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78" r:id="rId2"/>
    <p:sldId id="310" r:id="rId3"/>
    <p:sldId id="316" r:id="rId4"/>
    <p:sldId id="314" r:id="rId5"/>
    <p:sldId id="282" r:id="rId6"/>
    <p:sldId id="292" r:id="rId7"/>
    <p:sldId id="298" r:id="rId8"/>
    <p:sldId id="297" r:id="rId9"/>
    <p:sldId id="300" r:id="rId10"/>
    <p:sldId id="301" r:id="rId11"/>
    <p:sldId id="296" r:id="rId12"/>
    <p:sldId id="290" r:id="rId13"/>
    <p:sldId id="303" r:id="rId14"/>
    <p:sldId id="304" r:id="rId15"/>
    <p:sldId id="299" r:id="rId16"/>
    <p:sldId id="295" r:id="rId17"/>
    <p:sldId id="302" r:id="rId18"/>
    <p:sldId id="315"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Cindy M" initials="DCM" lastIdx="3" clrIdx="0">
    <p:extLst>
      <p:ext uri="{19B8F6BF-5375-455C-9EA6-DF929625EA0E}">
        <p15:presenceInfo xmlns:p15="http://schemas.microsoft.com/office/powerpoint/2012/main" userId="S-1-5-21-1861847230-2120372063-3483355800-278187" providerId="AD"/>
      </p:ext>
    </p:extLst>
  </p:cmAuthor>
  <p:cmAuthor id="2" name="Nodine, Eva M" initials="NEM" lastIdx="5" clrIdx="1">
    <p:extLst>
      <p:ext uri="{19B8F6BF-5375-455C-9EA6-DF929625EA0E}">
        <p15:presenceInfo xmlns:p15="http://schemas.microsoft.com/office/powerpoint/2012/main" userId="S-1-5-21-1861847230-2120372063-3483355800-361304" providerId="AD"/>
      </p:ext>
    </p:extLst>
  </p:cmAuthor>
  <p:cmAuthor id="3" name="Werth, Timothy A" initials="WTA" lastIdx="2" clrIdx="2">
    <p:extLst>
      <p:ext uri="{19B8F6BF-5375-455C-9EA6-DF929625EA0E}">
        <p15:presenceInfo xmlns:p15="http://schemas.microsoft.com/office/powerpoint/2012/main" userId="S-1-5-21-1861847230-2120372063-3483355800-596348" providerId="AD"/>
      </p:ext>
    </p:extLst>
  </p:cmAuthor>
  <p:cmAuthor id="4" name="Umlauf, Stacy L" initials="USL" lastIdx="2" clrIdx="3">
    <p:extLst>
      <p:ext uri="{19B8F6BF-5375-455C-9EA6-DF929625EA0E}">
        <p15:presenceInfo xmlns:p15="http://schemas.microsoft.com/office/powerpoint/2012/main" userId="S-1-5-21-1861847230-2120372063-3483355800-565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250"/>
    <a:srgbClr val="D9E4EB"/>
    <a:srgbClr val="4770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22" autoAdjust="0"/>
    <p:restoredTop sz="91770" autoAdjust="0"/>
  </p:normalViewPr>
  <p:slideViewPr>
    <p:cSldViewPr snapToGrid="0" showGuides="1">
      <p:cViewPr varScale="1">
        <p:scale>
          <a:sx n="89" d="100"/>
          <a:sy n="89" d="100"/>
        </p:scale>
        <p:origin x="75" y="213"/>
      </p:cViewPr>
      <p:guideLst/>
    </p:cSldViewPr>
  </p:slideViewPr>
  <p:notesTextViewPr>
    <p:cViewPr>
      <p:scale>
        <a:sx n="3" d="2"/>
        <a:sy n="3" d="2"/>
      </p:scale>
      <p:origin x="0" y="0"/>
    </p:cViewPr>
  </p:notesTextViewPr>
  <p:notesViewPr>
    <p:cSldViewPr snapToGrid="0">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1EA5D2-FDE7-446A-A382-9B66F78BF7A7}" type="datetimeFigureOut">
              <a:rPr lang="en-US" smtClean="0"/>
              <a:t>11/12/2018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027DBB-9E35-4321-B251-37C1F806C5ED}" type="slidenum">
              <a:rPr lang="en-US" smtClean="0"/>
              <a:t>‹#›</a:t>
            </a:fld>
            <a:endParaRPr lang="en-US" dirty="0"/>
          </a:p>
        </p:txBody>
      </p:sp>
    </p:spTree>
    <p:extLst>
      <p:ext uri="{BB962C8B-B14F-4D97-AF65-F5344CB8AC3E}">
        <p14:creationId xmlns:p14="http://schemas.microsoft.com/office/powerpoint/2010/main" val="17363354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EBD46-4703-4651-BC78-BAF803605378}" type="datetimeFigureOut">
              <a:rPr lang="en-US" smtClean="0"/>
              <a:t>11/12/2018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E6BA9-A144-4AF6-92F3-EE7D5E0385D2}" type="slidenum">
              <a:rPr lang="en-US" smtClean="0"/>
              <a:t>‹#›</a:t>
            </a:fld>
            <a:endParaRPr lang="en-US" dirty="0"/>
          </a:p>
        </p:txBody>
      </p:sp>
    </p:spTree>
    <p:extLst>
      <p:ext uri="{BB962C8B-B14F-4D97-AF65-F5344CB8AC3E}">
        <p14:creationId xmlns:p14="http://schemas.microsoft.com/office/powerpoint/2010/main" val="130325689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9E6BA9-A144-4AF6-92F3-EE7D5E0385D2}" type="slidenum">
              <a:rPr lang="en-US" smtClean="0"/>
              <a:t>1</a:t>
            </a:fld>
            <a:endParaRPr lang="en-US" dirty="0"/>
          </a:p>
        </p:txBody>
      </p:sp>
    </p:spTree>
    <p:extLst>
      <p:ext uri="{BB962C8B-B14F-4D97-AF65-F5344CB8AC3E}">
        <p14:creationId xmlns:p14="http://schemas.microsoft.com/office/powerpoint/2010/main" val="122611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Taleo,</a:t>
            </a:r>
            <a:r>
              <a:rPr lang="en-US" baseline="0" dirty="0"/>
              <a:t> SEMS pause and 3</a:t>
            </a:r>
            <a:r>
              <a:rPr lang="en-US" baseline="30000" dirty="0"/>
              <a:t>rd</a:t>
            </a:r>
            <a:r>
              <a:rPr lang="en-US" baseline="0" dirty="0"/>
              <a:t> party systems</a:t>
            </a:r>
          </a:p>
          <a:p>
            <a:pPr marL="228600" indent="-228600">
              <a:buAutoNum type="arabicPeriod"/>
            </a:pPr>
            <a:r>
              <a:rPr lang="en-US" baseline="0" dirty="0"/>
              <a:t>KRONOS stops</a:t>
            </a:r>
          </a:p>
          <a:p>
            <a:pPr marL="228600" indent="-228600">
              <a:buAutoNum type="arabicPeriod"/>
            </a:pPr>
            <a:r>
              <a:rPr lang="en-US" dirty="0"/>
              <a:t>No more time admin role fixing time before</a:t>
            </a:r>
            <a:r>
              <a:rPr lang="en-US" baseline="0" dirty="0"/>
              <a:t> your approval – or approving for you – keep in mind the majority of people will be on a negative time profile requiring no approval </a:t>
            </a:r>
            <a:endParaRPr lang="en-US" dirty="0"/>
          </a:p>
          <a:p>
            <a:pPr marL="228600" indent="-228600">
              <a:buAutoNum type="arabicPeriod"/>
            </a:pPr>
            <a:r>
              <a:rPr lang="en-US" dirty="0"/>
              <a:t>No more</a:t>
            </a:r>
            <a:r>
              <a:rPr lang="en-US" baseline="0" dirty="0"/>
              <a:t> paper leave requests, leave requests tracked in Kronos or requested online through ESS – timesheets automatically push to payroll – so time and leaves will flow without approval . . . </a:t>
            </a:r>
          </a:p>
          <a:p>
            <a:pPr marL="228600" indent="-228600">
              <a:buAutoNum type="arabicPeriod"/>
            </a:pPr>
            <a:r>
              <a:rPr lang="en-US" baseline="0" dirty="0"/>
              <a:t>We create enough new hire paperwork build our own bell tower out of paper!</a:t>
            </a:r>
          </a:p>
          <a:p>
            <a:pPr marL="228600" indent="-228600">
              <a:buAutoNum type="arabicPeriod"/>
            </a:pPr>
            <a:r>
              <a:rPr lang="en-US" baseline="0" dirty="0"/>
              <a:t>Currently performance and merit don’t seem linked</a:t>
            </a:r>
          </a:p>
          <a:p>
            <a:pPr marL="228600" indent="-228600">
              <a:buAutoNum type="arabicPeriod" startAt="7"/>
            </a:pPr>
            <a:r>
              <a:rPr lang="en-US" dirty="0"/>
              <a:t>We have</a:t>
            </a:r>
            <a:r>
              <a:rPr lang="en-US" baseline="0" dirty="0"/>
              <a:t> to create another position – if want to hire and train the person while the other remains LTLs move to inactive positions and then back to active positions. . .and are required to complete an I-9 each time  - ‘right to return’ functionality allows them to remain in the position and not have to complete I-9 each time they come back</a:t>
            </a:r>
          </a:p>
          <a:p>
            <a:pPr marL="685800" lvl="1" indent="-228600">
              <a:buAutoNum type="arabicPeriod" startAt="7"/>
            </a:pPr>
            <a:r>
              <a:rPr lang="en-US" baseline="0" dirty="0"/>
              <a:t>Department support don’t normally create positions – however by allowing them to create the position – it will help since they are the ones who are initiating the posting of the position – it streamlines the process – so they can quickly both create the position (if it didn’t exist) and then post the position. They can easily copy and paste and HR –Comp will walk them through what they need to do</a:t>
            </a:r>
            <a:endParaRPr lang="en-US" dirty="0"/>
          </a:p>
        </p:txBody>
      </p:sp>
      <p:sp>
        <p:nvSpPr>
          <p:cNvPr id="4" name="Slide Number Placeholder 3"/>
          <p:cNvSpPr>
            <a:spLocks noGrp="1"/>
          </p:cNvSpPr>
          <p:nvPr>
            <p:ph type="sldNum" sz="quarter" idx="10"/>
          </p:nvPr>
        </p:nvSpPr>
        <p:spPr/>
        <p:txBody>
          <a:bodyPr/>
          <a:lstStyle/>
          <a:p>
            <a:fld id="{159E6BA9-A144-4AF6-92F3-EE7D5E0385D2}" type="slidenum">
              <a:rPr lang="en-US" smtClean="0"/>
              <a:t>2</a:t>
            </a:fld>
            <a:endParaRPr lang="en-US" dirty="0"/>
          </a:p>
        </p:txBody>
      </p:sp>
    </p:spTree>
    <p:extLst>
      <p:ext uri="{BB962C8B-B14F-4D97-AF65-F5344CB8AC3E}">
        <p14:creationId xmlns:p14="http://schemas.microsoft.com/office/powerpoint/2010/main" val="1808669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a:t>
            </a:r>
            <a:r>
              <a:rPr lang="en-US" baseline="0" dirty="0"/>
              <a:t> is – your business office still supports you</a:t>
            </a:r>
            <a:endParaRPr lang="en-US" dirty="0"/>
          </a:p>
          <a:p>
            <a:endParaRPr lang="en-US" dirty="0"/>
          </a:p>
          <a:p>
            <a:r>
              <a:rPr lang="en-US" dirty="0"/>
              <a:t>Student hiring</a:t>
            </a:r>
            <a:r>
              <a:rPr lang="en-US" baseline="0" dirty="0"/>
              <a:t> practices will be the same as today – if you go the business office to complete – they can do it  or if you go to your department support – they can also complete student hiring. If you are a supervisor and am responsible for initiating or completing student hire – you can also do that.</a:t>
            </a:r>
          </a:p>
          <a:p>
            <a:endParaRPr lang="en-US" dirty="0"/>
          </a:p>
        </p:txBody>
      </p:sp>
      <p:sp>
        <p:nvSpPr>
          <p:cNvPr id="4" name="Slide Number Placeholder 3"/>
          <p:cNvSpPr>
            <a:spLocks noGrp="1"/>
          </p:cNvSpPr>
          <p:nvPr>
            <p:ph type="sldNum" sz="quarter" idx="10"/>
          </p:nvPr>
        </p:nvSpPr>
        <p:spPr/>
        <p:txBody>
          <a:bodyPr/>
          <a:lstStyle/>
          <a:p>
            <a:fld id="{159E6BA9-A144-4AF6-92F3-EE7D5E0385D2}" type="slidenum">
              <a:rPr lang="en-US" smtClean="0"/>
              <a:t>3</a:t>
            </a:fld>
            <a:endParaRPr lang="en-US" dirty="0"/>
          </a:p>
        </p:txBody>
      </p:sp>
    </p:spTree>
    <p:extLst>
      <p:ext uri="{BB962C8B-B14F-4D97-AF65-F5344CB8AC3E}">
        <p14:creationId xmlns:p14="http://schemas.microsoft.com/office/powerpoint/2010/main" val="2564960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9625B-66AA-CF45-B603-05277CAC1023}" type="slidenum">
              <a:rPr lang="en-US" smtClean="0"/>
              <a:t>18</a:t>
            </a:fld>
            <a:endParaRPr lang="en-US" dirty="0"/>
          </a:p>
        </p:txBody>
      </p:sp>
    </p:spTree>
    <p:extLst>
      <p:ext uri="{BB962C8B-B14F-4D97-AF65-F5344CB8AC3E}">
        <p14:creationId xmlns:p14="http://schemas.microsoft.com/office/powerpoint/2010/main" val="33609919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vmlDrawing" Target="../drawings/vmlDrawing11.vml"/><Relationship Id="rId6" Type="http://schemas.openxmlformats.org/officeDocument/2006/relationships/oleObject" Target="../embeddings/oleObject18.bin"/><Relationship Id="rId5" Type="http://schemas.openxmlformats.org/officeDocument/2006/relationships/image" Target="../media/image2.wmf"/><Relationship Id="rId4" Type="http://schemas.openxmlformats.org/officeDocument/2006/relationships/oleObject" Target="../embeddings/oleObject17.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12.vml"/><Relationship Id="rId5" Type="http://schemas.openxmlformats.org/officeDocument/2006/relationships/image" Target="../media/image3.wmf"/><Relationship Id="rId4" Type="http://schemas.openxmlformats.org/officeDocument/2006/relationships/oleObject" Target="../embeddings/oleObject19.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vmlDrawing" Target="../drawings/vmlDrawing13.vml"/><Relationship Id="rId6" Type="http://schemas.openxmlformats.org/officeDocument/2006/relationships/oleObject" Target="../embeddings/oleObject21.bin"/><Relationship Id="rId5" Type="http://schemas.openxmlformats.org/officeDocument/2006/relationships/image" Target="../media/image2.wmf"/><Relationship Id="rId4" Type="http://schemas.openxmlformats.org/officeDocument/2006/relationships/oleObject" Target="../embeddings/oleObject20.bin"/></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14.vml"/><Relationship Id="rId5" Type="http://schemas.openxmlformats.org/officeDocument/2006/relationships/image" Target="../media/image3.wmf"/><Relationship Id="rId4" Type="http://schemas.openxmlformats.org/officeDocument/2006/relationships/oleObject" Target="../embeddings/oleObject22.bin"/></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vmlDrawing" Target="../drawings/vmlDrawing15.vml"/><Relationship Id="rId6" Type="http://schemas.openxmlformats.org/officeDocument/2006/relationships/oleObject" Target="../embeddings/oleObject24.bin"/><Relationship Id="rId5" Type="http://schemas.openxmlformats.org/officeDocument/2006/relationships/image" Target="../media/image2.wmf"/><Relationship Id="rId4" Type="http://schemas.openxmlformats.org/officeDocument/2006/relationships/oleObject" Target="../embeddings/oleObject23.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16.vml"/><Relationship Id="rId5" Type="http://schemas.openxmlformats.org/officeDocument/2006/relationships/image" Target="../media/image5.emf"/><Relationship Id="rId4" Type="http://schemas.openxmlformats.org/officeDocument/2006/relationships/oleObject" Target="../embeddings/oleObject25.bin"/></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slideMaster" Target="../slideMasters/slideMaster1.xml"/><Relationship Id="rId7" Type="http://schemas.openxmlformats.org/officeDocument/2006/relationships/oleObject" Target="../embeddings/oleObject27.bin"/><Relationship Id="rId2" Type="http://schemas.openxmlformats.org/officeDocument/2006/relationships/tags" Target="../tags/tag5.xml"/><Relationship Id="rId1" Type="http://schemas.openxmlformats.org/officeDocument/2006/relationships/vmlDrawing" Target="../drawings/vmlDrawing17.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4.png"/><Relationship Id="rId4"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2.wmf"/><Relationship Id="rId4" Type="http://schemas.openxmlformats.org/officeDocument/2006/relationships/oleObject" Target="../embeddings/oleObject6.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slideMaster" Target="../slideMasters/slideMaster1.xml"/><Relationship Id="rId7" Type="http://schemas.openxmlformats.org/officeDocument/2006/relationships/oleObject" Target="../embeddings/oleObject9.bin"/><Relationship Id="rId2" Type="http://schemas.openxmlformats.org/officeDocument/2006/relationships/tags" Target="../tags/tag3.xml"/><Relationship Id="rId1" Type="http://schemas.openxmlformats.org/officeDocument/2006/relationships/vmlDrawing" Target="../drawings/vmlDrawing5.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2.wmf"/><Relationship Id="rId4" Type="http://schemas.openxmlformats.org/officeDocument/2006/relationships/oleObject" Target="../embeddings/oleObject10.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7.vml"/><Relationship Id="rId5" Type="http://schemas.openxmlformats.org/officeDocument/2006/relationships/image" Target="../media/image3.wmf"/><Relationship Id="rId4" Type="http://schemas.openxmlformats.org/officeDocument/2006/relationships/oleObject" Target="../embeddings/oleObject12.bin"/></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8.vml"/><Relationship Id="rId5" Type="http://schemas.openxmlformats.org/officeDocument/2006/relationships/image" Target="../media/image3.wmf"/><Relationship Id="rId4" Type="http://schemas.openxmlformats.org/officeDocument/2006/relationships/oleObject" Target="../embeddings/oleObject13.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wmf"/><Relationship Id="rId2" Type="http://schemas.openxmlformats.org/officeDocument/2006/relationships/slideMaster" Target="../slideMasters/slideMaster1.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2.wmf"/><Relationship Id="rId4" Type="http://schemas.openxmlformats.org/officeDocument/2006/relationships/oleObject" Target="../embeddings/oleObject14.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10.vml"/><Relationship Id="rId5" Type="http://schemas.openxmlformats.org/officeDocument/2006/relationships/image" Target="../media/image3.wmf"/><Relationship Id="rId4" Type="http://schemas.openxmlformats.org/officeDocument/2006/relationships/oleObject" Target="../embeddings/oleObject16.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40800"/>
            <a:ext cx="9918032" cy="780618"/>
          </a:xfrm>
        </p:spPr>
        <p:txBody>
          <a:bodyPr anchor="b">
            <a:normAutofit/>
          </a:bodyPr>
          <a:lstStyle>
            <a:lvl1pPr algn="l">
              <a:defRPr sz="4800">
                <a:latin typeface="Impact" panose="020B080603090205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169435"/>
            <a:ext cx="9918032" cy="582324"/>
          </a:xfrm>
        </p:spPr>
        <p:txBody>
          <a:bodyPr>
            <a:noAutofit/>
          </a:bodyPr>
          <a:lstStyle>
            <a:lvl1pPr marL="0" indent="0" algn="l">
              <a:buNone/>
              <a:defRPr sz="4800">
                <a:solidFill>
                  <a:srgbClr val="B1810B"/>
                </a:solidFill>
                <a:latin typeface="Impact" panose="020B080603090205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8221" y="5958385"/>
            <a:ext cx="1371603" cy="716281"/>
          </a:xfrm>
          <a:prstGeom prst="rect">
            <a:avLst/>
          </a:prstGeom>
        </p:spPr>
      </p:pic>
      <p:sp>
        <p:nvSpPr>
          <p:cNvPr id="25" name="Text Placeholder 24"/>
          <p:cNvSpPr>
            <a:spLocks noGrp="1"/>
          </p:cNvSpPr>
          <p:nvPr>
            <p:ph type="body" sz="quarter" idx="10" hasCustomPrompt="1"/>
          </p:nvPr>
        </p:nvSpPr>
        <p:spPr>
          <a:xfrm>
            <a:off x="1524000" y="4213078"/>
            <a:ext cx="5843587" cy="267316"/>
          </a:xfrm>
        </p:spPr>
        <p:txBody>
          <a:bodyPr/>
          <a:lstStyle>
            <a:lvl1pPr marL="0" indent="0">
              <a:buFontTx/>
              <a:buNone/>
              <a:defRPr sz="1400" b="1">
                <a:solidFill>
                  <a:schemeClr val="bg1">
                    <a:lumMod val="50000"/>
                  </a:schemeClr>
                </a:solidFill>
              </a:defRPr>
            </a:lvl1pPr>
          </a:lstStyle>
          <a:p>
            <a:pPr lvl="0"/>
            <a:r>
              <a:rPr lang="en-US" dirty="0"/>
              <a:t>Presenter</a:t>
            </a:r>
          </a:p>
        </p:txBody>
      </p:sp>
      <p:sp>
        <p:nvSpPr>
          <p:cNvPr id="30" name="Text Placeholder 24"/>
          <p:cNvSpPr>
            <a:spLocks noGrp="1"/>
          </p:cNvSpPr>
          <p:nvPr>
            <p:ph type="body" sz="quarter" idx="11" hasCustomPrompt="1"/>
          </p:nvPr>
        </p:nvSpPr>
        <p:spPr>
          <a:xfrm>
            <a:off x="1524000" y="4489470"/>
            <a:ext cx="5843587" cy="312544"/>
          </a:xfrm>
        </p:spPr>
        <p:txBody>
          <a:bodyPr>
            <a:normAutofit/>
          </a:bodyPr>
          <a:lstStyle>
            <a:lvl1pPr marL="0" indent="0">
              <a:buFontTx/>
              <a:buNone/>
              <a:defRPr sz="1200" b="0">
                <a:solidFill>
                  <a:schemeClr val="bg1">
                    <a:lumMod val="50000"/>
                  </a:schemeClr>
                </a:solidFill>
              </a:defRPr>
            </a:lvl1pPr>
          </a:lstStyle>
          <a:p>
            <a:pPr lvl="0"/>
            <a:r>
              <a:rPr lang="en-US" dirty="0"/>
              <a:t>Presenter’s Title</a:t>
            </a:r>
          </a:p>
        </p:txBody>
      </p:sp>
      <p:sp>
        <p:nvSpPr>
          <p:cNvPr id="31" name="Text Placeholder 24"/>
          <p:cNvSpPr>
            <a:spLocks noGrp="1"/>
          </p:cNvSpPr>
          <p:nvPr>
            <p:ph type="body" sz="quarter" idx="12" hasCustomPrompt="1"/>
          </p:nvPr>
        </p:nvSpPr>
        <p:spPr>
          <a:xfrm>
            <a:off x="1524000" y="5354706"/>
            <a:ext cx="5843587" cy="312544"/>
          </a:xfrm>
        </p:spPr>
        <p:txBody>
          <a:bodyPr>
            <a:normAutofit/>
          </a:bodyPr>
          <a:lstStyle>
            <a:lvl1pPr marL="0" indent="0">
              <a:buFontTx/>
              <a:buNone/>
              <a:defRPr sz="1200" b="1">
                <a:solidFill>
                  <a:srgbClr val="B1810B"/>
                </a:solidFill>
              </a:defRPr>
            </a:lvl1pPr>
          </a:lstStyle>
          <a:p>
            <a:pPr lvl="0"/>
            <a:r>
              <a:rPr lang="en-US" dirty="0"/>
              <a:t>Date</a:t>
            </a:r>
          </a:p>
        </p:txBody>
      </p:sp>
      <p:graphicFrame>
        <p:nvGraphicFramePr>
          <p:cNvPr id="10" name="Object 9"/>
          <p:cNvGraphicFramePr>
            <a:graphicFrameLocks noChangeAspect="1"/>
          </p:cNvGraphicFramePr>
          <p:nvPr userDrawn="1">
            <p:extLst>
              <p:ext uri="{D42A27DB-BD31-4B8C-83A1-F6EECF244321}">
                <p14:modId xmlns:p14="http://schemas.microsoft.com/office/powerpoint/2010/main" val="932242044"/>
              </p:ext>
            </p:extLst>
          </p:nvPr>
        </p:nvGraphicFramePr>
        <p:xfrm>
          <a:off x="-1" y="-1"/>
          <a:ext cx="12192001" cy="1219201"/>
        </p:xfrm>
        <a:graphic>
          <a:graphicData uri="http://schemas.openxmlformats.org/presentationml/2006/ole">
            <mc:AlternateContent xmlns:mc="http://schemas.openxmlformats.org/markup-compatibility/2006">
              <mc:Choice xmlns:v="urn:schemas-microsoft-com:vml" Requires="v">
                <p:oleObj spid="_x0000_s1399" name="Image" r:id="rId4" imgW="18286200" imgH="1828440" progId="Photoshop.Image.15">
                  <p:embed/>
                </p:oleObj>
              </mc:Choice>
              <mc:Fallback>
                <p:oleObj name="Image" r:id="rId4" imgW="18286200" imgH="1828440" progId="Photoshop.Image.15">
                  <p:embed/>
                  <p:pic>
                    <p:nvPicPr>
                      <p:cNvPr id="0" name=""/>
                      <p:cNvPicPr/>
                      <p:nvPr/>
                    </p:nvPicPr>
                    <p:blipFill>
                      <a:blip r:embed="rId5"/>
                      <a:stretch>
                        <a:fillRect/>
                      </a:stretch>
                    </p:blipFill>
                    <p:spPr>
                      <a:xfrm>
                        <a:off x="-1" y="-1"/>
                        <a:ext cx="12192001" cy="1219201"/>
                      </a:xfrm>
                      <a:prstGeom prst="rect">
                        <a:avLst/>
                      </a:prstGeom>
                    </p:spPr>
                  </p:pic>
                </p:oleObj>
              </mc:Fallback>
            </mc:AlternateContent>
          </a:graphicData>
        </a:graphic>
      </p:graphicFrame>
      <p:graphicFrame>
        <p:nvGraphicFramePr>
          <p:cNvPr id="14" name="Object 13"/>
          <p:cNvGraphicFramePr>
            <a:graphicFrameLocks noChangeAspect="1"/>
          </p:cNvGraphicFramePr>
          <p:nvPr userDrawn="1">
            <p:extLst>
              <p:ext uri="{D42A27DB-BD31-4B8C-83A1-F6EECF244321}">
                <p14:modId xmlns:p14="http://schemas.microsoft.com/office/powerpoint/2010/main" val="140503482"/>
              </p:ext>
            </p:extLst>
          </p:nvPr>
        </p:nvGraphicFramePr>
        <p:xfrm>
          <a:off x="1773324" y="6421040"/>
          <a:ext cx="1090900" cy="264113"/>
        </p:xfrm>
        <a:graphic>
          <a:graphicData uri="http://schemas.openxmlformats.org/presentationml/2006/ole">
            <mc:AlternateContent xmlns:mc="http://schemas.openxmlformats.org/markup-compatibility/2006">
              <mc:Choice xmlns:v="urn:schemas-microsoft-com:vml" Requires="v">
                <p:oleObj spid="_x0000_s1400" name="Image" r:id="rId6" imgW="1206000" imgH="291960" progId="Photoshop.Image.15">
                  <p:embed/>
                </p:oleObj>
              </mc:Choice>
              <mc:Fallback>
                <p:oleObj name="Image" r:id="rId6" imgW="1206000" imgH="291960" progId="Photoshop.Image.15">
                  <p:embed/>
                  <p:pic>
                    <p:nvPicPr>
                      <p:cNvPr id="0" name=""/>
                      <p:cNvPicPr/>
                      <p:nvPr/>
                    </p:nvPicPr>
                    <p:blipFill>
                      <a:blip r:embed="rId7"/>
                      <a:stretch>
                        <a:fillRect/>
                      </a:stretch>
                    </p:blipFill>
                    <p:spPr>
                      <a:xfrm>
                        <a:off x="1773324" y="6421040"/>
                        <a:ext cx="1090900" cy="264113"/>
                      </a:xfrm>
                      <a:prstGeom prst="rect">
                        <a:avLst/>
                      </a:prstGeom>
                    </p:spPr>
                  </p:pic>
                </p:oleObj>
              </mc:Fallback>
            </mc:AlternateContent>
          </a:graphicData>
        </a:graphic>
      </p:graphicFrame>
    </p:spTree>
    <p:extLst>
      <p:ext uri="{BB962C8B-B14F-4D97-AF65-F5344CB8AC3E}">
        <p14:creationId xmlns:p14="http://schemas.microsoft.com/office/powerpoint/2010/main" val="2404387330"/>
      </p:ext>
    </p:extLst>
  </p:cSld>
  <p:clrMapOvr>
    <a:masterClrMapping/>
  </p:clrMapOvr>
  <p:extLst mod="1">
    <p:ext uri="{DCECCB84-F9BA-43D5-87BE-67443E8EF086}">
      <p15:sldGuideLst xmlns:p15="http://schemas.microsoft.com/office/powerpoint/2012/main">
        <p15:guide id="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graphicFrame>
        <p:nvGraphicFramePr>
          <p:cNvPr id="6" name="Object 5"/>
          <p:cNvGraphicFramePr>
            <a:graphicFrameLocks noChangeAspect="1"/>
          </p:cNvGraphicFramePr>
          <p:nvPr userDrawn="1">
            <p:extLst>
              <p:ext uri="{D42A27DB-BD31-4B8C-83A1-F6EECF244321}">
                <p14:modId xmlns:p14="http://schemas.microsoft.com/office/powerpoint/2010/main" val="2862421796"/>
              </p:ext>
            </p:extLst>
          </p:nvPr>
        </p:nvGraphicFramePr>
        <p:xfrm>
          <a:off x="-1" y="-1"/>
          <a:ext cx="12192001" cy="1219201"/>
        </p:xfrm>
        <a:graphic>
          <a:graphicData uri="http://schemas.openxmlformats.org/presentationml/2006/ole">
            <mc:AlternateContent xmlns:mc="http://schemas.openxmlformats.org/markup-compatibility/2006">
              <mc:Choice xmlns:v="urn:schemas-microsoft-com:vml" Requires="v">
                <p:oleObj spid="_x0000_s12633" name="Image" r:id="rId4" imgW="18286200" imgH="1828440" progId="Photoshop.Image.15">
                  <p:embed/>
                </p:oleObj>
              </mc:Choice>
              <mc:Fallback>
                <p:oleObj name="Image" r:id="rId4" imgW="18286200" imgH="1828440" progId="Photoshop.Image.15">
                  <p:embed/>
                  <p:pic>
                    <p:nvPicPr>
                      <p:cNvPr id="0" name=""/>
                      <p:cNvPicPr/>
                      <p:nvPr/>
                    </p:nvPicPr>
                    <p:blipFill>
                      <a:blip r:embed="rId5"/>
                      <a:stretch>
                        <a:fillRect/>
                      </a:stretch>
                    </p:blipFill>
                    <p:spPr>
                      <a:xfrm>
                        <a:off x="-1" y="-1"/>
                        <a:ext cx="12192001" cy="1219201"/>
                      </a:xfrm>
                      <a:prstGeom prst="rect">
                        <a:avLst/>
                      </a:prstGeom>
                    </p:spPr>
                  </p:pic>
                </p:oleObj>
              </mc:Fallback>
            </mc:AlternateContent>
          </a:graphicData>
        </a:graphic>
      </p:graphicFrame>
      <p:graphicFrame>
        <p:nvGraphicFramePr>
          <p:cNvPr id="8" name="Object 7"/>
          <p:cNvGraphicFramePr>
            <a:graphicFrameLocks noChangeAspect="1"/>
          </p:cNvGraphicFramePr>
          <p:nvPr userDrawn="1">
            <p:extLst>
              <p:ext uri="{D42A27DB-BD31-4B8C-83A1-F6EECF244321}">
                <p14:modId xmlns:p14="http://schemas.microsoft.com/office/powerpoint/2010/main" val="1401148840"/>
              </p:ext>
            </p:extLst>
          </p:nvPr>
        </p:nvGraphicFramePr>
        <p:xfrm>
          <a:off x="10122548" y="6398037"/>
          <a:ext cx="1090900" cy="264113"/>
        </p:xfrm>
        <a:graphic>
          <a:graphicData uri="http://schemas.openxmlformats.org/presentationml/2006/ole">
            <mc:AlternateContent xmlns:mc="http://schemas.openxmlformats.org/markup-compatibility/2006">
              <mc:Choice xmlns:v="urn:schemas-microsoft-com:vml" Requires="v">
                <p:oleObj spid="_x0000_s12634" name="Image" r:id="rId6" imgW="1206000" imgH="291960" progId="Photoshop.Image.15">
                  <p:embed/>
                </p:oleObj>
              </mc:Choice>
              <mc:Fallback>
                <p:oleObj name="Image" r:id="rId6" imgW="1206000" imgH="291960" progId="Photoshop.Image.15">
                  <p:embed/>
                  <p:pic>
                    <p:nvPicPr>
                      <p:cNvPr id="0" name=""/>
                      <p:cNvPicPr/>
                      <p:nvPr/>
                    </p:nvPicPr>
                    <p:blipFill>
                      <a:blip r:embed="rId7"/>
                      <a:stretch>
                        <a:fillRect/>
                      </a:stretch>
                    </p:blipFill>
                    <p:spPr>
                      <a:xfrm>
                        <a:off x="10122548" y="6398037"/>
                        <a:ext cx="1090900" cy="264113"/>
                      </a:xfrm>
                      <a:prstGeom prst="rect">
                        <a:avLst/>
                      </a:prstGeom>
                    </p:spPr>
                  </p:pic>
                </p:oleObj>
              </mc:Fallback>
            </mc:AlternateContent>
          </a:graphicData>
        </a:graphic>
      </p:graphicFrame>
      <p:sp>
        <p:nvSpPr>
          <p:cNvPr id="12"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382205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Impact" panose="020B080603090205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6396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56967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p:cNvSpPr/>
          <p:nvPr/>
        </p:nvSpPr>
        <p:spPr>
          <a:xfrm>
            <a:off x="0" y="0"/>
            <a:ext cx="12192000" cy="96982"/>
          </a:xfrm>
          <a:prstGeom prst="rect">
            <a:avLst/>
          </a:prstGeom>
          <a:solidFill>
            <a:srgbClr val="B18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graphicFrame>
        <p:nvGraphicFramePr>
          <p:cNvPr id="15" name="Object 14"/>
          <p:cNvGraphicFramePr>
            <a:graphicFrameLocks noChangeAspect="1"/>
          </p:cNvGraphicFramePr>
          <p:nvPr userDrawn="1">
            <p:extLst>
              <p:ext uri="{D42A27DB-BD31-4B8C-83A1-F6EECF244321}">
                <p14:modId xmlns:p14="http://schemas.microsoft.com/office/powerpoint/2010/main" val="1401148840"/>
              </p:ext>
            </p:extLst>
          </p:nvPr>
        </p:nvGraphicFramePr>
        <p:xfrm>
          <a:off x="10122548" y="6398037"/>
          <a:ext cx="1090900" cy="264113"/>
        </p:xfrm>
        <a:graphic>
          <a:graphicData uri="http://schemas.openxmlformats.org/presentationml/2006/ole">
            <mc:AlternateContent xmlns:mc="http://schemas.openxmlformats.org/markup-compatibility/2006">
              <mc:Choice xmlns:v="urn:schemas-microsoft-com:vml" Requires="v">
                <p:oleObj spid="_x0000_s8420" name="Image" r:id="rId4" imgW="1206000" imgH="291960" progId="Photoshop.Image.15">
                  <p:embed/>
                </p:oleObj>
              </mc:Choice>
              <mc:Fallback>
                <p:oleObj name="Image" r:id="rId4" imgW="1206000" imgH="291960" progId="Photoshop.Image.15">
                  <p:embed/>
                  <p:pic>
                    <p:nvPicPr>
                      <p:cNvPr id="0" name=""/>
                      <p:cNvPicPr/>
                      <p:nvPr/>
                    </p:nvPicPr>
                    <p:blipFill>
                      <a:blip r:embed="rId5"/>
                      <a:stretch>
                        <a:fillRect/>
                      </a:stretch>
                    </p:blipFill>
                    <p:spPr>
                      <a:xfrm>
                        <a:off x="10122548" y="6398037"/>
                        <a:ext cx="1090900" cy="264113"/>
                      </a:xfrm>
                      <a:prstGeom prst="rect">
                        <a:avLst/>
                      </a:prstGeom>
                    </p:spPr>
                  </p:pic>
                </p:oleObj>
              </mc:Fallback>
            </mc:AlternateContent>
          </a:graphicData>
        </a:graphic>
      </p:graphicFrame>
      <p:sp>
        <p:nvSpPr>
          <p:cNvPr id="12"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1279605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7" y="1528205"/>
            <a:ext cx="3932237" cy="1227352"/>
          </a:xfrm>
        </p:spPr>
        <p:txBody>
          <a:bodyPr anchor="b"/>
          <a:lstStyle>
            <a:lvl1pPr>
              <a:defRPr sz="3200">
                <a:latin typeface="Impact" panose="020B080603090205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1594022"/>
            <a:ext cx="6172200" cy="40330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755557"/>
            <a:ext cx="3932237" cy="28715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graphicFrame>
        <p:nvGraphicFramePr>
          <p:cNvPr id="9" name="Object 8"/>
          <p:cNvGraphicFramePr>
            <a:graphicFrameLocks noChangeAspect="1"/>
          </p:cNvGraphicFramePr>
          <p:nvPr userDrawn="1">
            <p:extLst>
              <p:ext uri="{D42A27DB-BD31-4B8C-83A1-F6EECF244321}">
                <p14:modId xmlns:p14="http://schemas.microsoft.com/office/powerpoint/2010/main" val="2862421796"/>
              </p:ext>
            </p:extLst>
          </p:nvPr>
        </p:nvGraphicFramePr>
        <p:xfrm>
          <a:off x="-1" y="-1"/>
          <a:ext cx="12192001" cy="1219201"/>
        </p:xfrm>
        <a:graphic>
          <a:graphicData uri="http://schemas.openxmlformats.org/presentationml/2006/ole">
            <mc:AlternateContent xmlns:mc="http://schemas.openxmlformats.org/markup-compatibility/2006">
              <mc:Choice xmlns:v="urn:schemas-microsoft-com:vml" Requires="v">
                <p:oleObj spid="_x0000_s13656" name="Image" r:id="rId4" imgW="18286200" imgH="1828440" progId="Photoshop.Image.15">
                  <p:embed/>
                </p:oleObj>
              </mc:Choice>
              <mc:Fallback>
                <p:oleObj name="Image" r:id="rId4" imgW="18286200" imgH="1828440" progId="Photoshop.Image.15">
                  <p:embed/>
                  <p:pic>
                    <p:nvPicPr>
                      <p:cNvPr id="0" name=""/>
                      <p:cNvPicPr/>
                      <p:nvPr/>
                    </p:nvPicPr>
                    <p:blipFill>
                      <a:blip r:embed="rId5"/>
                      <a:stretch>
                        <a:fillRect/>
                      </a:stretch>
                    </p:blipFill>
                    <p:spPr>
                      <a:xfrm>
                        <a:off x="-1" y="-1"/>
                        <a:ext cx="12192001" cy="1219201"/>
                      </a:xfrm>
                      <a:prstGeom prst="rect">
                        <a:avLst/>
                      </a:prstGeom>
                    </p:spPr>
                  </p:pic>
                </p:oleObj>
              </mc:Fallback>
            </mc:AlternateContent>
          </a:graphicData>
        </a:graphic>
      </p:graphicFrame>
      <p:graphicFrame>
        <p:nvGraphicFramePr>
          <p:cNvPr id="11" name="Object 10"/>
          <p:cNvGraphicFramePr>
            <a:graphicFrameLocks noChangeAspect="1"/>
          </p:cNvGraphicFramePr>
          <p:nvPr userDrawn="1">
            <p:extLst>
              <p:ext uri="{D42A27DB-BD31-4B8C-83A1-F6EECF244321}">
                <p14:modId xmlns:p14="http://schemas.microsoft.com/office/powerpoint/2010/main" val="1401148840"/>
              </p:ext>
            </p:extLst>
          </p:nvPr>
        </p:nvGraphicFramePr>
        <p:xfrm>
          <a:off x="10122548" y="6398037"/>
          <a:ext cx="1090900" cy="264113"/>
        </p:xfrm>
        <a:graphic>
          <a:graphicData uri="http://schemas.openxmlformats.org/presentationml/2006/ole">
            <mc:AlternateContent xmlns:mc="http://schemas.openxmlformats.org/markup-compatibility/2006">
              <mc:Choice xmlns:v="urn:schemas-microsoft-com:vml" Requires="v">
                <p:oleObj spid="_x0000_s13657" name="Image" r:id="rId6" imgW="1206000" imgH="291960" progId="Photoshop.Image.15">
                  <p:embed/>
                </p:oleObj>
              </mc:Choice>
              <mc:Fallback>
                <p:oleObj name="Image" r:id="rId6" imgW="1206000" imgH="291960" progId="Photoshop.Image.15">
                  <p:embed/>
                  <p:pic>
                    <p:nvPicPr>
                      <p:cNvPr id="0" name=""/>
                      <p:cNvPicPr/>
                      <p:nvPr/>
                    </p:nvPicPr>
                    <p:blipFill>
                      <a:blip r:embed="rId7"/>
                      <a:stretch>
                        <a:fillRect/>
                      </a:stretch>
                    </p:blipFill>
                    <p:spPr>
                      <a:xfrm>
                        <a:off x="10122548" y="6398037"/>
                        <a:ext cx="1090900" cy="264113"/>
                      </a:xfrm>
                      <a:prstGeom prst="rect">
                        <a:avLst/>
                      </a:prstGeom>
                    </p:spPr>
                  </p:pic>
                </p:oleObj>
              </mc:Fallback>
            </mc:AlternateContent>
          </a:graphicData>
        </a:graphic>
      </p:graphicFrame>
      <p:sp>
        <p:nvSpPr>
          <p:cNvPr id="15"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2706014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Impact" panose="020B080603090205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651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581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p:cNvSpPr/>
          <p:nvPr userDrawn="1"/>
        </p:nvSpPr>
        <p:spPr>
          <a:xfrm>
            <a:off x="0" y="0"/>
            <a:ext cx="12192000" cy="96982"/>
          </a:xfrm>
          <a:prstGeom prst="rect">
            <a:avLst/>
          </a:prstGeom>
          <a:solidFill>
            <a:srgbClr val="B18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graphicFrame>
        <p:nvGraphicFramePr>
          <p:cNvPr id="15" name="Object 14"/>
          <p:cNvGraphicFramePr>
            <a:graphicFrameLocks noChangeAspect="1"/>
          </p:cNvGraphicFramePr>
          <p:nvPr userDrawn="1">
            <p:extLst>
              <p:ext uri="{D42A27DB-BD31-4B8C-83A1-F6EECF244321}">
                <p14:modId xmlns:p14="http://schemas.microsoft.com/office/powerpoint/2010/main" val="1401148840"/>
              </p:ext>
            </p:extLst>
          </p:nvPr>
        </p:nvGraphicFramePr>
        <p:xfrm>
          <a:off x="10122548" y="6398037"/>
          <a:ext cx="1090900" cy="264113"/>
        </p:xfrm>
        <a:graphic>
          <a:graphicData uri="http://schemas.openxmlformats.org/presentationml/2006/ole">
            <mc:AlternateContent xmlns:mc="http://schemas.openxmlformats.org/markup-compatibility/2006">
              <mc:Choice xmlns:v="urn:schemas-microsoft-com:vml" Requires="v">
                <p:oleObj spid="_x0000_s9444" name="Image" r:id="rId4" imgW="1206000" imgH="291960" progId="Photoshop.Image.15">
                  <p:embed/>
                </p:oleObj>
              </mc:Choice>
              <mc:Fallback>
                <p:oleObj name="Image" r:id="rId4" imgW="1206000" imgH="291960" progId="Photoshop.Image.15">
                  <p:embed/>
                  <p:pic>
                    <p:nvPicPr>
                      <p:cNvPr id="0" name=""/>
                      <p:cNvPicPr/>
                      <p:nvPr/>
                    </p:nvPicPr>
                    <p:blipFill>
                      <a:blip r:embed="rId5"/>
                      <a:stretch>
                        <a:fillRect/>
                      </a:stretch>
                    </p:blipFill>
                    <p:spPr>
                      <a:xfrm>
                        <a:off x="10122548" y="6398037"/>
                        <a:ext cx="1090900" cy="264113"/>
                      </a:xfrm>
                      <a:prstGeom prst="rect">
                        <a:avLst/>
                      </a:prstGeom>
                    </p:spPr>
                  </p:pic>
                </p:oleObj>
              </mc:Fallback>
            </mc:AlternateContent>
          </a:graphicData>
        </a:graphic>
      </p:graphicFrame>
      <p:sp>
        <p:nvSpPr>
          <p:cNvPr id="12"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25555968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528205"/>
            <a:ext cx="3932237" cy="1037251"/>
          </a:xfrm>
        </p:spPr>
        <p:txBody>
          <a:bodyPr anchor="b"/>
          <a:lstStyle>
            <a:lvl1pPr>
              <a:defRPr sz="3200">
                <a:latin typeface="Impact" panose="020B080603090205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1528205"/>
            <a:ext cx="6172200" cy="41105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644346"/>
            <a:ext cx="3932237" cy="29944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graphicFrame>
        <p:nvGraphicFramePr>
          <p:cNvPr id="9" name="Object 8"/>
          <p:cNvGraphicFramePr>
            <a:graphicFrameLocks noChangeAspect="1"/>
          </p:cNvGraphicFramePr>
          <p:nvPr userDrawn="1">
            <p:extLst>
              <p:ext uri="{D42A27DB-BD31-4B8C-83A1-F6EECF244321}">
                <p14:modId xmlns:p14="http://schemas.microsoft.com/office/powerpoint/2010/main" val="2862421796"/>
              </p:ext>
            </p:extLst>
          </p:nvPr>
        </p:nvGraphicFramePr>
        <p:xfrm>
          <a:off x="-1" y="-1"/>
          <a:ext cx="12192001" cy="1219201"/>
        </p:xfrm>
        <a:graphic>
          <a:graphicData uri="http://schemas.openxmlformats.org/presentationml/2006/ole">
            <mc:AlternateContent xmlns:mc="http://schemas.openxmlformats.org/markup-compatibility/2006">
              <mc:Choice xmlns:v="urn:schemas-microsoft-com:vml" Requires="v">
                <p:oleObj spid="_x0000_s14680" name="Image" r:id="rId4" imgW="18286200" imgH="1828440" progId="Photoshop.Image.15">
                  <p:embed/>
                </p:oleObj>
              </mc:Choice>
              <mc:Fallback>
                <p:oleObj name="Image" r:id="rId4" imgW="18286200" imgH="1828440" progId="Photoshop.Image.15">
                  <p:embed/>
                  <p:pic>
                    <p:nvPicPr>
                      <p:cNvPr id="0" name=""/>
                      <p:cNvPicPr/>
                      <p:nvPr/>
                    </p:nvPicPr>
                    <p:blipFill>
                      <a:blip r:embed="rId5"/>
                      <a:stretch>
                        <a:fillRect/>
                      </a:stretch>
                    </p:blipFill>
                    <p:spPr>
                      <a:xfrm>
                        <a:off x="-1" y="-1"/>
                        <a:ext cx="12192001" cy="1219201"/>
                      </a:xfrm>
                      <a:prstGeom prst="rect">
                        <a:avLst/>
                      </a:prstGeom>
                    </p:spPr>
                  </p:pic>
                </p:oleObj>
              </mc:Fallback>
            </mc:AlternateContent>
          </a:graphicData>
        </a:graphic>
      </p:graphicFrame>
      <p:graphicFrame>
        <p:nvGraphicFramePr>
          <p:cNvPr id="11" name="Object 10"/>
          <p:cNvGraphicFramePr>
            <a:graphicFrameLocks noChangeAspect="1"/>
          </p:cNvGraphicFramePr>
          <p:nvPr userDrawn="1">
            <p:extLst>
              <p:ext uri="{D42A27DB-BD31-4B8C-83A1-F6EECF244321}">
                <p14:modId xmlns:p14="http://schemas.microsoft.com/office/powerpoint/2010/main" val="1401148840"/>
              </p:ext>
            </p:extLst>
          </p:nvPr>
        </p:nvGraphicFramePr>
        <p:xfrm>
          <a:off x="10122548" y="6398037"/>
          <a:ext cx="1090900" cy="264113"/>
        </p:xfrm>
        <a:graphic>
          <a:graphicData uri="http://schemas.openxmlformats.org/presentationml/2006/ole">
            <mc:AlternateContent xmlns:mc="http://schemas.openxmlformats.org/markup-compatibility/2006">
              <mc:Choice xmlns:v="urn:schemas-microsoft-com:vml" Requires="v">
                <p:oleObj spid="_x0000_s14681" name="Image" r:id="rId6" imgW="1206000" imgH="291960" progId="Photoshop.Image.15">
                  <p:embed/>
                </p:oleObj>
              </mc:Choice>
              <mc:Fallback>
                <p:oleObj name="Image" r:id="rId6" imgW="1206000" imgH="291960" progId="Photoshop.Image.15">
                  <p:embed/>
                  <p:pic>
                    <p:nvPicPr>
                      <p:cNvPr id="0" name=""/>
                      <p:cNvPicPr/>
                      <p:nvPr/>
                    </p:nvPicPr>
                    <p:blipFill>
                      <a:blip r:embed="rId7"/>
                      <a:stretch>
                        <a:fillRect/>
                      </a:stretch>
                    </p:blipFill>
                    <p:spPr>
                      <a:xfrm>
                        <a:off x="10122548" y="6398037"/>
                        <a:ext cx="1090900" cy="264113"/>
                      </a:xfrm>
                      <a:prstGeom prst="rect">
                        <a:avLst/>
                      </a:prstGeom>
                    </p:spPr>
                  </p:pic>
                </p:oleObj>
              </mc:Fallback>
            </mc:AlternateContent>
          </a:graphicData>
        </a:graphic>
      </p:graphicFrame>
      <p:sp>
        <p:nvSpPr>
          <p:cNvPr id="15"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3772263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549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Text Placeholder 8"/>
          <p:cNvSpPr>
            <a:spLocks noGrp="1"/>
          </p:cNvSpPr>
          <p:nvPr>
            <p:ph type="body" sz="quarter" idx="13" hasCustomPrompt="1"/>
          </p:nvPr>
        </p:nvSpPr>
        <p:spPr>
          <a:xfrm>
            <a:off x="748906" y="2757906"/>
            <a:ext cx="11259209" cy="1449574"/>
          </a:xfrm>
          <a:prstGeom prst="rect">
            <a:avLst/>
          </a:prstGeom>
        </p:spPr>
        <p:txBody>
          <a:bodyPr vert="horz"/>
          <a:lstStyle>
            <a:lvl1pPr marL="0" indent="0">
              <a:buNone/>
              <a:defRPr sz="6600" cap="all">
                <a:solidFill>
                  <a:srgbClr val="E5AD17"/>
                </a:solidFill>
                <a:latin typeface="Impact"/>
                <a:cs typeface="Impact"/>
              </a:defRPr>
            </a:lvl1pPr>
            <a:lvl2pPr>
              <a:buNone/>
              <a:defRPr/>
            </a:lvl2pPr>
            <a:lvl3pPr>
              <a:buNone/>
              <a:defRPr/>
            </a:lvl3pPr>
            <a:lvl4pPr>
              <a:buNone/>
              <a:defRPr/>
            </a:lvl4pPr>
            <a:lvl5pPr>
              <a:buNone/>
              <a:defRPr/>
            </a:lvl5pPr>
          </a:lstStyle>
          <a:p>
            <a:pPr lvl="0"/>
            <a:r>
              <a:rPr lang="en-US" dirty="0"/>
              <a:t>TITLE GOES HERE</a:t>
            </a:r>
          </a:p>
        </p:txBody>
      </p:sp>
    </p:spTree>
    <p:extLst>
      <p:ext uri="{BB962C8B-B14F-4D97-AF65-F5344CB8AC3E}">
        <p14:creationId xmlns:p14="http://schemas.microsoft.com/office/powerpoint/2010/main" val="2449829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0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p:nvSpPr>
        <p:spPr>
          <a:xfrm>
            <a:off x="0" y="0"/>
            <a:ext cx="12205063" cy="9708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8200" y="365125"/>
            <a:ext cx="10515600" cy="600075"/>
          </a:xfrm>
        </p:spPr>
        <p:txBody>
          <a:bodyPr>
            <a:normAutofit/>
          </a:bodyPr>
          <a:lstStyle>
            <a:lvl1pPr>
              <a:defRPr sz="3600" baseline="0">
                <a:latin typeface="Impact" panose="020B0806030902050204" pitchFamily="34" charset="0"/>
              </a:defRPr>
            </a:lvl1pPr>
          </a:lstStyle>
          <a:p>
            <a:r>
              <a:rPr lang="en-US" dirty="0"/>
              <a:t>SLIDE TITLE</a:t>
            </a:r>
          </a:p>
        </p:txBody>
      </p:sp>
      <p:sp>
        <p:nvSpPr>
          <p:cNvPr id="3" name="Content Placeholder 2"/>
          <p:cNvSpPr>
            <a:spLocks noGrp="1"/>
          </p:cNvSpPr>
          <p:nvPr>
            <p:ph idx="1"/>
          </p:nvPr>
        </p:nvSpPr>
        <p:spPr>
          <a:xfrm>
            <a:off x="838200" y="1825625"/>
            <a:ext cx="10515600" cy="3824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884373"/>
            <a:ext cx="12192000" cy="96982"/>
          </a:xfrm>
          <a:prstGeom prst="rect">
            <a:avLst/>
          </a:prstGeom>
          <a:solidFill>
            <a:srgbClr val="B18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sp>
        <p:nvSpPr>
          <p:cNvPr id="11" name="Text Placeholder 10"/>
          <p:cNvSpPr>
            <a:spLocks noGrp="1"/>
          </p:cNvSpPr>
          <p:nvPr>
            <p:ph type="body" sz="quarter" idx="10" hasCustomPrompt="1"/>
          </p:nvPr>
        </p:nvSpPr>
        <p:spPr>
          <a:xfrm>
            <a:off x="838200" y="1041400"/>
            <a:ext cx="10515600" cy="368300"/>
          </a:xfrm>
        </p:spPr>
        <p:txBody>
          <a:bodyPr>
            <a:noAutofit/>
          </a:bodyPr>
          <a:lstStyle>
            <a:lvl1pPr marL="0" indent="0">
              <a:buFontTx/>
              <a:buNone/>
              <a:defRPr sz="2800">
                <a:latin typeface="Impact" panose="020B0806030902050204" pitchFamily="34" charset="0"/>
              </a:defRPr>
            </a:lvl1pPr>
          </a:lstStyle>
          <a:p>
            <a:pPr lvl="0"/>
            <a:r>
              <a:rPr lang="en-US" dirty="0"/>
              <a:t>Subtitle</a:t>
            </a:r>
          </a:p>
        </p:txBody>
      </p:sp>
      <p:graphicFrame>
        <p:nvGraphicFramePr>
          <p:cNvPr id="15" name="Object 14"/>
          <p:cNvGraphicFramePr>
            <a:graphicFrameLocks noChangeAspect="1"/>
          </p:cNvGraphicFramePr>
          <p:nvPr userDrawn="1">
            <p:extLst/>
          </p:nvPr>
        </p:nvGraphicFramePr>
        <p:xfrm>
          <a:off x="10122548" y="6369684"/>
          <a:ext cx="1090900" cy="264113"/>
        </p:xfrm>
        <a:graphic>
          <a:graphicData uri="http://schemas.openxmlformats.org/presentationml/2006/ole">
            <mc:AlternateContent xmlns:mc="http://schemas.openxmlformats.org/markup-compatibility/2006">
              <mc:Choice xmlns:v="urn:schemas-microsoft-com:vml" Requires="v">
                <p:oleObj spid="_x0000_s18505" name="Image" r:id="rId7" imgW="1206000" imgH="291960" progId="Photoshop.Image.15">
                  <p:embed/>
                </p:oleObj>
              </mc:Choice>
              <mc:Fallback>
                <p:oleObj name="Image" r:id="rId7" imgW="1206000" imgH="291960" progId="Photoshop.Image.15">
                  <p:embed/>
                  <p:pic>
                    <p:nvPicPr>
                      <p:cNvPr id="0" name=""/>
                      <p:cNvPicPr/>
                      <p:nvPr/>
                    </p:nvPicPr>
                    <p:blipFill>
                      <a:blip r:embed="rId8"/>
                      <a:stretch>
                        <a:fillRect/>
                      </a:stretch>
                    </p:blipFill>
                    <p:spPr>
                      <a:xfrm>
                        <a:off x="10122548" y="6369684"/>
                        <a:ext cx="1090900" cy="264113"/>
                      </a:xfrm>
                      <a:prstGeom prst="rect">
                        <a:avLst/>
                      </a:prstGeom>
                    </p:spPr>
                  </p:pic>
                </p:oleObj>
              </mc:Fallback>
            </mc:AlternateContent>
          </a:graphicData>
        </a:graphic>
      </p:graphicFrame>
      <p:sp>
        <p:nvSpPr>
          <p:cNvPr id="16" name="Slide Number Placeholder 5"/>
          <p:cNvSpPr>
            <a:spLocks noGrp="1"/>
          </p:cNvSpPr>
          <p:nvPr>
            <p:ph type="sldNum" sz="quarter" idx="4"/>
          </p:nvPr>
        </p:nvSpPr>
        <p:spPr>
          <a:xfrm>
            <a:off x="608940" y="6368876"/>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4021243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Paragraph Content">
    <p:spTree>
      <p:nvGrpSpPr>
        <p:cNvPr id="1" name=""/>
        <p:cNvGrpSpPr/>
        <p:nvPr/>
      </p:nvGrpSpPr>
      <p:grpSpPr>
        <a:xfrm>
          <a:off x="0" y="0"/>
          <a:ext cx="0" cy="0"/>
          <a:chOff x="0" y="0"/>
          <a:chExt cx="0" cy="0"/>
        </a:xfrm>
      </p:grpSpPr>
      <p:sp>
        <p:nvSpPr>
          <p:cNvPr id="8" name="Black title background"/>
          <p:cNvSpPr/>
          <p:nvPr userDrawn="1"/>
        </p:nvSpPr>
        <p:spPr>
          <a:xfrm>
            <a:off x="0" y="-2167"/>
            <a:ext cx="12192000" cy="113347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9" name="Decorative bar and triangle"/>
          <p:cNvGrpSpPr/>
          <p:nvPr userDrawn="1"/>
        </p:nvGrpSpPr>
        <p:grpSpPr>
          <a:xfrm flipH="1">
            <a:off x="-9834" y="-68826"/>
            <a:ext cx="12225528" cy="668600"/>
            <a:chOff x="-1" y="1580729"/>
            <a:chExt cx="12192884" cy="592208"/>
          </a:xfrm>
        </p:grpSpPr>
        <p:sp>
          <p:nvSpPr>
            <p:cNvPr id="10" name="Isosceles Triangle 9"/>
            <p:cNvSpPr>
              <a:spLocks noChangeAspect="1"/>
            </p:cNvSpPr>
            <p:nvPr userDrawn="1"/>
          </p:nvSpPr>
          <p:spPr>
            <a:xfrm flipV="1">
              <a:off x="324472" y="1622323"/>
              <a:ext cx="825921" cy="550614"/>
            </a:xfrm>
            <a:prstGeom prst="triangle">
              <a:avLst>
                <a:gd name="adj" fmla="val 50855"/>
              </a:avLst>
            </a:prstGeom>
            <a:solidFill>
              <a:schemeClr val="tx2"/>
            </a:solidFill>
            <a:ln w="666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Bar"/>
            <p:cNvSpPr/>
            <p:nvPr userDrawn="1"/>
          </p:nvSpPr>
          <p:spPr>
            <a:xfrm rot="16200000">
              <a:off x="6577608" y="-3883979"/>
              <a:ext cx="147814" cy="11082736"/>
            </a:xfrm>
            <a:prstGeom prst="rect">
              <a:avLst/>
            </a:prstGeom>
            <a:solidFill>
              <a:schemeClr val="bg1"/>
            </a:solidFill>
            <a:ln w="666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Bar"/>
            <p:cNvSpPr/>
            <p:nvPr userDrawn="1"/>
          </p:nvSpPr>
          <p:spPr>
            <a:xfrm rot="16200000">
              <a:off x="121775" y="1458956"/>
              <a:ext cx="139913" cy="383460"/>
            </a:xfrm>
            <a:prstGeom prst="rect">
              <a:avLst/>
            </a:prstGeom>
            <a:solidFill>
              <a:schemeClr val="bg1"/>
            </a:solidFill>
            <a:ln w="666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Bar"/>
            <p:cNvSpPr/>
            <p:nvPr userDrawn="1"/>
          </p:nvSpPr>
          <p:spPr>
            <a:xfrm rot="16200000">
              <a:off x="6051758" y="-4468765"/>
              <a:ext cx="88486" cy="12192003"/>
            </a:xfrm>
            <a:prstGeom prst="rect">
              <a:avLst/>
            </a:prstGeom>
            <a:solidFill>
              <a:schemeClr val="tx2"/>
            </a:solidFill>
            <a:ln w="666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2" name="Slide Title"/>
          <p:cNvSpPr>
            <a:spLocks noGrp="1"/>
          </p:cNvSpPr>
          <p:nvPr>
            <p:ph type="title" hasCustomPrompt="1"/>
          </p:nvPr>
        </p:nvSpPr>
        <p:spPr>
          <a:xfrm>
            <a:off x="841248" y="365126"/>
            <a:ext cx="10415016" cy="745920"/>
          </a:xfrm>
        </p:spPr>
        <p:txBody>
          <a:bodyPr>
            <a:normAutofit/>
          </a:bodyPr>
          <a:lstStyle>
            <a:lvl1pPr>
              <a:defRPr sz="3600" cap="all" baseline="0">
                <a:solidFill>
                  <a:schemeClr val="bg1"/>
                </a:solidFill>
              </a:defRPr>
            </a:lvl1pPr>
          </a:lstStyle>
          <a:p>
            <a:r>
              <a:rPr lang="en-US" dirty="0"/>
              <a:t>Title Impact regular 36 point all caps</a:t>
            </a:r>
          </a:p>
        </p:txBody>
      </p:sp>
      <p:sp>
        <p:nvSpPr>
          <p:cNvPr id="14" name="Subheading"/>
          <p:cNvSpPr>
            <a:spLocks noGrp="1"/>
          </p:cNvSpPr>
          <p:nvPr>
            <p:ph type="body" idx="13" hasCustomPrompt="1"/>
          </p:nvPr>
        </p:nvSpPr>
        <p:spPr>
          <a:xfrm>
            <a:off x="841246" y="1280160"/>
            <a:ext cx="10515600" cy="421893"/>
          </a:xfrm>
        </p:spPr>
        <p:txBody>
          <a:bodyPr lIns="0" tIns="0" rIns="0" bIns="0" anchor="t" anchorCtr="0">
            <a:noAutofit/>
          </a:bodyPr>
          <a:lstStyle>
            <a:lvl1pPr marL="0" indent="0">
              <a:buNone/>
              <a:defRPr sz="3000" spc="120" baseline="0">
                <a:solidFill>
                  <a:schemeClr val="tx2"/>
                </a:solidFill>
                <a:latin typeface="Impac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Impact Regular 30 Point</a:t>
            </a:r>
          </a:p>
        </p:txBody>
      </p:sp>
      <p:sp>
        <p:nvSpPr>
          <p:cNvPr id="3" name="Slide Content"/>
          <p:cNvSpPr>
            <a:spLocks noGrp="1"/>
          </p:cNvSpPr>
          <p:nvPr>
            <p:ph idx="1" hasCustomPrompt="1"/>
          </p:nvPr>
        </p:nvSpPr>
        <p:spPr>
          <a:xfrm>
            <a:off x="838200" y="1825625"/>
            <a:ext cx="10515600" cy="4388362"/>
          </a:xfrm>
        </p:spPr>
        <p:txBody>
          <a:bodyPr>
            <a:noAutofit/>
          </a:bodyPr>
          <a:lstStyle>
            <a:lvl1pPr marL="0" marR="0" indent="0" algn="l" defTabSz="914400" rtl="0" eaLnBrk="1" fontAlgn="auto" latinLnBrk="0" hangingPunct="1">
              <a:lnSpc>
                <a:spcPct val="100000"/>
              </a:lnSpc>
              <a:spcBef>
                <a:spcPts val="0"/>
              </a:spcBef>
              <a:spcAft>
                <a:spcPts val="1500"/>
              </a:spcAft>
              <a:buClrTx/>
              <a:buSzTx/>
              <a:buFont typeface="Wingdings" panose="05000000000000000000" pitchFamily="2" charset="2"/>
              <a:buNone/>
              <a:tabLst/>
              <a:defRPr sz="2300" baseline="0"/>
            </a:lvl1pPr>
          </a:lstStyle>
          <a:p>
            <a:pPr lvl="0"/>
            <a:r>
              <a:rPr lang="en-US" dirty="0"/>
              <a:t>Non-bulleted paragraphs in Arial Regular 23 point, with 15 points after each paragraph. Text box set at “Do not </a:t>
            </a:r>
            <a:r>
              <a:rPr lang="en-US" dirty="0" err="1"/>
              <a:t>Autofit</a:t>
            </a:r>
            <a:r>
              <a:rPr lang="en-US" dirty="0"/>
              <a:t>”; can be replaced with image or chart.</a:t>
            </a:r>
          </a:p>
          <a:p>
            <a:pPr lvl="0"/>
            <a:r>
              <a:rPr lang="en-US" dirty="0"/>
              <a:t>Second paragraph…</a:t>
            </a:r>
          </a:p>
          <a:p>
            <a:pPr lvl="0"/>
            <a:r>
              <a:rPr lang="en-US" dirty="0"/>
              <a:t>Third paragraph…</a:t>
            </a:r>
          </a:p>
        </p:txBody>
      </p:sp>
      <p:pic>
        <p:nvPicPr>
          <p:cNvPr id="7" name="Purdue University logo" descr="Purdue University logo in black and gol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69680" y="6280848"/>
            <a:ext cx="1530803" cy="457200"/>
          </a:xfrm>
          <a:prstGeom prst="rect">
            <a:avLst/>
          </a:prstGeom>
        </p:spPr>
      </p:pic>
      <p:sp>
        <p:nvSpPr>
          <p:cNvPr id="6" name="Slide Number"/>
          <p:cNvSpPr>
            <a:spLocks noGrp="1"/>
          </p:cNvSpPr>
          <p:nvPr>
            <p:ph type="sldNum" sz="quarter" idx="12"/>
          </p:nvPr>
        </p:nvSpPr>
        <p:spPr/>
        <p:txBody>
          <a:bodyPr/>
          <a:lstStyle/>
          <a:p>
            <a:fld id="{114F8D58-6809-4C13-BAF8-713C53251247}" type="slidenum">
              <a:rPr lang="en-US" smtClean="0"/>
              <a:t>‹#›</a:t>
            </a:fld>
            <a:endParaRPr lang="en-US" dirty="0"/>
          </a:p>
        </p:txBody>
      </p:sp>
    </p:spTree>
    <p:extLst>
      <p:ext uri="{BB962C8B-B14F-4D97-AF65-F5344CB8AC3E}">
        <p14:creationId xmlns:p14="http://schemas.microsoft.com/office/powerpoint/2010/main" val="4201551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084A-47D5-A14F-B9A2-382B7DBD8F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62F067-8AE4-EB4F-86AC-DDD8147B93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FA7842-91D6-CF42-AA93-F84223E05D72}"/>
              </a:ext>
            </a:extLst>
          </p:cNvPr>
          <p:cNvSpPr>
            <a:spLocks noGrp="1"/>
          </p:cNvSpPr>
          <p:nvPr>
            <p:ph type="dt" sz="half" idx="10"/>
          </p:nvPr>
        </p:nvSpPr>
        <p:spPr/>
        <p:txBody>
          <a:bodyPr/>
          <a:lstStyle/>
          <a:p>
            <a:fld id="{00308288-4B42-DC47-ADA6-4C7354637D66}" type="datetimeFigureOut">
              <a:rPr lang="en-US" smtClean="0"/>
              <a:t>11/12/2018</a:t>
            </a:fld>
            <a:endParaRPr lang="en-US" dirty="0"/>
          </a:p>
        </p:txBody>
      </p:sp>
      <p:sp>
        <p:nvSpPr>
          <p:cNvPr id="5" name="Footer Placeholder 4">
            <a:extLst>
              <a:ext uri="{FF2B5EF4-FFF2-40B4-BE49-F238E27FC236}">
                <a16:creationId xmlns:a16="http://schemas.microsoft.com/office/drawing/2014/main" id="{07627105-2F52-4048-93D5-9B0EF4840B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A4FFD25-0901-4D46-BB7B-FC84AE1EFC75}"/>
              </a:ext>
            </a:extLst>
          </p:cNvPr>
          <p:cNvSpPr>
            <a:spLocks noGrp="1"/>
          </p:cNvSpPr>
          <p:nvPr>
            <p:ph type="sldNum" sz="quarter" idx="12"/>
          </p:nvPr>
        </p:nvSpPr>
        <p:spPr/>
        <p:txBody>
          <a:bodyPr/>
          <a:lstStyle/>
          <a:p>
            <a:fld id="{1DF47D09-2D66-D246-BAC5-B9197C768826}" type="slidenum">
              <a:rPr lang="en-US" smtClean="0"/>
              <a:t>‹#›</a:t>
            </a:fld>
            <a:endParaRPr lang="en-US" dirty="0"/>
          </a:p>
        </p:txBody>
      </p:sp>
    </p:spTree>
    <p:extLst>
      <p:ext uri="{BB962C8B-B14F-4D97-AF65-F5344CB8AC3E}">
        <p14:creationId xmlns:p14="http://schemas.microsoft.com/office/powerpoint/2010/main" val="483348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1676400"/>
            <a:ext cx="9853246" cy="904875"/>
          </a:xfrm>
        </p:spPr>
        <p:txBody>
          <a:bodyPr anchor="b">
            <a:normAutofit/>
          </a:bodyPr>
          <a:lstStyle>
            <a:lvl1pPr>
              <a:defRPr sz="4800">
                <a:solidFill>
                  <a:srgbClr val="B1810B"/>
                </a:solidFill>
                <a:latin typeface="Impact" panose="020B0806030902050204" pitchFamily="34" charset="0"/>
              </a:defRPr>
            </a:lvl1pPr>
          </a:lstStyle>
          <a:p>
            <a:r>
              <a:rPr lang="en-US" dirty="0"/>
              <a:t>Section Title</a:t>
            </a:r>
          </a:p>
        </p:txBody>
      </p:sp>
      <p:sp>
        <p:nvSpPr>
          <p:cNvPr id="3" name="Text Placeholder 2"/>
          <p:cNvSpPr>
            <a:spLocks noGrp="1"/>
          </p:cNvSpPr>
          <p:nvPr>
            <p:ph type="body" idx="1" hasCustomPrompt="1"/>
          </p:nvPr>
        </p:nvSpPr>
        <p:spPr>
          <a:xfrm>
            <a:off x="1600200" y="2666878"/>
            <a:ext cx="9853246" cy="428013"/>
          </a:xfrm>
        </p:spPr>
        <p:txBody>
          <a:bodyPr>
            <a:noAutofit/>
          </a:bodyPr>
          <a:lstStyle>
            <a:lvl1pPr marL="0" indent="0">
              <a:buNone/>
              <a:defRPr sz="3800">
                <a:solidFill>
                  <a:schemeClr val="tx1"/>
                </a:solidFill>
                <a:latin typeface="Impact" panose="020B080603090205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Second Line</a:t>
            </a:r>
          </a:p>
        </p:txBody>
      </p:sp>
      <p:sp>
        <p:nvSpPr>
          <p:cNvPr id="7" name="Rectangle 6"/>
          <p:cNvSpPr/>
          <p:nvPr/>
        </p:nvSpPr>
        <p:spPr>
          <a:xfrm>
            <a:off x="0" y="0"/>
            <a:ext cx="12192000" cy="96982"/>
          </a:xfrm>
          <a:prstGeom prst="rect">
            <a:avLst/>
          </a:prstGeom>
          <a:solidFill>
            <a:srgbClr val="B18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6" name="Object 15"/>
          <p:cNvGraphicFramePr>
            <a:graphicFrameLocks noChangeAspect="1"/>
          </p:cNvGraphicFramePr>
          <p:nvPr userDrawn="1">
            <p:extLst>
              <p:ext uri="{D42A27DB-BD31-4B8C-83A1-F6EECF244321}">
                <p14:modId xmlns:p14="http://schemas.microsoft.com/office/powerpoint/2010/main" val="2327441899"/>
              </p:ext>
            </p:extLst>
          </p:nvPr>
        </p:nvGraphicFramePr>
        <p:xfrm>
          <a:off x="1773324" y="6421040"/>
          <a:ext cx="1090900" cy="264113"/>
        </p:xfrm>
        <a:graphic>
          <a:graphicData uri="http://schemas.openxmlformats.org/presentationml/2006/ole">
            <mc:AlternateContent xmlns:mc="http://schemas.openxmlformats.org/markup-compatibility/2006">
              <mc:Choice xmlns:v="urn:schemas-microsoft-com:vml" Requires="v">
                <p:oleObj spid="_x0000_s2354" name="Image" r:id="rId3" imgW="1206000" imgH="291960" progId="Photoshop.Image.15">
                  <p:embed/>
                </p:oleObj>
              </mc:Choice>
              <mc:Fallback>
                <p:oleObj name="Image" r:id="rId3" imgW="1206000" imgH="291960" progId="Photoshop.Image.15">
                  <p:embed/>
                  <p:pic>
                    <p:nvPicPr>
                      <p:cNvPr id="0" name=""/>
                      <p:cNvPicPr/>
                      <p:nvPr/>
                    </p:nvPicPr>
                    <p:blipFill>
                      <a:blip r:embed="rId4"/>
                      <a:stretch>
                        <a:fillRect/>
                      </a:stretch>
                    </p:blipFill>
                    <p:spPr>
                      <a:xfrm>
                        <a:off x="1773324" y="6421040"/>
                        <a:ext cx="1090900" cy="264113"/>
                      </a:xfrm>
                      <a:prstGeom prst="rect">
                        <a:avLst/>
                      </a:prstGeom>
                    </p:spPr>
                  </p:pic>
                </p:oleObj>
              </mc:Fallback>
            </mc:AlternateContent>
          </a:graphicData>
        </a:graphic>
      </p:graphicFrame>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graphicFrame>
        <p:nvGraphicFramePr>
          <p:cNvPr id="12" name="Object 11"/>
          <p:cNvGraphicFramePr>
            <a:graphicFrameLocks noChangeAspect="1"/>
          </p:cNvGraphicFramePr>
          <p:nvPr userDrawn="1">
            <p:extLst>
              <p:ext uri="{D42A27DB-BD31-4B8C-83A1-F6EECF244321}">
                <p14:modId xmlns:p14="http://schemas.microsoft.com/office/powerpoint/2010/main" val="2741449960"/>
              </p:ext>
            </p:extLst>
          </p:nvPr>
        </p:nvGraphicFramePr>
        <p:xfrm>
          <a:off x="10122548" y="6369684"/>
          <a:ext cx="1090900" cy="264113"/>
        </p:xfrm>
        <a:graphic>
          <a:graphicData uri="http://schemas.openxmlformats.org/presentationml/2006/ole">
            <mc:AlternateContent xmlns:mc="http://schemas.openxmlformats.org/markup-compatibility/2006">
              <mc:Choice xmlns:v="urn:schemas-microsoft-com:vml" Requires="v">
                <p:oleObj spid="_x0000_s2355" name="Image" r:id="rId6" imgW="1206000" imgH="291960" progId="Photoshop.Image.15">
                  <p:embed/>
                </p:oleObj>
              </mc:Choice>
              <mc:Fallback>
                <p:oleObj name="Image" r:id="rId6" imgW="1206000" imgH="291960" progId="Photoshop.Image.15">
                  <p:embed/>
                  <p:pic>
                    <p:nvPicPr>
                      <p:cNvPr id="0" name=""/>
                      <p:cNvPicPr/>
                      <p:nvPr/>
                    </p:nvPicPr>
                    <p:blipFill>
                      <a:blip r:embed="rId4"/>
                      <a:stretch>
                        <a:fillRect/>
                      </a:stretch>
                    </p:blipFill>
                    <p:spPr>
                      <a:xfrm>
                        <a:off x="10122548" y="6369684"/>
                        <a:ext cx="1090900" cy="264113"/>
                      </a:xfrm>
                      <a:prstGeom prst="rect">
                        <a:avLst/>
                      </a:prstGeom>
                    </p:spPr>
                  </p:pic>
                </p:oleObj>
              </mc:Fallback>
            </mc:AlternateContent>
          </a:graphicData>
        </a:graphic>
      </p:graphicFrame>
      <p:sp>
        <p:nvSpPr>
          <p:cNvPr id="14"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2569252476"/>
      </p:ext>
    </p:extLst>
  </p:cSld>
  <p:clrMapOvr>
    <a:masterClrMapping/>
  </p:clrMapOvr>
  <p:extLst mod="1">
    <p:ext uri="{DCECCB84-F9BA-43D5-87BE-67443E8EF086}">
      <p15:sldGuideLst xmlns:p15="http://schemas.microsoft.com/office/powerpoint/2012/main">
        <p15:guide id="1" orient="horz" pos="2160">
          <p15:clr>
            <a:srgbClr val="FBAE40"/>
          </p15:clr>
        </p15:guide>
        <p15:guide id="2" pos="10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1676400"/>
            <a:ext cx="9853246" cy="904875"/>
          </a:xfrm>
        </p:spPr>
        <p:txBody>
          <a:bodyPr anchor="b">
            <a:normAutofit/>
          </a:bodyPr>
          <a:lstStyle>
            <a:lvl1pPr>
              <a:defRPr sz="4800">
                <a:solidFill>
                  <a:srgbClr val="B1810B"/>
                </a:solidFill>
                <a:latin typeface="Impact" panose="020B0806030902050204" pitchFamily="34" charset="0"/>
              </a:defRPr>
            </a:lvl1pPr>
          </a:lstStyle>
          <a:p>
            <a:r>
              <a:rPr lang="en-US" dirty="0"/>
              <a:t>Section Title</a:t>
            </a:r>
          </a:p>
        </p:txBody>
      </p:sp>
      <p:sp>
        <p:nvSpPr>
          <p:cNvPr id="3" name="Text Placeholder 2"/>
          <p:cNvSpPr>
            <a:spLocks noGrp="1"/>
          </p:cNvSpPr>
          <p:nvPr>
            <p:ph type="body" idx="1" hasCustomPrompt="1"/>
          </p:nvPr>
        </p:nvSpPr>
        <p:spPr>
          <a:xfrm>
            <a:off x="1600200" y="2666878"/>
            <a:ext cx="9853246" cy="428013"/>
          </a:xfrm>
        </p:spPr>
        <p:txBody>
          <a:bodyPr>
            <a:noAutofit/>
          </a:bodyPr>
          <a:lstStyle>
            <a:lvl1pPr marL="0" indent="0">
              <a:buNone/>
              <a:defRPr sz="3800">
                <a:solidFill>
                  <a:schemeClr val="tx1"/>
                </a:solidFill>
                <a:latin typeface="Impact" panose="020B080603090205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Second Line</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8221" y="5958385"/>
            <a:ext cx="1371603" cy="716281"/>
          </a:xfrm>
          <a:prstGeom prst="rect">
            <a:avLst/>
          </a:prstGeom>
        </p:spPr>
      </p:pic>
      <p:graphicFrame>
        <p:nvGraphicFramePr>
          <p:cNvPr id="9" name="Object 8"/>
          <p:cNvGraphicFramePr>
            <a:graphicFrameLocks noChangeAspect="1"/>
          </p:cNvGraphicFramePr>
          <p:nvPr userDrawn="1">
            <p:extLst>
              <p:ext uri="{D42A27DB-BD31-4B8C-83A1-F6EECF244321}">
                <p14:modId xmlns:p14="http://schemas.microsoft.com/office/powerpoint/2010/main" val="2862421796"/>
              </p:ext>
            </p:extLst>
          </p:nvPr>
        </p:nvGraphicFramePr>
        <p:xfrm>
          <a:off x="-1" y="-1"/>
          <a:ext cx="12192001" cy="1219201"/>
        </p:xfrm>
        <a:graphic>
          <a:graphicData uri="http://schemas.openxmlformats.org/presentationml/2006/ole">
            <mc:AlternateContent xmlns:mc="http://schemas.openxmlformats.org/markup-compatibility/2006">
              <mc:Choice xmlns:v="urn:schemas-microsoft-com:vml" Requires="v">
                <p:oleObj spid="_x0000_s10584" name="Image" r:id="rId4" imgW="18286200" imgH="1828440" progId="Photoshop.Image.15">
                  <p:embed/>
                </p:oleObj>
              </mc:Choice>
              <mc:Fallback>
                <p:oleObj name="Image" r:id="rId4" imgW="18286200" imgH="1828440" progId="Photoshop.Image.15">
                  <p:embed/>
                  <p:pic>
                    <p:nvPicPr>
                      <p:cNvPr id="0" name=""/>
                      <p:cNvPicPr/>
                      <p:nvPr/>
                    </p:nvPicPr>
                    <p:blipFill>
                      <a:blip r:embed="rId5"/>
                      <a:stretch>
                        <a:fillRect/>
                      </a:stretch>
                    </p:blipFill>
                    <p:spPr>
                      <a:xfrm>
                        <a:off x="-1" y="-1"/>
                        <a:ext cx="12192001" cy="1219201"/>
                      </a:xfrm>
                      <a:prstGeom prst="rect">
                        <a:avLst/>
                      </a:prstGeom>
                    </p:spPr>
                  </p:pic>
                </p:oleObj>
              </mc:Fallback>
            </mc:AlternateContent>
          </a:graphicData>
        </a:graphic>
      </p:graphicFrame>
      <p:graphicFrame>
        <p:nvGraphicFramePr>
          <p:cNvPr id="11" name="Object 10"/>
          <p:cNvGraphicFramePr>
            <a:graphicFrameLocks noChangeAspect="1"/>
          </p:cNvGraphicFramePr>
          <p:nvPr userDrawn="1">
            <p:extLst>
              <p:ext uri="{D42A27DB-BD31-4B8C-83A1-F6EECF244321}">
                <p14:modId xmlns:p14="http://schemas.microsoft.com/office/powerpoint/2010/main" val="2327441899"/>
              </p:ext>
            </p:extLst>
          </p:nvPr>
        </p:nvGraphicFramePr>
        <p:xfrm>
          <a:off x="1773324" y="6421040"/>
          <a:ext cx="1090900" cy="264113"/>
        </p:xfrm>
        <a:graphic>
          <a:graphicData uri="http://schemas.openxmlformats.org/presentationml/2006/ole">
            <mc:AlternateContent xmlns:mc="http://schemas.openxmlformats.org/markup-compatibility/2006">
              <mc:Choice xmlns:v="urn:schemas-microsoft-com:vml" Requires="v">
                <p:oleObj spid="_x0000_s10585" name="Image" r:id="rId6" imgW="1206000" imgH="291960" progId="Photoshop.Image.15">
                  <p:embed/>
                </p:oleObj>
              </mc:Choice>
              <mc:Fallback>
                <p:oleObj name="Image" r:id="rId6" imgW="1206000" imgH="291960" progId="Photoshop.Image.15">
                  <p:embed/>
                  <p:pic>
                    <p:nvPicPr>
                      <p:cNvPr id="0" name=""/>
                      <p:cNvPicPr/>
                      <p:nvPr/>
                    </p:nvPicPr>
                    <p:blipFill>
                      <a:blip r:embed="rId7"/>
                      <a:stretch>
                        <a:fillRect/>
                      </a:stretch>
                    </p:blipFill>
                    <p:spPr>
                      <a:xfrm>
                        <a:off x="1773324" y="6421040"/>
                        <a:ext cx="1090900" cy="264113"/>
                      </a:xfrm>
                      <a:prstGeom prst="rect">
                        <a:avLst/>
                      </a:prstGeom>
                    </p:spPr>
                  </p:pic>
                </p:oleObj>
              </mc:Fallback>
            </mc:AlternateContent>
          </a:graphicData>
        </a:graphic>
      </p:graphicFrame>
    </p:spTree>
    <p:extLst>
      <p:ext uri="{BB962C8B-B14F-4D97-AF65-F5344CB8AC3E}">
        <p14:creationId xmlns:p14="http://schemas.microsoft.com/office/powerpoint/2010/main" val="805218746"/>
      </p:ext>
    </p:extLst>
  </p:cSld>
  <p:clrMapOvr>
    <a:masterClrMapping/>
  </p:clrMapOvr>
  <p:extLst mod="1">
    <p:ext uri="{DCECCB84-F9BA-43D5-87BE-67443E8EF086}">
      <p15:sldGuideLst xmlns:p15="http://schemas.microsoft.com/office/powerpoint/2012/main">
        <p15:guide id="1" orient="horz" pos="2160">
          <p15:clr>
            <a:srgbClr val="FBAE40"/>
          </p15:clr>
        </p15:guide>
        <p15:guide id="2"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0098511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3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p:nvSpPr>
        <p:spPr>
          <a:xfrm>
            <a:off x="0" y="0"/>
            <a:ext cx="12205063" cy="9708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838200" y="365125"/>
            <a:ext cx="10515600" cy="600075"/>
          </a:xfrm>
        </p:spPr>
        <p:txBody>
          <a:bodyPr>
            <a:normAutofit/>
          </a:bodyPr>
          <a:lstStyle>
            <a:lvl1pPr>
              <a:defRPr sz="3600" baseline="0">
                <a:latin typeface="Impact" panose="020B0806030902050204" pitchFamily="34" charset="0"/>
              </a:defRPr>
            </a:lvl1pPr>
          </a:lstStyle>
          <a:p>
            <a:r>
              <a:rPr lang="en-US" dirty="0"/>
              <a:t>SLIDE TITLE</a:t>
            </a:r>
          </a:p>
        </p:txBody>
      </p:sp>
      <p:sp>
        <p:nvSpPr>
          <p:cNvPr id="3" name="Content Placeholder 2"/>
          <p:cNvSpPr>
            <a:spLocks noGrp="1"/>
          </p:cNvSpPr>
          <p:nvPr>
            <p:ph idx="1"/>
          </p:nvPr>
        </p:nvSpPr>
        <p:spPr>
          <a:xfrm>
            <a:off x="838200" y="1825625"/>
            <a:ext cx="10515600" cy="38248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884373"/>
            <a:ext cx="12192000" cy="96982"/>
          </a:xfrm>
          <a:prstGeom prst="rect">
            <a:avLst/>
          </a:prstGeom>
          <a:solidFill>
            <a:srgbClr val="B18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sp>
        <p:nvSpPr>
          <p:cNvPr id="11" name="Text Placeholder 10"/>
          <p:cNvSpPr>
            <a:spLocks noGrp="1"/>
          </p:cNvSpPr>
          <p:nvPr>
            <p:ph type="body" sz="quarter" idx="10" hasCustomPrompt="1"/>
          </p:nvPr>
        </p:nvSpPr>
        <p:spPr>
          <a:xfrm>
            <a:off x="838200" y="1041400"/>
            <a:ext cx="10515600" cy="368300"/>
          </a:xfrm>
        </p:spPr>
        <p:txBody>
          <a:bodyPr>
            <a:noAutofit/>
          </a:bodyPr>
          <a:lstStyle>
            <a:lvl1pPr marL="0" indent="0">
              <a:buFontTx/>
              <a:buNone/>
              <a:defRPr sz="2800">
                <a:latin typeface="Impact" panose="020B0806030902050204" pitchFamily="34" charset="0"/>
              </a:defRPr>
            </a:lvl1pPr>
          </a:lstStyle>
          <a:p>
            <a:pPr lvl="0"/>
            <a:r>
              <a:rPr lang="en-US" dirty="0"/>
              <a:t>Subtitle</a:t>
            </a:r>
          </a:p>
        </p:txBody>
      </p:sp>
      <p:graphicFrame>
        <p:nvGraphicFramePr>
          <p:cNvPr id="15" name="Object 14"/>
          <p:cNvGraphicFramePr>
            <a:graphicFrameLocks noChangeAspect="1"/>
          </p:cNvGraphicFramePr>
          <p:nvPr userDrawn="1">
            <p:extLst>
              <p:ext uri="{D42A27DB-BD31-4B8C-83A1-F6EECF244321}">
                <p14:modId xmlns:p14="http://schemas.microsoft.com/office/powerpoint/2010/main" val="4076086663"/>
              </p:ext>
            </p:extLst>
          </p:nvPr>
        </p:nvGraphicFramePr>
        <p:xfrm>
          <a:off x="10122548" y="6369684"/>
          <a:ext cx="1090900" cy="264113"/>
        </p:xfrm>
        <a:graphic>
          <a:graphicData uri="http://schemas.openxmlformats.org/presentationml/2006/ole">
            <mc:AlternateContent xmlns:mc="http://schemas.openxmlformats.org/markup-compatibility/2006">
              <mc:Choice xmlns:v="urn:schemas-microsoft-com:vml" Requires="v">
                <p:oleObj spid="_x0000_s3432" name="Image" r:id="rId7" imgW="1206000" imgH="291960" progId="Photoshop.Image.15">
                  <p:embed/>
                </p:oleObj>
              </mc:Choice>
              <mc:Fallback>
                <p:oleObj name="Image" r:id="rId7" imgW="1206000" imgH="291960" progId="Photoshop.Image.15">
                  <p:embed/>
                  <p:pic>
                    <p:nvPicPr>
                      <p:cNvPr id="0" name=""/>
                      <p:cNvPicPr/>
                      <p:nvPr/>
                    </p:nvPicPr>
                    <p:blipFill>
                      <a:blip r:embed="rId8"/>
                      <a:stretch>
                        <a:fillRect/>
                      </a:stretch>
                    </p:blipFill>
                    <p:spPr>
                      <a:xfrm>
                        <a:off x="10122548" y="6369684"/>
                        <a:ext cx="1090900" cy="264113"/>
                      </a:xfrm>
                      <a:prstGeom prst="rect">
                        <a:avLst/>
                      </a:prstGeom>
                    </p:spPr>
                  </p:pic>
                </p:oleObj>
              </mc:Fallback>
            </mc:AlternateContent>
          </a:graphicData>
        </a:graphic>
      </p:graphicFrame>
      <p:sp>
        <p:nvSpPr>
          <p:cNvPr id="16" name="Slide Number Placeholder 5"/>
          <p:cNvSpPr>
            <a:spLocks noGrp="1"/>
          </p:cNvSpPr>
          <p:nvPr>
            <p:ph type="sldNum" sz="quarter" idx="4"/>
          </p:nvPr>
        </p:nvSpPr>
        <p:spPr>
          <a:xfrm>
            <a:off x="608940" y="6368876"/>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297257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3742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742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graphicFrame>
        <p:nvGraphicFramePr>
          <p:cNvPr id="19" name="Object 18"/>
          <p:cNvGraphicFramePr>
            <a:graphicFrameLocks noChangeAspect="1"/>
          </p:cNvGraphicFramePr>
          <p:nvPr userDrawn="1">
            <p:extLst>
              <p:ext uri="{D42A27DB-BD31-4B8C-83A1-F6EECF244321}">
                <p14:modId xmlns:p14="http://schemas.microsoft.com/office/powerpoint/2010/main" val="2862421796"/>
              </p:ext>
            </p:extLst>
          </p:nvPr>
        </p:nvGraphicFramePr>
        <p:xfrm>
          <a:off x="-1" y="-1"/>
          <a:ext cx="12192001" cy="1219201"/>
        </p:xfrm>
        <a:graphic>
          <a:graphicData uri="http://schemas.openxmlformats.org/presentationml/2006/ole">
            <mc:AlternateContent xmlns:mc="http://schemas.openxmlformats.org/markup-compatibility/2006">
              <mc:Choice xmlns:v="urn:schemas-microsoft-com:vml" Requires="v">
                <p:oleObj spid="_x0000_s4463" name="Image" r:id="rId4" imgW="18286200" imgH="1828440" progId="Photoshop.Image.15">
                  <p:embed/>
                </p:oleObj>
              </mc:Choice>
              <mc:Fallback>
                <p:oleObj name="Image" r:id="rId4" imgW="18286200" imgH="1828440" progId="Photoshop.Image.15">
                  <p:embed/>
                  <p:pic>
                    <p:nvPicPr>
                      <p:cNvPr id="0" name=""/>
                      <p:cNvPicPr/>
                      <p:nvPr/>
                    </p:nvPicPr>
                    <p:blipFill>
                      <a:blip r:embed="rId5"/>
                      <a:stretch>
                        <a:fillRect/>
                      </a:stretch>
                    </p:blipFill>
                    <p:spPr>
                      <a:xfrm>
                        <a:off x="-1" y="-1"/>
                        <a:ext cx="12192001" cy="1219201"/>
                      </a:xfrm>
                      <a:prstGeom prst="rect">
                        <a:avLst/>
                      </a:prstGeom>
                    </p:spPr>
                  </p:pic>
                </p:oleObj>
              </mc:Fallback>
            </mc:AlternateContent>
          </a:graphicData>
        </a:graphic>
      </p:graphicFrame>
      <p:graphicFrame>
        <p:nvGraphicFramePr>
          <p:cNvPr id="20" name="Object 19"/>
          <p:cNvGraphicFramePr>
            <a:graphicFrameLocks noChangeAspect="1"/>
          </p:cNvGraphicFramePr>
          <p:nvPr userDrawn="1">
            <p:extLst>
              <p:ext uri="{D42A27DB-BD31-4B8C-83A1-F6EECF244321}">
                <p14:modId xmlns:p14="http://schemas.microsoft.com/office/powerpoint/2010/main" val="44787940"/>
              </p:ext>
            </p:extLst>
          </p:nvPr>
        </p:nvGraphicFramePr>
        <p:xfrm>
          <a:off x="10122548" y="6374591"/>
          <a:ext cx="1090900" cy="264113"/>
        </p:xfrm>
        <a:graphic>
          <a:graphicData uri="http://schemas.openxmlformats.org/presentationml/2006/ole">
            <mc:AlternateContent xmlns:mc="http://schemas.openxmlformats.org/markup-compatibility/2006">
              <mc:Choice xmlns:v="urn:schemas-microsoft-com:vml" Requires="v">
                <p:oleObj spid="_x0000_s4464" name="Image" r:id="rId6" imgW="1206000" imgH="291960" progId="Photoshop.Image.15">
                  <p:embed/>
                </p:oleObj>
              </mc:Choice>
              <mc:Fallback>
                <p:oleObj name="Image" r:id="rId6" imgW="1206000" imgH="291960" progId="Photoshop.Image.15">
                  <p:embed/>
                  <p:pic>
                    <p:nvPicPr>
                      <p:cNvPr id="0" name=""/>
                      <p:cNvPicPr/>
                      <p:nvPr/>
                    </p:nvPicPr>
                    <p:blipFill>
                      <a:blip r:embed="rId7"/>
                      <a:stretch>
                        <a:fillRect/>
                      </a:stretch>
                    </p:blipFill>
                    <p:spPr>
                      <a:xfrm>
                        <a:off x="10122548" y="6374591"/>
                        <a:ext cx="1090900" cy="264113"/>
                      </a:xfrm>
                      <a:prstGeom prst="rect">
                        <a:avLst/>
                      </a:prstGeom>
                    </p:spPr>
                  </p:pic>
                </p:oleObj>
              </mc:Fallback>
            </mc:AlternateContent>
          </a:graphicData>
        </a:graphic>
      </p:graphicFrame>
      <p:sp>
        <p:nvSpPr>
          <p:cNvPr id="9"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78372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6"/>
            <a:ext cx="5157787" cy="3039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0399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p:nvSpPr>
        <p:spPr>
          <a:xfrm>
            <a:off x="0" y="874290"/>
            <a:ext cx="12192000" cy="96982"/>
          </a:xfrm>
          <a:prstGeom prst="rect">
            <a:avLst/>
          </a:prstGeom>
          <a:solidFill>
            <a:srgbClr val="B18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sp>
        <p:nvSpPr>
          <p:cNvPr id="13" name="Rectangle 12"/>
          <p:cNvSpPr/>
          <p:nvPr/>
        </p:nvSpPr>
        <p:spPr>
          <a:xfrm>
            <a:off x="0" y="-4514"/>
            <a:ext cx="12192000" cy="8727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hasCustomPrompt="1"/>
          </p:nvPr>
        </p:nvSpPr>
        <p:spPr>
          <a:xfrm>
            <a:off x="838200" y="365125"/>
            <a:ext cx="10515600" cy="600075"/>
          </a:xfrm>
        </p:spPr>
        <p:txBody>
          <a:bodyPr>
            <a:normAutofit/>
          </a:bodyPr>
          <a:lstStyle>
            <a:lvl1pPr>
              <a:defRPr sz="3600" baseline="0">
                <a:latin typeface="Impact" panose="020B0806030902050204" pitchFamily="34" charset="0"/>
              </a:defRPr>
            </a:lvl1pPr>
          </a:lstStyle>
          <a:p>
            <a:r>
              <a:rPr lang="en-US" dirty="0"/>
              <a:t>SLIDE TITLE</a:t>
            </a:r>
          </a:p>
        </p:txBody>
      </p:sp>
      <p:sp>
        <p:nvSpPr>
          <p:cNvPr id="15" name="Text Placeholder 10"/>
          <p:cNvSpPr>
            <a:spLocks noGrp="1"/>
          </p:cNvSpPr>
          <p:nvPr>
            <p:ph type="body" sz="quarter" idx="10" hasCustomPrompt="1"/>
          </p:nvPr>
        </p:nvSpPr>
        <p:spPr>
          <a:xfrm>
            <a:off x="838200" y="1041400"/>
            <a:ext cx="10515600" cy="368300"/>
          </a:xfrm>
        </p:spPr>
        <p:txBody>
          <a:bodyPr>
            <a:noAutofit/>
          </a:bodyPr>
          <a:lstStyle>
            <a:lvl1pPr marL="0" indent="0">
              <a:buFontTx/>
              <a:buNone/>
              <a:defRPr sz="3200">
                <a:latin typeface="Impact" panose="020B0806030902050204" pitchFamily="34" charset="0"/>
              </a:defRPr>
            </a:lvl1pPr>
          </a:lstStyle>
          <a:p>
            <a:pPr lvl="0"/>
            <a:r>
              <a:rPr lang="en-US" dirty="0"/>
              <a:t>Subtitle</a:t>
            </a:r>
          </a:p>
        </p:txBody>
      </p:sp>
      <p:graphicFrame>
        <p:nvGraphicFramePr>
          <p:cNvPr id="20" name="Object 19"/>
          <p:cNvGraphicFramePr>
            <a:graphicFrameLocks noChangeAspect="1"/>
          </p:cNvGraphicFramePr>
          <p:nvPr userDrawn="1">
            <p:extLst>
              <p:ext uri="{D42A27DB-BD31-4B8C-83A1-F6EECF244321}">
                <p14:modId xmlns:p14="http://schemas.microsoft.com/office/powerpoint/2010/main" val="4098559029"/>
              </p:ext>
            </p:extLst>
          </p:nvPr>
        </p:nvGraphicFramePr>
        <p:xfrm>
          <a:off x="10122548" y="6398037"/>
          <a:ext cx="1090900" cy="264113"/>
        </p:xfrm>
        <a:graphic>
          <a:graphicData uri="http://schemas.openxmlformats.org/presentationml/2006/ole">
            <mc:AlternateContent xmlns:mc="http://schemas.openxmlformats.org/markup-compatibility/2006">
              <mc:Choice xmlns:v="urn:schemas-microsoft-com:vml" Requires="v">
                <p:oleObj spid="_x0000_s5416" name="Image" r:id="rId4" imgW="1206000" imgH="291960" progId="Photoshop.Image.15">
                  <p:embed/>
                </p:oleObj>
              </mc:Choice>
              <mc:Fallback>
                <p:oleObj name="Image" r:id="rId4" imgW="1206000" imgH="291960" progId="Photoshop.Image.15">
                  <p:embed/>
                  <p:pic>
                    <p:nvPicPr>
                      <p:cNvPr id="0" name=""/>
                      <p:cNvPicPr/>
                      <p:nvPr/>
                    </p:nvPicPr>
                    <p:blipFill>
                      <a:blip r:embed="rId5"/>
                      <a:stretch>
                        <a:fillRect/>
                      </a:stretch>
                    </p:blipFill>
                    <p:spPr>
                      <a:xfrm>
                        <a:off x="10122548" y="6398037"/>
                        <a:ext cx="1090900" cy="264113"/>
                      </a:xfrm>
                      <a:prstGeom prst="rect">
                        <a:avLst/>
                      </a:prstGeom>
                    </p:spPr>
                  </p:pic>
                </p:oleObj>
              </mc:Fallback>
            </mc:AlternateContent>
          </a:graphicData>
        </a:graphic>
      </p:graphicFrame>
      <p:sp>
        <p:nvSpPr>
          <p:cNvPr id="21" name="Slide Number Placeholder 5"/>
          <p:cNvSpPr>
            <a:spLocks noGrp="1"/>
          </p:cNvSpPr>
          <p:nvPr>
            <p:ph type="sldNum" sz="quarter" idx="11"/>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695632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userDrawn="1"/>
        </p:nvSpPr>
        <p:spPr>
          <a:xfrm>
            <a:off x="0" y="887911"/>
            <a:ext cx="12192000" cy="96982"/>
          </a:xfrm>
          <a:prstGeom prst="rect">
            <a:avLst/>
          </a:prstGeom>
          <a:solidFill>
            <a:srgbClr val="B18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906483"/>
            <a:ext cx="1371603" cy="716281"/>
          </a:xfrm>
          <a:prstGeom prst="rect">
            <a:avLst/>
          </a:prstGeom>
        </p:spPr>
      </p:pic>
      <p:sp>
        <p:nvSpPr>
          <p:cNvPr id="9" name="Rectangle 8"/>
          <p:cNvSpPr/>
          <p:nvPr userDrawn="1"/>
        </p:nvSpPr>
        <p:spPr>
          <a:xfrm>
            <a:off x="0" y="0"/>
            <a:ext cx="12192000" cy="8682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hasCustomPrompt="1"/>
          </p:nvPr>
        </p:nvSpPr>
        <p:spPr>
          <a:xfrm>
            <a:off x="838200" y="365125"/>
            <a:ext cx="10515600" cy="600075"/>
          </a:xfrm>
        </p:spPr>
        <p:txBody>
          <a:bodyPr>
            <a:normAutofit/>
          </a:bodyPr>
          <a:lstStyle>
            <a:lvl1pPr>
              <a:defRPr sz="3600" baseline="0">
                <a:latin typeface="Impact" panose="020B0806030902050204" pitchFamily="34" charset="0"/>
              </a:defRPr>
            </a:lvl1pPr>
          </a:lstStyle>
          <a:p>
            <a:r>
              <a:rPr lang="en-US" dirty="0"/>
              <a:t>SLIDE TITLE</a:t>
            </a:r>
          </a:p>
        </p:txBody>
      </p:sp>
      <p:sp>
        <p:nvSpPr>
          <p:cNvPr id="11" name="Text Placeholder 10"/>
          <p:cNvSpPr>
            <a:spLocks noGrp="1"/>
          </p:cNvSpPr>
          <p:nvPr>
            <p:ph type="body" sz="quarter" idx="10" hasCustomPrompt="1"/>
          </p:nvPr>
        </p:nvSpPr>
        <p:spPr>
          <a:xfrm>
            <a:off x="838200" y="1041400"/>
            <a:ext cx="10515600" cy="368300"/>
          </a:xfrm>
        </p:spPr>
        <p:txBody>
          <a:bodyPr>
            <a:noAutofit/>
          </a:bodyPr>
          <a:lstStyle>
            <a:lvl1pPr marL="0" indent="0">
              <a:buFontTx/>
              <a:buNone/>
              <a:defRPr sz="3200">
                <a:latin typeface="Impact" panose="020B0806030902050204" pitchFamily="34" charset="0"/>
              </a:defRPr>
            </a:lvl1pPr>
          </a:lstStyle>
          <a:p>
            <a:pPr lvl="0"/>
            <a:r>
              <a:rPr lang="en-US" dirty="0"/>
              <a:t>Subtitle</a:t>
            </a:r>
          </a:p>
        </p:txBody>
      </p:sp>
      <p:graphicFrame>
        <p:nvGraphicFramePr>
          <p:cNvPr id="18" name="Object 17"/>
          <p:cNvGraphicFramePr>
            <a:graphicFrameLocks noChangeAspect="1"/>
          </p:cNvGraphicFramePr>
          <p:nvPr userDrawn="1">
            <p:extLst>
              <p:ext uri="{D42A27DB-BD31-4B8C-83A1-F6EECF244321}">
                <p14:modId xmlns:p14="http://schemas.microsoft.com/office/powerpoint/2010/main" val="1401148840"/>
              </p:ext>
            </p:extLst>
          </p:nvPr>
        </p:nvGraphicFramePr>
        <p:xfrm>
          <a:off x="10122548" y="6398037"/>
          <a:ext cx="1090900" cy="264113"/>
        </p:xfrm>
        <a:graphic>
          <a:graphicData uri="http://schemas.openxmlformats.org/presentationml/2006/ole">
            <mc:AlternateContent xmlns:mc="http://schemas.openxmlformats.org/markup-compatibility/2006">
              <mc:Choice xmlns:v="urn:schemas-microsoft-com:vml" Requires="v">
                <p:oleObj spid="_x0000_s6372" name="Image" r:id="rId4" imgW="1206000" imgH="291960" progId="Photoshop.Image.15">
                  <p:embed/>
                </p:oleObj>
              </mc:Choice>
              <mc:Fallback>
                <p:oleObj name="Image" r:id="rId4" imgW="1206000" imgH="291960" progId="Photoshop.Image.15">
                  <p:embed/>
                  <p:pic>
                    <p:nvPicPr>
                      <p:cNvPr id="0" name=""/>
                      <p:cNvPicPr/>
                      <p:nvPr/>
                    </p:nvPicPr>
                    <p:blipFill>
                      <a:blip r:embed="rId5"/>
                      <a:stretch>
                        <a:fillRect/>
                      </a:stretch>
                    </p:blipFill>
                    <p:spPr>
                      <a:xfrm>
                        <a:off x="10122548" y="6398037"/>
                        <a:ext cx="1090900" cy="264113"/>
                      </a:xfrm>
                      <a:prstGeom prst="rect">
                        <a:avLst/>
                      </a:prstGeom>
                    </p:spPr>
                  </p:pic>
                </p:oleObj>
              </mc:Fallback>
            </mc:AlternateContent>
          </a:graphicData>
        </a:graphic>
      </p:graphicFrame>
      <p:sp>
        <p:nvSpPr>
          <p:cNvPr id="13"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150702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sp>
        <p:nvSpPr>
          <p:cNvPr id="10" name="Title 1"/>
          <p:cNvSpPr>
            <a:spLocks noGrp="1"/>
          </p:cNvSpPr>
          <p:nvPr>
            <p:ph type="title" hasCustomPrompt="1"/>
          </p:nvPr>
        </p:nvSpPr>
        <p:spPr>
          <a:xfrm>
            <a:off x="838200" y="1316594"/>
            <a:ext cx="10515600" cy="600075"/>
          </a:xfrm>
        </p:spPr>
        <p:txBody>
          <a:bodyPr>
            <a:normAutofit/>
          </a:bodyPr>
          <a:lstStyle>
            <a:lvl1pPr>
              <a:defRPr sz="3600" baseline="0">
                <a:latin typeface="Impact" panose="020B0806030902050204" pitchFamily="34" charset="0"/>
              </a:defRPr>
            </a:lvl1pPr>
          </a:lstStyle>
          <a:p>
            <a:r>
              <a:rPr lang="en-US" dirty="0"/>
              <a:t>SLIDE TITLE</a:t>
            </a:r>
          </a:p>
        </p:txBody>
      </p:sp>
      <p:sp>
        <p:nvSpPr>
          <p:cNvPr id="11" name="Text Placeholder 10"/>
          <p:cNvSpPr>
            <a:spLocks noGrp="1"/>
          </p:cNvSpPr>
          <p:nvPr>
            <p:ph type="body" sz="quarter" idx="10" hasCustomPrompt="1"/>
          </p:nvPr>
        </p:nvSpPr>
        <p:spPr>
          <a:xfrm>
            <a:off x="838200" y="1992869"/>
            <a:ext cx="10515600" cy="368300"/>
          </a:xfrm>
        </p:spPr>
        <p:txBody>
          <a:bodyPr>
            <a:noAutofit/>
          </a:bodyPr>
          <a:lstStyle>
            <a:lvl1pPr marL="0" indent="0">
              <a:buFontTx/>
              <a:buNone/>
              <a:defRPr sz="3200">
                <a:latin typeface="Impact" panose="020B0806030902050204" pitchFamily="34" charset="0"/>
              </a:defRPr>
            </a:lvl1pPr>
          </a:lstStyle>
          <a:p>
            <a:pPr lvl="0"/>
            <a:r>
              <a:rPr lang="en-US" dirty="0"/>
              <a:t>Subtitle</a:t>
            </a:r>
          </a:p>
        </p:txBody>
      </p:sp>
      <p:graphicFrame>
        <p:nvGraphicFramePr>
          <p:cNvPr id="12" name="Object 11"/>
          <p:cNvGraphicFramePr>
            <a:graphicFrameLocks noChangeAspect="1"/>
          </p:cNvGraphicFramePr>
          <p:nvPr userDrawn="1">
            <p:extLst>
              <p:ext uri="{D42A27DB-BD31-4B8C-83A1-F6EECF244321}">
                <p14:modId xmlns:p14="http://schemas.microsoft.com/office/powerpoint/2010/main" val="2862421796"/>
              </p:ext>
            </p:extLst>
          </p:nvPr>
        </p:nvGraphicFramePr>
        <p:xfrm>
          <a:off x="-1" y="-1"/>
          <a:ext cx="12192001" cy="1219201"/>
        </p:xfrm>
        <a:graphic>
          <a:graphicData uri="http://schemas.openxmlformats.org/presentationml/2006/ole">
            <mc:AlternateContent xmlns:mc="http://schemas.openxmlformats.org/markup-compatibility/2006">
              <mc:Choice xmlns:v="urn:schemas-microsoft-com:vml" Requires="v">
                <p:oleObj spid="_x0000_s11608" name="Image" r:id="rId4" imgW="18286200" imgH="1828440" progId="Photoshop.Image.15">
                  <p:embed/>
                </p:oleObj>
              </mc:Choice>
              <mc:Fallback>
                <p:oleObj name="Image" r:id="rId4" imgW="18286200" imgH="1828440" progId="Photoshop.Image.15">
                  <p:embed/>
                  <p:pic>
                    <p:nvPicPr>
                      <p:cNvPr id="0" name=""/>
                      <p:cNvPicPr/>
                      <p:nvPr/>
                    </p:nvPicPr>
                    <p:blipFill>
                      <a:blip r:embed="rId5"/>
                      <a:stretch>
                        <a:fillRect/>
                      </a:stretch>
                    </p:blipFill>
                    <p:spPr>
                      <a:xfrm>
                        <a:off x="-1" y="-1"/>
                        <a:ext cx="12192001" cy="1219201"/>
                      </a:xfrm>
                      <a:prstGeom prst="rect">
                        <a:avLst/>
                      </a:prstGeom>
                    </p:spPr>
                  </p:pic>
                </p:oleObj>
              </mc:Fallback>
            </mc:AlternateContent>
          </a:graphicData>
        </a:graphic>
      </p:graphicFrame>
      <p:graphicFrame>
        <p:nvGraphicFramePr>
          <p:cNvPr id="13" name="Object 12"/>
          <p:cNvGraphicFramePr>
            <a:graphicFrameLocks noChangeAspect="1"/>
          </p:cNvGraphicFramePr>
          <p:nvPr userDrawn="1">
            <p:extLst>
              <p:ext uri="{D42A27DB-BD31-4B8C-83A1-F6EECF244321}">
                <p14:modId xmlns:p14="http://schemas.microsoft.com/office/powerpoint/2010/main" val="1401148840"/>
              </p:ext>
            </p:extLst>
          </p:nvPr>
        </p:nvGraphicFramePr>
        <p:xfrm>
          <a:off x="10122548" y="6398037"/>
          <a:ext cx="1090900" cy="264113"/>
        </p:xfrm>
        <a:graphic>
          <a:graphicData uri="http://schemas.openxmlformats.org/presentationml/2006/ole">
            <mc:AlternateContent xmlns:mc="http://schemas.openxmlformats.org/markup-compatibility/2006">
              <mc:Choice xmlns:v="urn:schemas-microsoft-com:vml" Requires="v">
                <p:oleObj spid="_x0000_s11609" name="Image" r:id="rId6" imgW="1206000" imgH="291960" progId="Photoshop.Image.15">
                  <p:embed/>
                </p:oleObj>
              </mc:Choice>
              <mc:Fallback>
                <p:oleObj name="Image" r:id="rId6" imgW="1206000" imgH="291960" progId="Photoshop.Image.15">
                  <p:embed/>
                  <p:pic>
                    <p:nvPicPr>
                      <p:cNvPr id="0" name=""/>
                      <p:cNvPicPr/>
                      <p:nvPr/>
                    </p:nvPicPr>
                    <p:blipFill>
                      <a:blip r:embed="rId7"/>
                      <a:stretch>
                        <a:fillRect/>
                      </a:stretch>
                    </p:blipFill>
                    <p:spPr>
                      <a:xfrm>
                        <a:off x="10122548" y="6398037"/>
                        <a:ext cx="1090900" cy="264113"/>
                      </a:xfrm>
                      <a:prstGeom prst="rect">
                        <a:avLst/>
                      </a:prstGeom>
                    </p:spPr>
                  </p:pic>
                </p:oleObj>
              </mc:Fallback>
            </mc:AlternateContent>
          </a:graphicData>
        </a:graphic>
      </p:graphicFrame>
      <p:sp>
        <p:nvSpPr>
          <p:cNvPr id="14"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2209259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0" y="0"/>
            <a:ext cx="12192000" cy="96982"/>
          </a:xfrm>
          <a:prstGeom prst="rect">
            <a:avLst/>
          </a:prstGeom>
          <a:solidFill>
            <a:srgbClr val="B181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197" y="5893036"/>
            <a:ext cx="1371603" cy="716281"/>
          </a:xfrm>
          <a:prstGeom prst="rect">
            <a:avLst/>
          </a:prstGeom>
        </p:spPr>
      </p:pic>
      <p:graphicFrame>
        <p:nvGraphicFramePr>
          <p:cNvPr id="12" name="Object 11"/>
          <p:cNvGraphicFramePr>
            <a:graphicFrameLocks noChangeAspect="1"/>
          </p:cNvGraphicFramePr>
          <p:nvPr userDrawn="1">
            <p:extLst>
              <p:ext uri="{D42A27DB-BD31-4B8C-83A1-F6EECF244321}">
                <p14:modId xmlns:p14="http://schemas.microsoft.com/office/powerpoint/2010/main" val="1401148840"/>
              </p:ext>
            </p:extLst>
          </p:nvPr>
        </p:nvGraphicFramePr>
        <p:xfrm>
          <a:off x="10122548" y="6398037"/>
          <a:ext cx="1090900" cy="264113"/>
        </p:xfrm>
        <a:graphic>
          <a:graphicData uri="http://schemas.openxmlformats.org/presentationml/2006/ole">
            <mc:AlternateContent xmlns:mc="http://schemas.openxmlformats.org/markup-compatibility/2006">
              <mc:Choice xmlns:v="urn:schemas-microsoft-com:vml" Requires="v">
                <p:oleObj spid="_x0000_s7397" name="Image" r:id="rId4" imgW="1206000" imgH="291960" progId="Photoshop.Image.15">
                  <p:embed/>
                </p:oleObj>
              </mc:Choice>
              <mc:Fallback>
                <p:oleObj name="Image" r:id="rId4" imgW="1206000" imgH="291960" progId="Photoshop.Image.15">
                  <p:embed/>
                  <p:pic>
                    <p:nvPicPr>
                      <p:cNvPr id="0" name=""/>
                      <p:cNvPicPr/>
                      <p:nvPr/>
                    </p:nvPicPr>
                    <p:blipFill>
                      <a:blip r:embed="rId5"/>
                      <a:stretch>
                        <a:fillRect/>
                      </a:stretch>
                    </p:blipFill>
                    <p:spPr>
                      <a:xfrm>
                        <a:off x="10122548" y="6398037"/>
                        <a:ext cx="1090900" cy="264113"/>
                      </a:xfrm>
                      <a:prstGeom prst="rect">
                        <a:avLst/>
                      </a:prstGeom>
                    </p:spPr>
                  </p:pic>
                </p:oleObj>
              </mc:Fallback>
            </mc:AlternateContent>
          </a:graphicData>
        </a:graphic>
      </p:graphicFrame>
      <p:sp>
        <p:nvSpPr>
          <p:cNvPr id="9" name="Slide Number Placeholder 5"/>
          <p:cNvSpPr>
            <a:spLocks noGrp="1"/>
          </p:cNvSpPr>
          <p:nvPr>
            <p:ph type="sldNum" sz="quarter" idx="4"/>
          </p:nvPr>
        </p:nvSpPr>
        <p:spPr>
          <a:xfrm>
            <a:off x="608940" y="6356350"/>
            <a:ext cx="458520" cy="365125"/>
          </a:xfrm>
          <a:prstGeom prst="rect">
            <a:avLst/>
          </a:prstGeom>
        </p:spPr>
        <p:txBody>
          <a:bodyPr vert="horz" lIns="91440" tIns="45720" rIns="91440" bIns="45720" rtlCol="0" anchor="ctr"/>
          <a:lstStyle>
            <a:lvl1pPr algn="r">
              <a:defRPr sz="1400" b="1">
                <a:solidFill>
                  <a:schemeClr val="tx1">
                    <a:tint val="75000"/>
                  </a:schemeClr>
                </a:solidFill>
                <a:latin typeface="+mn-lt"/>
              </a:defRPr>
            </a:lvl1pPr>
          </a:lstStyle>
          <a:p>
            <a:fld id="{68E526F3-E257-4208-86D0-CB2FD06A1ADF}" type="slidenum">
              <a:rPr lang="en-US" smtClean="0"/>
              <a:pPr/>
              <a:t>‹#›</a:t>
            </a:fld>
            <a:endParaRPr lang="en-US" dirty="0"/>
          </a:p>
        </p:txBody>
      </p:sp>
    </p:spTree>
    <p:extLst>
      <p:ext uri="{BB962C8B-B14F-4D97-AF65-F5344CB8AC3E}">
        <p14:creationId xmlns:p14="http://schemas.microsoft.com/office/powerpoint/2010/main" val="60492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vmlDrawing" Target="../drawings/vmlDrawing1.v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1"/>
            </p:custDataLst>
            <p:extLst>
              <p:ext uri="{D42A27DB-BD31-4B8C-83A1-F6EECF244321}">
                <p14:modId xmlns:p14="http://schemas.microsoft.com/office/powerpoint/2010/main" val="944987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44"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E526F3-E257-4208-86D0-CB2FD06A1ADF}" type="slidenum">
              <a:rPr lang="en-US" smtClean="0"/>
              <a:t>‹#›</a:t>
            </a:fld>
            <a:endParaRPr lang="en-US" dirty="0"/>
          </a:p>
        </p:txBody>
      </p:sp>
    </p:spTree>
    <p:extLst>
      <p:ext uri="{BB962C8B-B14F-4D97-AF65-F5344CB8AC3E}">
        <p14:creationId xmlns:p14="http://schemas.microsoft.com/office/powerpoint/2010/main" val="354669387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50" r:id="rId4"/>
    <p:sldLayoutId id="2147483652" r:id="rId5"/>
    <p:sldLayoutId id="2147483653" r:id="rId6"/>
    <p:sldLayoutId id="2147483654" r:id="rId7"/>
    <p:sldLayoutId id="2147483662" r:id="rId8"/>
    <p:sldLayoutId id="2147483655" r:id="rId9"/>
    <p:sldLayoutId id="2147483659" r:id="rId10"/>
    <p:sldLayoutId id="2147483656" r:id="rId11"/>
    <p:sldLayoutId id="2147483661" r:id="rId12"/>
    <p:sldLayoutId id="2147483657" r:id="rId13"/>
    <p:sldLayoutId id="2147483660"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sharepoint.purdue.edu/sites/treasurer/bpr/changenetwork/SitePages/Home.aspx"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youtu.be/OYoJyRz4Hsc"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sharepoint.purdue.edu/sites/treasurer/bpr/changenetwork/SitePages/Home.aspx"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purdue.edu/treasurer/transform/Comm%20Tools/videos/sneakpeeks.htm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purdue.edu/treasurer/transform/Comm%20Tools/videos/sneakpeeks.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purdue.edu/hr/lod/evaluations.html"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bpr@purdue.edu"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8.jpeg"/><Relationship Id="rId5" Type="http://schemas.openxmlformats.org/officeDocument/2006/relationships/hyperlink" Target="https://www.purdue.edu/treasurer/transform/Comm%20Tools/videos/sneakpeeks.html" TargetMode="External"/><Relationship Id="rId4" Type="http://schemas.openxmlformats.org/officeDocument/2006/relationships/hyperlink" Target="https://www.purdue.edu/successfactor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aQdKhdwGMqY" TargetMode="External"/><Relationship Id="rId2" Type="http://schemas.openxmlformats.org/officeDocument/2006/relationships/hyperlink" Target="https://www.purdue.edu/treasurer/transform/Comm%20Tools/ppt/Onboarding%20and%20Recruitment%20Sneak%20Peeks.pdf"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purdue.edu/treasurer/transform/Comm%20Tools/videos/sneakpeeks.html" TargetMode="External"/><Relationship Id="rId2" Type="http://schemas.openxmlformats.org/officeDocument/2006/relationships/hyperlink" Target="https://www.purdue.edu/treasurer/transform/Comm%20Tools/ppt/Onboarding%20and%20Recruitment%20Sneak%20Peeks.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purdue.edu/treasurer/transform/Comm%20Tools/videos/sneakpeeks.html" TargetMode="External"/><Relationship Id="rId2" Type="http://schemas.openxmlformats.org/officeDocument/2006/relationships/hyperlink" Target="https://www.purdue.edu/treasurer/transform/Comm%20Tools/ppt/Onboarding%20and%20Recruitment%20Sneak%20Peeks.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purdue.edu/treasurer/transform/Comm%20Tools/videos/sneakpeeks.html" TargetMode="External"/><Relationship Id="rId2" Type="http://schemas.openxmlformats.org/officeDocument/2006/relationships/hyperlink" Target="https://www.purdue.edu/treasurer/transform/Comm%20Tools/ppt/Onboarding%20and%20Recruitment%20Sneak%20Peeks.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WxfN6kEqCJA" TargetMode="External"/><Relationship Id="rId2" Type="http://schemas.openxmlformats.org/officeDocument/2006/relationships/hyperlink" Target="https://www.purdue.edu/treasurer/transform/Comm%20Tools/ppt/Onboarding%20and%20Recruitment%20Sneak%20Peeks.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6136" y="714778"/>
            <a:ext cx="11481816" cy="904875"/>
          </a:xfrm>
        </p:spPr>
        <p:txBody>
          <a:bodyPr>
            <a:normAutofit/>
          </a:bodyPr>
          <a:lstStyle/>
          <a:p>
            <a:pPr algn="ctr"/>
            <a:r>
              <a:rPr lang="en-US" dirty="0"/>
              <a:t>SuccessFactors Change Impacts</a:t>
            </a:r>
          </a:p>
        </p:txBody>
      </p:sp>
      <p:sp>
        <p:nvSpPr>
          <p:cNvPr id="2" name="Subtitle 1"/>
          <p:cNvSpPr>
            <a:spLocks noGrp="1"/>
          </p:cNvSpPr>
          <p:nvPr>
            <p:ph type="body" idx="1"/>
          </p:nvPr>
        </p:nvSpPr>
        <p:spPr>
          <a:xfrm>
            <a:off x="222504" y="1619653"/>
            <a:ext cx="11689080" cy="428013"/>
          </a:xfrm>
        </p:spPr>
        <p:txBody>
          <a:bodyPr/>
          <a:lstStyle/>
          <a:p>
            <a:pPr algn="ctr"/>
            <a:r>
              <a:rPr lang="en-US" dirty="0"/>
              <a:t>Deploys January 2019</a:t>
            </a:r>
          </a:p>
        </p:txBody>
      </p:sp>
      <p:pic>
        <p:nvPicPr>
          <p:cNvPr id="5" name="image9.png"/>
          <p:cNvPicPr/>
          <p:nvPr/>
        </p:nvPicPr>
        <p:blipFill>
          <a:blip r:embed="rId3" cstate="print"/>
          <a:stretch>
            <a:fillRect/>
          </a:stretch>
        </p:blipFill>
        <p:spPr>
          <a:xfrm>
            <a:off x="3117341" y="2553004"/>
            <a:ext cx="5908548" cy="3952700"/>
          </a:xfrm>
          <a:prstGeom prst="rect">
            <a:avLst/>
          </a:prstGeom>
        </p:spPr>
      </p:pic>
    </p:spTree>
    <p:extLst>
      <p:ext uri="{BB962C8B-B14F-4D97-AF65-F5344CB8AC3E}">
        <p14:creationId xmlns:p14="http://schemas.microsoft.com/office/powerpoint/2010/main" val="3687610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Crossboarding Employees (Transfers)</a:t>
            </a:r>
          </a:p>
        </p:txBody>
      </p:sp>
      <p:sp>
        <p:nvSpPr>
          <p:cNvPr id="4" name="Text Placeholder 3"/>
          <p:cNvSpPr>
            <a:spLocks noGrp="1"/>
          </p:cNvSpPr>
          <p:nvPr>
            <p:ph type="body" sz="quarter" idx="10"/>
          </p:nvPr>
        </p:nvSpPr>
        <p:spPr/>
        <p:txBody>
          <a:bodyPr/>
          <a:lstStyle/>
          <a:p>
            <a:r>
              <a:rPr lang="en-US" dirty="0"/>
              <a:t>What’s changing?</a:t>
            </a:r>
          </a:p>
        </p:txBody>
      </p:sp>
      <p:sp>
        <p:nvSpPr>
          <p:cNvPr id="5" name="Slide Number Placeholder 4"/>
          <p:cNvSpPr>
            <a:spLocks noGrp="1"/>
          </p:cNvSpPr>
          <p:nvPr>
            <p:ph type="sldNum" sz="quarter" idx="4"/>
          </p:nvPr>
        </p:nvSpPr>
        <p:spPr/>
        <p:txBody>
          <a:bodyPr/>
          <a:lstStyle/>
          <a:p>
            <a:fld id="{68E526F3-E257-4208-86D0-CB2FD06A1ADF}" type="slidenum">
              <a:rPr lang="en-US" smtClean="0"/>
              <a:pPr/>
              <a:t>10</a:t>
            </a:fld>
            <a:endParaRPr lang="en-US" dirty="0"/>
          </a:p>
        </p:txBody>
      </p:sp>
      <p:graphicFrame>
        <p:nvGraphicFramePr>
          <p:cNvPr id="10" name="Content Placeholder 9"/>
          <p:cNvGraphicFramePr>
            <a:graphicFrameLocks noGrp="1"/>
          </p:cNvGraphicFramePr>
          <p:nvPr>
            <p:ph idx="1"/>
            <p:extLst/>
          </p:nvPr>
        </p:nvGraphicFramePr>
        <p:xfrm>
          <a:off x="838197" y="1516428"/>
          <a:ext cx="10735852" cy="2603032"/>
        </p:xfrm>
        <a:graphic>
          <a:graphicData uri="http://schemas.openxmlformats.org/drawingml/2006/table">
            <a:tbl>
              <a:tblPr firstRow="1" bandRow="1">
                <a:tableStyleId>{F2DE63D5-997A-4646-A377-4702673A728D}</a:tableStyleId>
              </a:tblPr>
              <a:tblGrid>
                <a:gridCol w="5053301">
                  <a:extLst>
                    <a:ext uri="{9D8B030D-6E8A-4147-A177-3AD203B41FA5}">
                      <a16:colId xmlns:a16="http://schemas.microsoft.com/office/drawing/2014/main" val="20000"/>
                    </a:ext>
                  </a:extLst>
                </a:gridCol>
                <a:gridCol w="5682551">
                  <a:extLst>
                    <a:ext uri="{9D8B030D-6E8A-4147-A177-3AD203B41FA5}">
                      <a16:colId xmlns:a16="http://schemas.microsoft.com/office/drawing/2014/main" val="20001"/>
                    </a:ext>
                  </a:extLst>
                </a:gridCol>
              </a:tblGrid>
              <a:tr h="375684">
                <a:tc>
                  <a:txBody>
                    <a:bodyPr/>
                    <a:lstStyle/>
                    <a:p>
                      <a:pPr algn="ctr"/>
                      <a:r>
                        <a:rPr lang="en-US" sz="1800" dirty="0"/>
                        <a:t>From</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To</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548">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Today, when an</a:t>
                      </a:r>
                      <a:r>
                        <a:rPr lang="en-US" sz="1600" baseline="0" dirty="0"/>
                        <a:t> employee moves to another position/department: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Paper process to update employee/department information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Some departments utilize welcome messaging to ensure a productive first day </a:t>
                      </a:r>
                    </a:p>
                    <a:p>
                      <a:pPr marL="0" indent="0">
                        <a:buFont typeface="Arial" pitchFamily="34" charset="0"/>
                        <a:buNone/>
                      </a:pP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itchFamily="34" charset="0"/>
                        <a:buNone/>
                      </a:pPr>
                      <a:r>
                        <a:rPr lang="en-US" sz="1600" u="none" baseline="0" dirty="0"/>
                        <a:t>SuccessFactors provides:</a:t>
                      </a:r>
                    </a:p>
                    <a:p>
                      <a:pPr marL="285750" indent="-285750">
                        <a:buFont typeface="Arial" panose="020B0604020202020204" pitchFamily="34" charset="0"/>
                        <a:buChar char="•"/>
                      </a:pPr>
                      <a:r>
                        <a:rPr lang="en-US" sz="1600" u="none" baseline="0" dirty="0"/>
                        <a:t>Standardized process – automatically updates information in employee record</a:t>
                      </a:r>
                    </a:p>
                    <a:p>
                      <a:pPr marL="285750" indent="-285750">
                        <a:buFont typeface="Arial" panose="020B0604020202020204" pitchFamily="34" charset="0"/>
                        <a:buChar char="•"/>
                      </a:pPr>
                      <a:r>
                        <a:rPr lang="en-US" sz="1600" u="none" baseline="0" dirty="0"/>
                        <a:t>Department can custom welcome message, including linking information for a successful first day</a:t>
                      </a:r>
                    </a:p>
                    <a:p>
                      <a:pPr marL="285750" indent="-285750">
                        <a:buFont typeface="Arial" panose="020B0604020202020204" pitchFamily="34" charset="0"/>
                        <a:buChar char="•"/>
                      </a:pPr>
                      <a:endParaRPr lang="en-US" sz="1600" b="0" i="0" u="none" baseline="0" dirty="0">
                        <a:solidFill>
                          <a:schemeClr val="tx1"/>
                        </a:solidFill>
                        <a:latin typeface="+mn-lt"/>
                      </a:endParaRPr>
                    </a:p>
                    <a:p>
                      <a:pPr marL="285750" indent="-285750">
                        <a:buFont typeface="Arial" panose="020B0604020202020204" pitchFamily="34" charset="0"/>
                        <a:buChar char="•"/>
                      </a:pPr>
                      <a:endParaRPr lang="en-US" sz="1600" b="0" i="0" u="non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8548">
                <a:tc>
                  <a:txBody>
                    <a:bodyPr/>
                    <a:lstStyle/>
                    <a:p>
                      <a:pPr marL="0" indent="0">
                        <a:buFont typeface="Arial" pitchFamily="34" charset="0"/>
                        <a:buNone/>
                      </a:pP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US" sz="1600" b="0" i="0" u="non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1374770"/>
                  </a:ext>
                </a:extLst>
              </a:tr>
            </a:tbl>
          </a:graphicData>
        </a:graphic>
      </p:graphicFrame>
      <p:graphicFrame>
        <p:nvGraphicFramePr>
          <p:cNvPr id="15" name="Table 14"/>
          <p:cNvGraphicFramePr>
            <a:graphicFrameLocks noGrp="1"/>
          </p:cNvGraphicFramePr>
          <p:nvPr>
            <p:extLst/>
          </p:nvPr>
        </p:nvGraphicFramePr>
        <p:xfrm>
          <a:off x="838197" y="3707704"/>
          <a:ext cx="5059093" cy="1883774"/>
        </p:xfrm>
        <a:graphic>
          <a:graphicData uri="http://schemas.openxmlformats.org/drawingml/2006/table">
            <a:tbl>
              <a:tblPr firstRow="1" bandRow="1">
                <a:tableStyleId>{F5AB1C69-6EDB-4FF4-983F-18BD219EF322}</a:tableStyleId>
              </a:tblPr>
              <a:tblGrid>
                <a:gridCol w="5059093">
                  <a:extLst>
                    <a:ext uri="{9D8B030D-6E8A-4147-A177-3AD203B41FA5}">
                      <a16:colId xmlns:a16="http://schemas.microsoft.com/office/drawing/2014/main" val="20000"/>
                    </a:ext>
                  </a:extLst>
                </a:gridCol>
              </a:tblGrid>
              <a:tr h="278078">
                <a:tc>
                  <a:txBody>
                    <a:bodyPr/>
                    <a:lstStyle/>
                    <a:p>
                      <a:pPr algn="ctr"/>
                      <a:r>
                        <a:rPr lang="en-US" sz="1800" dirty="0"/>
                        <a:t>Key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18014">
                <a:tc>
                  <a:txBody>
                    <a:bodyPr/>
                    <a:lstStyle/>
                    <a:p>
                      <a:pPr marL="171450" indent="-171450">
                        <a:buFont typeface="Arial" pitchFamily="34" charset="0"/>
                        <a:buChar char="•"/>
                      </a:pPr>
                      <a:r>
                        <a:rPr lang="en-US" sz="1600" baseline="0" dirty="0"/>
                        <a:t>Automated process – no paper forms</a:t>
                      </a:r>
                    </a:p>
                    <a:p>
                      <a:pPr marL="171450" indent="-171450">
                        <a:buFont typeface="Arial" pitchFamily="34" charset="0"/>
                        <a:buChar char="•"/>
                      </a:pPr>
                      <a:r>
                        <a:rPr lang="en-US" sz="1600" baseline="0" dirty="0"/>
                        <a:t>Integrated information – information gathered in recruitment flows to onboarding </a:t>
                      </a:r>
                    </a:p>
                    <a:p>
                      <a:pPr marL="171450" indent="-171450">
                        <a:buFont typeface="Arial" pitchFamily="34" charset="0"/>
                        <a:buChar char="•"/>
                      </a:pPr>
                      <a:r>
                        <a:rPr lang="en-US" sz="1600" baseline="0" dirty="0"/>
                        <a:t>New employee (to department) could receive welcome message with important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5897290" y="3707704"/>
          <a:ext cx="5672868" cy="1883774"/>
        </p:xfrm>
        <a:graphic>
          <a:graphicData uri="http://schemas.openxmlformats.org/drawingml/2006/table">
            <a:tbl>
              <a:tblPr firstRow="1" bandRow="1">
                <a:tableStyleId>{F5AB1C69-6EDB-4FF4-983F-18BD219EF322}</a:tableStyleId>
              </a:tblPr>
              <a:tblGrid>
                <a:gridCol w="5672868">
                  <a:extLst>
                    <a:ext uri="{9D8B030D-6E8A-4147-A177-3AD203B41FA5}">
                      <a16:colId xmlns:a16="http://schemas.microsoft.com/office/drawing/2014/main" val="20000"/>
                    </a:ext>
                  </a:extLst>
                </a:gridCol>
              </a:tblGrid>
              <a:tr h="370437">
                <a:tc>
                  <a:txBody>
                    <a:bodyPr/>
                    <a:lstStyle/>
                    <a:p>
                      <a:pPr algn="ctr"/>
                      <a:r>
                        <a:rPr lang="en-US" sz="1800" dirty="0"/>
                        <a:t>Impacted</a:t>
                      </a:r>
                      <a:r>
                        <a:rPr lang="en-US" sz="1800" baseline="0" dirty="0"/>
                        <a:t> Functions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13337">
                <a:tc>
                  <a:txBody>
                    <a:bodyPr/>
                    <a:lstStyle/>
                    <a:p>
                      <a:pPr marL="285750" indent="-285750">
                        <a:buFont typeface="Arial" pitchFamily="34" charset="0"/>
                        <a:buChar char="•"/>
                      </a:pPr>
                      <a:r>
                        <a:rPr lang="en-US" sz="1600" baseline="0" dirty="0"/>
                        <a:t>Department Support </a:t>
                      </a:r>
                    </a:p>
                    <a:p>
                      <a:pPr marL="285750" indent="-285750">
                        <a:buFont typeface="Arial" pitchFamily="34" charset="0"/>
                        <a:buChar char="•"/>
                      </a:pPr>
                      <a:r>
                        <a:rPr lang="en-US" sz="1600" baseline="0" dirty="0"/>
                        <a:t>Business Offices </a:t>
                      </a:r>
                    </a:p>
                    <a:p>
                      <a:pPr marL="285750" indent="-285750">
                        <a:buFont typeface="Arial" pitchFamily="34" charset="0"/>
                        <a:buChar char="•"/>
                      </a:pPr>
                      <a:r>
                        <a:rPr lang="en-US" sz="1600" baseline="0" dirty="0"/>
                        <a:t>Payroll</a:t>
                      </a:r>
                    </a:p>
                    <a:p>
                      <a:pPr marL="285750" indent="-285750">
                        <a:buFont typeface="Arial" pitchFamily="34" charset="0"/>
                        <a:buChar char="•"/>
                      </a:pPr>
                      <a:r>
                        <a:rPr lang="en-US" sz="1600" baseline="0" dirty="0"/>
                        <a:t>Hiring Supervisors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3488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Hiring Process (Personnel Actions)</a:t>
            </a:r>
          </a:p>
        </p:txBody>
      </p:sp>
      <p:sp>
        <p:nvSpPr>
          <p:cNvPr id="4" name="Text Placeholder 3"/>
          <p:cNvSpPr>
            <a:spLocks noGrp="1"/>
          </p:cNvSpPr>
          <p:nvPr>
            <p:ph type="body" sz="quarter" idx="10"/>
          </p:nvPr>
        </p:nvSpPr>
        <p:spPr/>
        <p:txBody>
          <a:bodyPr/>
          <a:lstStyle/>
          <a:p>
            <a:r>
              <a:rPr lang="en-US" dirty="0"/>
              <a:t>What’s changing?</a:t>
            </a:r>
          </a:p>
        </p:txBody>
      </p:sp>
      <p:sp>
        <p:nvSpPr>
          <p:cNvPr id="5" name="Slide Number Placeholder 4"/>
          <p:cNvSpPr>
            <a:spLocks noGrp="1"/>
          </p:cNvSpPr>
          <p:nvPr>
            <p:ph type="sldNum" sz="quarter" idx="4"/>
          </p:nvPr>
        </p:nvSpPr>
        <p:spPr/>
        <p:txBody>
          <a:bodyPr/>
          <a:lstStyle/>
          <a:p>
            <a:fld id="{68E526F3-E257-4208-86D0-CB2FD06A1ADF}" type="slidenum">
              <a:rPr lang="en-US" smtClean="0"/>
              <a:pPr/>
              <a:t>11</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662804711"/>
              </p:ext>
            </p:extLst>
          </p:nvPr>
        </p:nvGraphicFramePr>
        <p:xfrm>
          <a:off x="838197" y="1516428"/>
          <a:ext cx="10735852" cy="2448324"/>
        </p:xfrm>
        <a:graphic>
          <a:graphicData uri="http://schemas.openxmlformats.org/drawingml/2006/table">
            <a:tbl>
              <a:tblPr firstRow="1" bandRow="1">
                <a:tableStyleId>{F2DE63D5-997A-4646-A377-4702673A728D}</a:tableStyleId>
              </a:tblPr>
              <a:tblGrid>
                <a:gridCol w="5053301">
                  <a:extLst>
                    <a:ext uri="{9D8B030D-6E8A-4147-A177-3AD203B41FA5}">
                      <a16:colId xmlns:a16="http://schemas.microsoft.com/office/drawing/2014/main" val="20000"/>
                    </a:ext>
                  </a:extLst>
                </a:gridCol>
                <a:gridCol w="5682551">
                  <a:extLst>
                    <a:ext uri="{9D8B030D-6E8A-4147-A177-3AD203B41FA5}">
                      <a16:colId xmlns:a16="http://schemas.microsoft.com/office/drawing/2014/main" val="20001"/>
                    </a:ext>
                  </a:extLst>
                </a:gridCol>
              </a:tblGrid>
              <a:tr h="375684">
                <a:tc>
                  <a:txBody>
                    <a:bodyPr/>
                    <a:lstStyle/>
                    <a:p>
                      <a:pPr algn="ctr"/>
                      <a:r>
                        <a:rPr lang="en-US" sz="1800" dirty="0"/>
                        <a:t>From</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To</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548">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Today new hire</a:t>
                      </a:r>
                      <a:r>
                        <a:rPr lang="en-US" sz="1600" baseline="0" dirty="0"/>
                        <a:t> information is collected manually and routed for approvals: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Form 13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Personnel Action 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Direct Deposit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Tax forms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chemeClr val="tx1"/>
                          </a:solidFill>
                          <a:latin typeface="+mn-lt"/>
                        </a:rPr>
                        <a:t>I-9 completed through TALX by business office</a:t>
                      </a:r>
                      <a:endParaRPr lang="en-US" sz="1600" dirty="0">
                        <a:solidFill>
                          <a:schemeClr val="tx1"/>
                        </a:solidFill>
                        <a:latin typeface="+mn-lt"/>
                      </a:endParaRPr>
                    </a:p>
                    <a:p>
                      <a:pPr marL="0" indent="0">
                        <a:buFont typeface="Arial" pitchFamily="34" charset="0"/>
                        <a:buNone/>
                      </a:pP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itchFamily="34" charset="0"/>
                        <a:buNone/>
                      </a:pPr>
                      <a:r>
                        <a:rPr lang="en-US" sz="1600" u="none" baseline="0" dirty="0"/>
                        <a:t>Integrated information and automated process allows:</a:t>
                      </a:r>
                    </a:p>
                    <a:p>
                      <a:pPr marL="285750" indent="-285750">
                        <a:buFont typeface="Arial" panose="020B0604020202020204" pitchFamily="34" charset="0"/>
                        <a:buChar char="•"/>
                      </a:pPr>
                      <a:r>
                        <a:rPr lang="en-US" sz="1600" b="0" i="0" u="none" baseline="0" dirty="0">
                          <a:solidFill>
                            <a:schemeClr val="tx1"/>
                          </a:solidFill>
                          <a:latin typeface="+mn-lt"/>
                        </a:rPr>
                        <a:t>New hire information collected in recruitment push to onboarding </a:t>
                      </a:r>
                    </a:p>
                    <a:p>
                      <a:pPr marL="285750" indent="-285750">
                        <a:buFont typeface="Arial" panose="020B0604020202020204" pitchFamily="34" charset="0"/>
                        <a:buChar char="•"/>
                      </a:pPr>
                      <a:r>
                        <a:rPr lang="en-US" sz="1600" b="0" i="0" u="none" baseline="0" dirty="0">
                          <a:solidFill>
                            <a:schemeClr val="tx1"/>
                          </a:solidFill>
                          <a:latin typeface="+mn-lt"/>
                        </a:rPr>
                        <a:t>One-stop shop for new hire to log into portal and complete required information – limiting paper forms!</a:t>
                      </a:r>
                    </a:p>
                    <a:p>
                      <a:pPr marL="285750" indent="-285750">
                        <a:buFont typeface="Arial" panose="020B0604020202020204" pitchFamily="34" charset="0"/>
                        <a:buChar char="•"/>
                      </a:pPr>
                      <a:r>
                        <a:rPr lang="en-US" sz="1600" b="0" i="0" u="none" baseline="0" dirty="0">
                          <a:solidFill>
                            <a:schemeClr val="tx1"/>
                          </a:solidFill>
                          <a:latin typeface="+mn-lt"/>
                        </a:rPr>
                        <a:t>I-9 is processed through SuccessFactors (process similar to today) but auto feeds information, so I-9 renewals are automated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nvPr>
        </p:nvGraphicFramePr>
        <p:xfrm>
          <a:off x="839243" y="3625061"/>
          <a:ext cx="5059093" cy="2200656"/>
        </p:xfrm>
        <a:graphic>
          <a:graphicData uri="http://schemas.openxmlformats.org/drawingml/2006/table">
            <a:tbl>
              <a:tblPr firstRow="1" bandRow="1">
                <a:tableStyleId>{F5AB1C69-6EDB-4FF4-983F-18BD219EF322}</a:tableStyleId>
              </a:tblPr>
              <a:tblGrid>
                <a:gridCol w="5059093">
                  <a:extLst>
                    <a:ext uri="{9D8B030D-6E8A-4147-A177-3AD203B41FA5}">
                      <a16:colId xmlns:a16="http://schemas.microsoft.com/office/drawing/2014/main" val="20000"/>
                    </a:ext>
                  </a:extLst>
                </a:gridCol>
              </a:tblGrid>
              <a:tr h="453163">
                <a:tc>
                  <a:txBody>
                    <a:bodyPr/>
                    <a:lstStyle/>
                    <a:p>
                      <a:pPr algn="ctr"/>
                      <a:r>
                        <a:rPr lang="en-US" sz="1800" dirty="0"/>
                        <a:t>Key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47493">
                <a:tc>
                  <a:txBody>
                    <a:bodyPr/>
                    <a:lstStyle/>
                    <a:p>
                      <a:pPr marL="171450" indent="-171450">
                        <a:buFont typeface="Arial" pitchFamily="34" charset="0"/>
                        <a:buChar char="•"/>
                      </a:pPr>
                      <a:r>
                        <a:rPr lang="en-US" sz="1600" baseline="0" dirty="0"/>
                        <a:t>Automated process provides quick employee record turn around time, </a:t>
                      </a:r>
                    </a:p>
                    <a:p>
                      <a:pPr marL="171450" indent="-171450">
                        <a:buFont typeface="Arial" pitchFamily="34" charset="0"/>
                        <a:buChar char="•"/>
                      </a:pPr>
                      <a:r>
                        <a:rPr lang="en-US" sz="1600" baseline="0" dirty="0"/>
                        <a:t>Integrated information from recruitment/onboarding to EC, decreases manual entry (and results in less errors)</a:t>
                      </a:r>
                    </a:p>
                    <a:p>
                      <a:pPr marL="171450" indent="-171450">
                        <a:buFont typeface="Arial" pitchFamily="34" charset="0"/>
                        <a:buChar char="•"/>
                      </a:pPr>
                      <a:r>
                        <a:rPr lang="en-US" sz="1600" baseline="0" dirty="0"/>
                        <a:t>Automated I-9 renewal process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5899759" y="3931921"/>
          <a:ext cx="5672868" cy="1371600"/>
        </p:xfrm>
        <a:graphic>
          <a:graphicData uri="http://schemas.openxmlformats.org/drawingml/2006/table">
            <a:tbl>
              <a:tblPr firstRow="1" bandRow="1">
                <a:tableStyleId>{F5AB1C69-6EDB-4FF4-983F-18BD219EF322}</a:tableStyleId>
              </a:tblPr>
              <a:tblGrid>
                <a:gridCol w="5672868">
                  <a:extLst>
                    <a:ext uri="{9D8B030D-6E8A-4147-A177-3AD203B41FA5}">
                      <a16:colId xmlns:a16="http://schemas.microsoft.com/office/drawing/2014/main" val="20000"/>
                    </a:ext>
                  </a:extLst>
                </a:gridCol>
              </a:tblGrid>
              <a:tr h="372832">
                <a:tc>
                  <a:txBody>
                    <a:bodyPr/>
                    <a:lstStyle/>
                    <a:p>
                      <a:pPr algn="ctr"/>
                      <a:r>
                        <a:rPr lang="en-US" sz="1800" dirty="0"/>
                        <a:t>Impacted</a:t>
                      </a:r>
                      <a:r>
                        <a:rPr lang="en-US" sz="1800" baseline="0" dirty="0"/>
                        <a:t> Functions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98768">
                <a:tc>
                  <a:txBody>
                    <a:bodyPr/>
                    <a:lstStyle/>
                    <a:p>
                      <a:pPr marL="285750" indent="-285750">
                        <a:buFont typeface="Arial" pitchFamily="34" charset="0"/>
                        <a:buChar char="•"/>
                      </a:pPr>
                      <a:r>
                        <a:rPr lang="en-US" sz="1600" baseline="0" dirty="0"/>
                        <a:t>Payroll and Tax</a:t>
                      </a:r>
                    </a:p>
                    <a:p>
                      <a:pPr marL="285750" indent="-285750">
                        <a:buFont typeface="Arial" pitchFamily="34" charset="0"/>
                        <a:buChar char="•"/>
                      </a:pPr>
                      <a:r>
                        <a:rPr lang="en-US" sz="1600" baseline="0" dirty="0"/>
                        <a:t>Business Office staff</a:t>
                      </a:r>
                    </a:p>
                    <a:p>
                      <a:pPr marL="285750" indent="-285750">
                        <a:buFont typeface="Arial" pitchFamily="34" charset="0"/>
                        <a:buChar char="•"/>
                      </a:pPr>
                      <a:r>
                        <a:rPr lang="en-US" sz="1600" baseline="0" dirty="0"/>
                        <a:t>Hiring Supervisors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nvPr>
        </p:nvGraphicFramePr>
        <p:xfrm>
          <a:off x="838719" y="5400356"/>
          <a:ext cx="5060139" cy="979889"/>
        </p:xfrm>
        <a:graphic>
          <a:graphicData uri="http://schemas.openxmlformats.org/drawingml/2006/table">
            <a:tbl>
              <a:tblPr firstRow="1" bandRow="1">
                <a:tableStyleId>{F5AB1C69-6EDB-4FF4-983F-18BD219EF322}</a:tableStyleId>
              </a:tblPr>
              <a:tblGrid>
                <a:gridCol w="5060139">
                  <a:extLst>
                    <a:ext uri="{9D8B030D-6E8A-4147-A177-3AD203B41FA5}">
                      <a16:colId xmlns:a16="http://schemas.microsoft.com/office/drawing/2014/main" val="3328567557"/>
                    </a:ext>
                  </a:extLst>
                </a:gridCol>
              </a:tblGrid>
              <a:tr h="381081">
                <a:tc>
                  <a:txBody>
                    <a:bodyPr/>
                    <a:lstStyle/>
                    <a:p>
                      <a:pPr algn="ctr"/>
                      <a:r>
                        <a:rPr lang="en-US" dirty="0"/>
                        <a:t>Resources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453116"/>
                  </a:ext>
                </a:extLst>
              </a:tr>
              <a:tr h="598808">
                <a:tc>
                  <a:txBody>
                    <a:bodyPr/>
                    <a:lstStyle/>
                    <a:p>
                      <a:r>
                        <a:rPr lang="en-US" sz="1600" dirty="0">
                          <a:hlinkClick r:id="rId2"/>
                        </a:rPr>
                        <a:t>Onboarding and Manage</a:t>
                      </a:r>
                      <a:r>
                        <a:rPr lang="en-US" sz="1600" baseline="0" dirty="0">
                          <a:hlinkClick r:id="rId2"/>
                        </a:rPr>
                        <a:t> Pending Hire Deep Dive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774231"/>
                  </a:ext>
                </a:extLst>
              </a:tr>
            </a:tbl>
          </a:graphicData>
        </a:graphic>
      </p:graphicFrame>
    </p:spTree>
    <p:extLst>
      <p:ext uri="{BB962C8B-B14F-4D97-AF65-F5344CB8AC3E}">
        <p14:creationId xmlns:p14="http://schemas.microsoft.com/office/powerpoint/2010/main" val="3476705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Employee Data Changes (Personnel Actions)</a:t>
            </a:r>
          </a:p>
        </p:txBody>
      </p:sp>
      <p:sp>
        <p:nvSpPr>
          <p:cNvPr id="4" name="Text Placeholder 3"/>
          <p:cNvSpPr>
            <a:spLocks noGrp="1"/>
          </p:cNvSpPr>
          <p:nvPr>
            <p:ph type="body" sz="quarter" idx="10"/>
          </p:nvPr>
        </p:nvSpPr>
        <p:spPr/>
        <p:txBody>
          <a:bodyPr/>
          <a:lstStyle/>
          <a:p>
            <a:r>
              <a:rPr lang="en-US" dirty="0"/>
              <a:t>What’s changing?</a:t>
            </a:r>
          </a:p>
        </p:txBody>
      </p:sp>
      <p:sp>
        <p:nvSpPr>
          <p:cNvPr id="5" name="Slide Number Placeholder 4"/>
          <p:cNvSpPr>
            <a:spLocks noGrp="1"/>
          </p:cNvSpPr>
          <p:nvPr>
            <p:ph type="sldNum" sz="quarter" idx="4"/>
          </p:nvPr>
        </p:nvSpPr>
        <p:spPr/>
        <p:txBody>
          <a:bodyPr/>
          <a:lstStyle/>
          <a:p>
            <a:fld id="{68E526F3-E257-4208-86D0-CB2FD06A1ADF}" type="slidenum">
              <a:rPr lang="en-US" smtClean="0"/>
              <a:pPr/>
              <a:t>12</a:t>
            </a:fld>
            <a:endParaRPr lang="en-US" dirty="0"/>
          </a:p>
        </p:txBody>
      </p:sp>
      <p:graphicFrame>
        <p:nvGraphicFramePr>
          <p:cNvPr id="10" name="Content Placeholder 9"/>
          <p:cNvGraphicFramePr>
            <a:graphicFrameLocks noGrp="1"/>
          </p:cNvGraphicFramePr>
          <p:nvPr>
            <p:ph idx="1"/>
            <p:extLst/>
          </p:nvPr>
        </p:nvGraphicFramePr>
        <p:xfrm>
          <a:off x="838197" y="1516428"/>
          <a:ext cx="10735852" cy="2417844"/>
        </p:xfrm>
        <a:graphic>
          <a:graphicData uri="http://schemas.openxmlformats.org/drawingml/2006/table">
            <a:tbl>
              <a:tblPr firstRow="1" bandRow="1">
                <a:tableStyleId>{F2DE63D5-997A-4646-A377-4702673A728D}</a:tableStyleId>
              </a:tblPr>
              <a:tblGrid>
                <a:gridCol w="5053301">
                  <a:extLst>
                    <a:ext uri="{9D8B030D-6E8A-4147-A177-3AD203B41FA5}">
                      <a16:colId xmlns:a16="http://schemas.microsoft.com/office/drawing/2014/main" val="20000"/>
                    </a:ext>
                  </a:extLst>
                </a:gridCol>
                <a:gridCol w="5682551">
                  <a:extLst>
                    <a:ext uri="{9D8B030D-6E8A-4147-A177-3AD203B41FA5}">
                      <a16:colId xmlns:a16="http://schemas.microsoft.com/office/drawing/2014/main" val="20001"/>
                    </a:ext>
                  </a:extLst>
                </a:gridCol>
              </a:tblGrid>
              <a:tr h="375684">
                <a:tc>
                  <a:txBody>
                    <a:bodyPr/>
                    <a:lstStyle/>
                    <a:p>
                      <a:pPr algn="ctr"/>
                      <a:r>
                        <a:rPr lang="en-US" sz="1800" dirty="0"/>
                        <a:t>From</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To</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548">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Today employee data changes: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Documented on a personnel action (PA) form</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Sometimes difficult to select the right ‘event’ reason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Physically routed for approval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Sent to payroll to key in system</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itchFamily="34" charset="0"/>
                        <a:buNone/>
                      </a:pPr>
                      <a:r>
                        <a:rPr lang="en-US" sz="1600" u="none" baseline="0" dirty="0"/>
                        <a:t>Automated process allows:</a:t>
                      </a:r>
                    </a:p>
                    <a:p>
                      <a:pPr marL="285750" indent="-285750">
                        <a:buFont typeface="Arial" panose="020B0604020202020204" pitchFamily="34" charset="0"/>
                        <a:buChar char="•"/>
                      </a:pPr>
                      <a:r>
                        <a:rPr lang="en-US" sz="1600" b="0" i="0" u="none" baseline="0" dirty="0">
                          <a:solidFill>
                            <a:schemeClr val="tx1"/>
                          </a:solidFill>
                          <a:latin typeface="+mn-lt"/>
                        </a:rPr>
                        <a:t>An initiator (business office) to request data change in SuccessFactors </a:t>
                      </a:r>
                    </a:p>
                    <a:p>
                      <a:pPr marL="285750" indent="-285750">
                        <a:buFont typeface="Arial" panose="020B0604020202020204" pitchFamily="34" charset="0"/>
                        <a:buChar char="•"/>
                      </a:pPr>
                      <a:r>
                        <a:rPr lang="en-US" sz="1600" b="0" i="0" u="none" baseline="0" dirty="0">
                          <a:solidFill>
                            <a:schemeClr val="tx1"/>
                          </a:solidFill>
                          <a:latin typeface="+mn-lt"/>
                        </a:rPr>
                        <a:t>Workflow routes to proper approvers (dependent on change)</a:t>
                      </a:r>
                    </a:p>
                    <a:p>
                      <a:pPr marL="285750" indent="-285750">
                        <a:buFont typeface="Arial" panose="020B0604020202020204" pitchFamily="34" charset="0"/>
                        <a:buChar char="•"/>
                      </a:pPr>
                      <a:r>
                        <a:rPr lang="en-US" sz="1600" b="0" i="0" u="none" baseline="0" dirty="0">
                          <a:solidFill>
                            <a:schemeClr val="tx1"/>
                          </a:solidFill>
                          <a:latin typeface="+mn-lt"/>
                        </a:rPr>
                        <a:t>Minimal data entry</a:t>
                      </a:r>
                    </a:p>
                    <a:p>
                      <a:pPr marL="285750" indent="-285750">
                        <a:buFont typeface="Arial" panose="020B0604020202020204" pitchFamily="34" charset="0"/>
                        <a:buChar char="•"/>
                      </a:pPr>
                      <a:r>
                        <a:rPr lang="en-US" sz="1600" kern="1200" dirty="0">
                          <a:solidFill>
                            <a:schemeClr val="tx1"/>
                          </a:solidFill>
                          <a:effectLst/>
                          <a:latin typeface="+mn-lt"/>
                          <a:ea typeface="+mn-ea"/>
                          <a:cs typeface="+mn-cs"/>
                        </a:rPr>
                        <a:t>Event and event reason are derived</a:t>
                      </a:r>
                      <a:endParaRPr lang="en-US" sz="1600" b="0" i="0" u="none" baseline="0" dirty="0">
                        <a:solidFill>
                          <a:schemeClr val="tx1"/>
                        </a:solidFill>
                        <a:latin typeface="+mn-lt"/>
                      </a:endParaRPr>
                    </a:p>
                    <a:p>
                      <a:pPr marL="285750" indent="-285750">
                        <a:buFont typeface="Arial" panose="020B0604020202020204" pitchFamily="34" charset="0"/>
                        <a:buChar char="•"/>
                      </a:pPr>
                      <a:endParaRPr lang="en-US" sz="1600" b="0" i="0" u="none" baseline="0" dirty="0">
                        <a:solidFill>
                          <a:schemeClr val="tx1"/>
                        </a:solidFill>
                        <a:latin typeface="+mn-lt"/>
                      </a:endParaRPr>
                    </a:p>
                    <a:p>
                      <a:pPr marL="285750" indent="-285750">
                        <a:buFont typeface="Arial" panose="020B0604020202020204" pitchFamily="34" charset="0"/>
                        <a:buChar char="•"/>
                      </a:pPr>
                      <a:endParaRPr lang="en-US" sz="1600" b="0" i="0" u="non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023356751"/>
              </p:ext>
            </p:extLst>
          </p:nvPr>
        </p:nvGraphicFramePr>
        <p:xfrm>
          <a:off x="839243" y="3625061"/>
          <a:ext cx="5059093" cy="2200656"/>
        </p:xfrm>
        <a:graphic>
          <a:graphicData uri="http://schemas.openxmlformats.org/drawingml/2006/table">
            <a:tbl>
              <a:tblPr firstRow="1" bandRow="1">
                <a:tableStyleId>{F5AB1C69-6EDB-4FF4-983F-18BD219EF322}</a:tableStyleId>
              </a:tblPr>
              <a:tblGrid>
                <a:gridCol w="5059093">
                  <a:extLst>
                    <a:ext uri="{9D8B030D-6E8A-4147-A177-3AD203B41FA5}">
                      <a16:colId xmlns:a16="http://schemas.microsoft.com/office/drawing/2014/main" val="20000"/>
                    </a:ext>
                  </a:extLst>
                </a:gridCol>
              </a:tblGrid>
              <a:tr h="453163">
                <a:tc>
                  <a:txBody>
                    <a:bodyPr/>
                    <a:lstStyle/>
                    <a:p>
                      <a:pPr algn="ctr"/>
                      <a:r>
                        <a:rPr lang="en-US" sz="1800" dirty="0"/>
                        <a:t>Key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47493">
                <a:tc>
                  <a:txBody>
                    <a:bodyPr/>
                    <a:lstStyle/>
                    <a:p>
                      <a:pPr marL="171450" indent="-171450">
                        <a:buFont typeface="Arial" pitchFamily="34" charset="0"/>
                        <a:buChar char="•"/>
                      </a:pPr>
                      <a:r>
                        <a:rPr lang="en-US" sz="1600" baseline="0" dirty="0"/>
                        <a:t>Automated process provides quick employee record turn around time</a:t>
                      </a:r>
                    </a:p>
                    <a:p>
                      <a:pPr marL="171450" indent="-171450">
                        <a:buFont typeface="Arial" pitchFamily="34" charset="0"/>
                        <a:buChar char="•"/>
                      </a:pPr>
                      <a:r>
                        <a:rPr lang="en-US" sz="1600" baseline="0" dirty="0"/>
                        <a:t>Integrated information from recruitment/onboarding to Employee Central, decreases manual entry (and results in less errors)</a:t>
                      </a:r>
                    </a:p>
                    <a:p>
                      <a:pPr marL="171450" indent="-171450">
                        <a:buFont typeface="Arial" pitchFamily="34" charset="0"/>
                        <a:buChar char="•"/>
                      </a:pPr>
                      <a:r>
                        <a:rPr lang="en-US" sz="1600" baseline="0" dirty="0"/>
                        <a:t>Automated I-9 renewal process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5901442" y="3625061"/>
          <a:ext cx="5672868" cy="1683472"/>
        </p:xfrm>
        <a:graphic>
          <a:graphicData uri="http://schemas.openxmlformats.org/drawingml/2006/table">
            <a:tbl>
              <a:tblPr firstRow="1" bandRow="1">
                <a:tableStyleId>{F5AB1C69-6EDB-4FF4-983F-18BD219EF322}</a:tableStyleId>
              </a:tblPr>
              <a:tblGrid>
                <a:gridCol w="5672868">
                  <a:extLst>
                    <a:ext uri="{9D8B030D-6E8A-4147-A177-3AD203B41FA5}">
                      <a16:colId xmlns:a16="http://schemas.microsoft.com/office/drawing/2014/main" val="20000"/>
                    </a:ext>
                  </a:extLst>
                </a:gridCol>
              </a:tblGrid>
              <a:tr h="372832">
                <a:tc>
                  <a:txBody>
                    <a:bodyPr/>
                    <a:lstStyle/>
                    <a:p>
                      <a:pPr algn="ctr"/>
                      <a:r>
                        <a:rPr lang="en-US" sz="1800" dirty="0"/>
                        <a:t>Impacted</a:t>
                      </a:r>
                      <a:r>
                        <a:rPr lang="en-US" sz="1800" baseline="0" dirty="0"/>
                        <a:t> Functions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98768">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a:t>HR - Compensation</a:t>
                      </a:r>
                    </a:p>
                    <a:p>
                      <a:pPr marL="285750" indent="-285750">
                        <a:buFont typeface="Arial" pitchFamily="34" charset="0"/>
                        <a:buChar char="•"/>
                      </a:pPr>
                      <a:r>
                        <a:rPr lang="en-US" sz="1600" baseline="0" dirty="0"/>
                        <a:t>Payroll and Tax</a:t>
                      </a:r>
                    </a:p>
                    <a:p>
                      <a:pPr marL="285750" indent="-285750">
                        <a:buFont typeface="Arial" pitchFamily="34" charset="0"/>
                        <a:buChar char="•"/>
                      </a:pPr>
                      <a:r>
                        <a:rPr lang="en-US" sz="1600" baseline="0" dirty="0"/>
                        <a:t>Business Office staff</a:t>
                      </a:r>
                    </a:p>
                    <a:p>
                      <a:pPr marL="285750" indent="-285750">
                        <a:buFont typeface="Arial" pitchFamily="34" charset="0"/>
                        <a:buChar char="•"/>
                      </a:pPr>
                      <a:r>
                        <a:rPr lang="en-US" sz="1600" baseline="0" dirty="0"/>
                        <a:t>Hiring Supervisors </a:t>
                      </a:r>
                    </a:p>
                    <a:p>
                      <a:pPr marL="285750" indent="-285750">
                        <a:buFont typeface="Arial" pitchFamily="34" charset="0"/>
                        <a:buChar char="•"/>
                      </a:pPr>
                      <a:r>
                        <a:rPr lang="en-US" sz="1600" baseline="0" dirty="0"/>
                        <a:t>Workflow approvers – such as Department Heads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nvPr>
        </p:nvGraphicFramePr>
        <p:xfrm>
          <a:off x="838719" y="5400356"/>
          <a:ext cx="5060139" cy="979889"/>
        </p:xfrm>
        <a:graphic>
          <a:graphicData uri="http://schemas.openxmlformats.org/drawingml/2006/table">
            <a:tbl>
              <a:tblPr firstRow="1" bandRow="1">
                <a:tableStyleId>{F5AB1C69-6EDB-4FF4-983F-18BD219EF322}</a:tableStyleId>
              </a:tblPr>
              <a:tblGrid>
                <a:gridCol w="5060139">
                  <a:extLst>
                    <a:ext uri="{9D8B030D-6E8A-4147-A177-3AD203B41FA5}">
                      <a16:colId xmlns:a16="http://schemas.microsoft.com/office/drawing/2014/main" val="3328567557"/>
                    </a:ext>
                  </a:extLst>
                </a:gridCol>
              </a:tblGrid>
              <a:tr h="381081">
                <a:tc>
                  <a:txBody>
                    <a:bodyPr/>
                    <a:lstStyle/>
                    <a:p>
                      <a:pPr algn="ctr"/>
                      <a:r>
                        <a:rPr lang="en-US" dirty="0"/>
                        <a:t>Resources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453116"/>
                  </a:ext>
                </a:extLst>
              </a:tr>
              <a:tr h="598808">
                <a:tc>
                  <a:txBody>
                    <a:bodyPr/>
                    <a:lstStyle/>
                    <a:p>
                      <a:r>
                        <a:rPr lang="en-US" sz="1600" dirty="0">
                          <a:hlinkClick r:id="rId2"/>
                        </a:rPr>
                        <a:t>Employee</a:t>
                      </a:r>
                      <a:r>
                        <a:rPr lang="en-US" sz="1600" baseline="0" dirty="0">
                          <a:hlinkClick r:id="rId2"/>
                        </a:rPr>
                        <a:t> Data Change Sneak Peek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774231"/>
                  </a:ext>
                </a:extLst>
              </a:tr>
            </a:tbl>
          </a:graphicData>
        </a:graphic>
      </p:graphicFrame>
    </p:spTree>
    <p:extLst>
      <p:ext uri="{BB962C8B-B14F-4D97-AF65-F5344CB8AC3E}">
        <p14:creationId xmlns:p14="http://schemas.microsoft.com/office/powerpoint/2010/main" val="1981910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Terminations (Personnel Actions)</a:t>
            </a:r>
          </a:p>
        </p:txBody>
      </p:sp>
      <p:sp>
        <p:nvSpPr>
          <p:cNvPr id="4" name="Text Placeholder 3"/>
          <p:cNvSpPr>
            <a:spLocks noGrp="1"/>
          </p:cNvSpPr>
          <p:nvPr>
            <p:ph type="body" sz="quarter" idx="10"/>
          </p:nvPr>
        </p:nvSpPr>
        <p:spPr/>
        <p:txBody>
          <a:bodyPr/>
          <a:lstStyle/>
          <a:p>
            <a:r>
              <a:rPr lang="en-US" dirty="0"/>
              <a:t>What’s changing?</a:t>
            </a:r>
          </a:p>
        </p:txBody>
      </p:sp>
      <p:sp>
        <p:nvSpPr>
          <p:cNvPr id="5" name="Slide Number Placeholder 4"/>
          <p:cNvSpPr>
            <a:spLocks noGrp="1"/>
          </p:cNvSpPr>
          <p:nvPr>
            <p:ph type="sldNum" sz="quarter" idx="4"/>
          </p:nvPr>
        </p:nvSpPr>
        <p:spPr/>
        <p:txBody>
          <a:bodyPr/>
          <a:lstStyle/>
          <a:p>
            <a:fld id="{68E526F3-E257-4208-86D0-CB2FD06A1ADF}" type="slidenum">
              <a:rPr lang="en-US" smtClean="0"/>
              <a:pPr/>
              <a:t>13</a:t>
            </a:fld>
            <a:endParaRPr lang="en-US" dirty="0"/>
          </a:p>
        </p:txBody>
      </p:sp>
      <p:graphicFrame>
        <p:nvGraphicFramePr>
          <p:cNvPr id="10" name="Content Placeholder 9"/>
          <p:cNvGraphicFramePr>
            <a:graphicFrameLocks noGrp="1"/>
          </p:cNvGraphicFramePr>
          <p:nvPr>
            <p:ph idx="1"/>
            <p:extLst/>
          </p:nvPr>
        </p:nvGraphicFramePr>
        <p:xfrm>
          <a:off x="838197" y="1516428"/>
          <a:ext cx="10735852" cy="2417844"/>
        </p:xfrm>
        <a:graphic>
          <a:graphicData uri="http://schemas.openxmlformats.org/drawingml/2006/table">
            <a:tbl>
              <a:tblPr firstRow="1" bandRow="1">
                <a:tableStyleId>{F2DE63D5-997A-4646-A377-4702673A728D}</a:tableStyleId>
              </a:tblPr>
              <a:tblGrid>
                <a:gridCol w="5053301">
                  <a:extLst>
                    <a:ext uri="{9D8B030D-6E8A-4147-A177-3AD203B41FA5}">
                      <a16:colId xmlns:a16="http://schemas.microsoft.com/office/drawing/2014/main" val="20000"/>
                    </a:ext>
                  </a:extLst>
                </a:gridCol>
                <a:gridCol w="5682551">
                  <a:extLst>
                    <a:ext uri="{9D8B030D-6E8A-4147-A177-3AD203B41FA5}">
                      <a16:colId xmlns:a16="http://schemas.microsoft.com/office/drawing/2014/main" val="20001"/>
                    </a:ext>
                  </a:extLst>
                </a:gridCol>
              </a:tblGrid>
              <a:tr h="375684">
                <a:tc>
                  <a:txBody>
                    <a:bodyPr/>
                    <a:lstStyle/>
                    <a:p>
                      <a:pPr algn="ctr"/>
                      <a:r>
                        <a:rPr lang="en-US" sz="1800" dirty="0"/>
                        <a:t>From</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To</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548">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Today terminations 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Documented on a Personnel Action (PA) form and sometimes processed with Quota Payout form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Physically routed for approval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Sent to payroll to key in system</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itchFamily="34" charset="0"/>
                        <a:buNone/>
                      </a:pPr>
                      <a:r>
                        <a:rPr lang="en-US" sz="1600" u="none" baseline="0" dirty="0"/>
                        <a:t>Automated process allows:</a:t>
                      </a:r>
                    </a:p>
                    <a:p>
                      <a:pPr marL="285750" indent="-285750">
                        <a:buFont typeface="Arial" panose="020B0604020202020204" pitchFamily="34" charset="0"/>
                        <a:buChar char="•"/>
                      </a:pPr>
                      <a:r>
                        <a:rPr lang="en-US" sz="1600" b="0" i="0" u="none" baseline="0" dirty="0">
                          <a:solidFill>
                            <a:schemeClr val="tx1"/>
                          </a:solidFill>
                          <a:latin typeface="+mn-lt"/>
                        </a:rPr>
                        <a:t>An initiator (business office) request termination in SuccessFactors </a:t>
                      </a:r>
                    </a:p>
                    <a:p>
                      <a:pPr marL="285750" indent="-285750">
                        <a:buFont typeface="Arial" panose="020B0604020202020204" pitchFamily="34" charset="0"/>
                        <a:buChar char="•"/>
                      </a:pPr>
                      <a:r>
                        <a:rPr lang="en-US" sz="1600" b="0" i="0" u="none" baseline="0" dirty="0">
                          <a:solidFill>
                            <a:schemeClr val="tx1"/>
                          </a:solidFill>
                          <a:latin typeface="+mn-lt"/>
                        </a:rPr>
                        <a:t>Workflow routes to proper approvers </a:t>
                      </a:r>
                    </a:p>
                    <a:p>
                      <a:pPr marL="285750" indent="-285750">
                        <a:buFont typeface="Arial" panose="020B0604020202020204" pitchFamily="34" charset="0"/>
                        <a:buChar char="•"/>
                      </a:pPr>
                      <a:r>
                        <a:rPr lang="en-US" sz="1600" b="0" i="0" u="none" baseline="0" dirty="0">
                          <a:solidFill>
                            <a:schemeClr val="tx1"/>
                          </a:solidFill>
                          <a:latin typeface="+mn-lt"/>
                        </a:rPr>
                        <a:t>Quota payout processed by Payroll</a:t>
                      </a:r>
                    </a:p>
                    <a:p>
                      <a:pPr marL="285750" indent="-285750">
                        <a:buFont typeface="Arial" panose="020B0604020202020204" pitchFamily="34" charset="0"/>
                        <a:buChar char="•"/>
                      </a:pPr>
                      <a:r>
                        <a:rPr lang="en-US" sz="1600" kern="1200" dirty="0">
                          <a:solidFill>
                            <a:schemeClr val="tx1"/>
                          </a:solidFill>
                          <a:effectLst/>
                          <a:latin typeface="+mn-lt"/>
                          <a:ea typeface="+mn-ea"/>
                          <a:cs typeface="+mn-cs"/>
                        </a:rPr>
                        <a:t>Event and event reason are derived</a:t>
                      </a:r>
                      <a:endParaRPr lang="en-US" sz="1600" b="0" i="0" u="none" baseline="0" dirty="0">
                        <a:solidFill>
                          <a:schemeClr val="tx1"/>
                        </a:solidFill>
                        <a:latin typeface="+mn-lt"/>
                      </a:endParaRPr>
                    </a:p>
                    <a:p>
                      <a:pPr marL="285750" indent="-285750">
                        <a:buFont typeface="Arial" panose="020B0604020202020204" pitchFamily="34" charset="0"/>
                        <a:buChar char="•"/>
                      </a:pPr>
                      <a:endParaRPr lang="en-US" sz="1600" b="0" i="0" u="none" baseline="0" dirty="0">
                        <a:solidFill>
                          <a:schemeClr val="tx1"/>
                        </a:solidFill>
                        <a:latin typeface="+mn-lt"/>
                      </a:endParaRPr>
                    </a:p>
                    <a:p>
                      <a:pPr marL="285750" indent="-285750">
                        <a:buFont typeface="Arial" panose="020B0604020202020204" pitchFamily="34" charset="0"/>
                        <a:buChar char="•"/>
                      </a:pPr>
                      <a:endParaRPr lang="en-US" sz="1600" b="0" i="0" u="non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nvPr>
        </p:nvGraphicFramePr>
        <p:xfrm>
          <a:off x="839243" y="3625061"/>
          <a:ext cx="5059093" cy="2200656"/>
        </p:xfrm>
        <a:graphic>
          <a:graphicData uri="http://schemas.openxmlformats.org/drawingml/2006/table">
            <a:tbl>
              <a:tblPr firstRow="1" bandRow="1">
                <a:tableStyleId>{F5AB1C69-6EDB-4FF4-983F-18BD219EF322}</a:tableStyleId>
              </a:tblPr>
              <a:tblGrid>
                <a:gridCol w="5059093">
                  <a:extLst>
                    <a:ext uri="{9D8B030D-6E8A-4147-A177-3AD203B41FA5}">
                      <a16:colId xmlns:a16="http://schemas.microsoft.com/office/drawing/2014/main" val="20000"/>
                    </a:ext>
                  </a:extLst>
                </a:gridCol>
              </a:tblGrid>
              <a:tr h="453163">
                <a:tc>
                  <a:txBody>
                    <a:bodyPr/>
                    <a:lstStyle/>
                    <a:p>
                      <a:pPr algn="ctr"/>
                      <a:r>
                        <a:rPr lang="en-US" sz="1800" dirty="0"/>
                        <a:t>Key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47493">
                <a:tc>
                  <a:txBody>
                    <a:bodyPr/>
                    <a:lstStyle/>
                    <a:p>
                      <a:pPr marL="171450" indent="-171450">
                        <a:buFont typeface="Arial" pitchFamily="34" charset="0"/>
                        <a:buChar char="•"/>
                      </a:pPr>
                      <a:r>
                        <a:rPr lang="en-US" sz="1600" baseline="0" dirty="0"/>
                        <a:t>Automated process removes forms</a:t>
                      </a:r>
                    </a:p>
                    <a:p>
                      <a:pPr marL="171450" indent="-171450">
                        <a:buFont typeface="Arial" pitchFamily="34" charset="0"/>
                        <a:buChar char="•"/>
                      </a:pPr>
                      <a:r>
                        <a:rPr lang="en-US" sz="1600" baseline="0" dirty="0"/>
                        <a:t>Automated calculations reduce manual entry and error</a:t>
                      </a:r>
                    </a:p>
                    <a:p>
                      <a:pPr marL="171450" indent="-171450">
                        <a:buFont typeface="Arial" pitchFamily="34" charset="0"/>
                        <a:buChar char="•"/>
                      </a:pPr>
                      <a:r>
                        <a:rPr lang="en-US" sz="1600" baseline="0" dirty="0"/>
                        <a:t>Integrated information updates other areas (vacancy will show in org chart)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5901442" y="3625061"/>
          <a:ext cx="5672868" cy="1371600"/>
        </p:xfrm>
        <a:graphic>
          <a:graphicData uri="http://schemas.openxmlformats.org/drawingml/2006/table">
            <a:tbl>
              <a:tblPr firstRow="1" bandRow="1">
                <a:tableStyleId>{F5AB1C69-6EDB-4FF4-983F-18BD219EF322}</a:tableStyleId>
              </a:tblPr>
              <a:tblGrid>
                <a:gridCol w="5672868">
                  <a:extLst>
                    <a:ext uri="{9D8B030D-6E8A-4147-A177-3AD203B41FA5}">
                      <a16:colId xmlns:a16="http://schemas.microsoft.com/office/drawing/2014/main" val="20000"/>
                    </a:ext>
                  </a:extLst>
                </a:gridCol>
              </a:tblGrid>
              <a:tr h="372832">
                <a:tc>
                  <a:txBody>
                    <a:bodyPr/>
                    <a:lstStyle/>
                    <a:p>
                      <a:pPr algn="ctr"/>
                      <a:r>
                        <a:rPr lang="en-US" sz="1800" dirty="0"/>
                        <a:t>Impacted</a:t>
                      </a:r>
                      <a:r>
                        <a:rPr lang="en-US" sz="1800" baseline="0" dirty="0"/>
                        <a:t> Functions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98768">
                <a:tc>
                  <a:txBody>
                    <a:bodyPr/>
                    <a:lstStyle/>
                    <a:p>
                      <a:pPr marL="285750" indent="-285750">
                        <a:buFont typeface="Arial" pitchFamily="34" charset="0"/>
                        <a:buChar char="•"/>
                      </a:pPr>
                      <a:r>
                        <a:rPr lang="en-US" sz="1600" baseline="0" dirty="0"/>
                        <a:t>Payroll and Tax</a:t>
                      </a:r>
                    </a:p>
                    <a:p>
                      <a:pPr marL="285750" indent="-285750">
                        <a:buFont typeface="Arial" pitchFamily="34" charset="0"/>
                        <a:buChar char="•"/>
                      </a:pPr>
                      <a:r>
                        <a:rPr lang="en-US" sz="1600" baseline="0" dirty="0"/>
                        <a:t>Business Office staff</a:t>
                      </a:r>
                    </a:p>
                    <a:p>
                      <a:pPr marL="285750" indent="-285750">
                        <a:buFont typeface="Arial" pitchFamily="34" charset="0"/>
                        <a:buChar char="•"/>
                      </a:pPr>
                      <a:r>
                        <a:rPr lang="en-US" sz="1600" baseline="0" dirty="0"/>
                        <a:t>Workflow approvers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nvPr>
        </p:nvGraphicFramePr>
        <p:xfrm>
          <a:off x="838719" y="5400356"/>
          <a:ext cx="5060139" cy="979889"/>
        </p:xfrm>
        <a:graphic>
          <a:graphicData uri="http://schemas.openxmlformats.org/drawingml/2006/table">
            <a:tbl>
              <a:tblPr firstRow="1" bandRow="1">
                <a:tableStyleId>{F5AB1C69-6EDB-4FF4-983F-18BD219EF322}</a:tableStyleId>
              </a:tblPr>
              <a:tblGrid>
                <a:gridCol w="5060139">
                  <a:extLst>
                    <a:ext uri="{9D8B030D-6E8A-4147-A177-3AD203B41FA5}">
                      <a16:colId xmlns:a16="http://schemas.microsoft.com/office/drawing/2014/main" val="3328567557"/>
                    </a:ext>
                  </a:extLst>
                </a:gridCol>
              </a:tblGrid>
              <a:tr h="381081">
                <a:tc>
                  <a:txBody>
                    <a:bodyPr/>
                    <a:lstStyle/>
                    <a:p>
                      <a:pPr algn="ctr"/>
                      <a:r>
                        <a:rPr lang="en-US" dirty="0"/>
                        <a:t>Resources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453116"/>
                  </a:ext>
                </a:extLst>
              </a:tr>
              <a:tr h="598808">
                <a:tc>
                  <a:txBody>
                    <a:bodyPr/>
                    <a:lstStyle/>
                    <a:p>
                      <a:r>
                        <a:rPr lang="en-US" sz="1600" dirty="0">
                          <a:hlinkClick r:id="rId2"/>
                        </a:rPr>
                        <a:t>Deep</a:t>
                      </a:r>
                      <a:r>
                        <a:rPr lang="en-US" sz="1600" baseline="0" dirty="0">
                          <a:hlinkClick r:id="rId2"/>
                        </a:rPr>
                        <a:t> Dive – Data Changes, Terminations, Quota Payouts</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774231"/>
                  </a:ext>
                </a:extLst>
              </a:tr>
            </a:tbl>
          </a:graphicData>
        </a:graphic>
      </p:graphicFrame>
    </p:spTree>
    <p:extLst>
      <p:ext uri="{BB962C8B-B14F-4D97-AF65-F5344CB8AC3E}">
        <p14:creationId xmlns:p14="http://schemas.microsoft.com/office/powerpoint/2010/main" val="40548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Leaves (Time-off) and Quotas</a:t>
            </a:r>
          </a:p>
        </p:txBody>
      </p:sp>
      <p:sp>
        <p:nvSpPr>
          <p:cNvPr id="4" name="Text Placeholder 3"/>
          <p:cNvSpPr>
            <a:spLocks noGrp="1"/>
          </p:cNvSpPr>
          <p:nvPr>
            <p:ph type="body" sz="quarter" idx="10"/>
          </p:nvPr>
        </p:nvSpPr>
        <p:spPr/>
        <p:txBody>
          <a:bodyPr/>
          <a:lstStyle/>
          <a:p>
            <a:r>
              <a:rPr lang="en-US" dirty="0"/>
              <a:t>What’s changing?</a:t>
            </a:r>
          </a:p>
        </p:txBody>
      </p:sp>
      <p:sp>
        <p:nvSpPr>
          <p:cNvPr id="5" name="Slide Number Placeholder 4"/>
          <p:cNvSpPr>
            <a:spLocks noGrp="1"/>
          </p:cNvSpPr>
          <p:nvPr>
            <p:ph type="sldNum" sz="quarter" idx="4"/>
          </p:nvPr>
        </p:nvSpPr>
        <p:spPr/>
        <p:txBody>
          <a:bodyPr/>
          <a:lstStyle/>
          <a:p>
            <a:fld id="{68E526F3-E257-4208-86D0-CB2FD06A1ADF}" type="slidenum">
              <a:rPr lang="en-US" smtClean="0"/>
              <a:pPr/>
              <a:t>14</a:t>
            </a:fld>
            <a:endParaRPr lang="en-US" dirty="0"/>
          </a:p>
        </p:txBody>
      </p:sp>
      <p:graphicFrame>
        <p:nvGraphicFramePr>
          <p:cNvPr id="10" name="Content Placeholder 9"/>
          <p:cNvGraphicFramePr>
            <a:graphicFrameLocks noGrp="1"/>
          </p:cNvGraphicFramePr>
          <p:nvPr>
            <p:ph idx="1"/>
            <p:extLst/>
          </p:nvPr>
        </p:nvGraphicFramePr>
        <p:xfrm>
          <a:off x="649224" y="1516428"/>
          <a:ext cx="10924825" cy="4612404"/>
        </p:xfrm>
        <a:graphic>
          <a:graphicData uri="http://schemas.openxmlformats.org/drawingml/2006/table">
            <a:tbl>
              <a:tblPr firstRow="1" bandRow="1">
                <a:tableStyleId>{F2DE63D5-997A-4646-A377-4702673A728D}</a:tableStyleId>
              </a:tblPr>
              <a:tblGrid>
                <a:gridCol w="5678424">
                  <a:extLst>
                    <a:ext uri="{9D8B030D-6E8A-4147-A177-3AD203B41FA5}">
                      <a16:colId xmlns:a16="http://schemas.microsoft.com/office/drawing/2014/main" val="20000"/>
                    </a:ext>
                  </a:extLst>
                </a:gridCol>
                <a:gridCol w="5246401">
                  <a:extLst>
                    <a:ext uri="{9D8B030D-6E8A-4147-A177-3AD203B41FA5}">
                      <a16:colId xmlns:a16="http://schemas.microsoft.com/office/drawing/2014/main" val="20001"/>
                    </a:ext>
                  </a:extLst>
                </a:gridCol>
              </a:tblGrid>
              <a:tr h="375684">
                <a:tc>
                  <a:txBody>
                    <a:bodyPr/>
                    <a:lstStyle/>
                    <a:p>
                      <a:pPr algn="ctr"/>
                      <a:r>
                        <a:rPr lang="en-US" sz="1800" dirty="0"/>
                        <a:t>From</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To</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548">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Today time and leaves: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Are manually entered through a paper timecard or Form 33 – physically routed for approval</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Some use Kronos and Working Time (SAP) to request time off –but is inconsistent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Most utilize a time admin role to key time and leaves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Some fix time, audit or perform calculations for things like call back pay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Little visibility to accurate leave balances, specifically for exempt sick leave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itchFamily="34" charset="0"/>
                        <a:buNone/>
                      </a:pPr>
                      <a:r>
                        <a:rPr lang="en-US" sz="1600" u="none" baseline="0" dirty="0"/>
                        <a:t>In SuccessFactors,</a:t>
                      </a:r>
                    </a:p>
                    <a:p>
                      <a:pPr marL="285750" indent="-285750">
                        <a:buFont typeface="Arial" panose="020B0604020202020204" pitchFamily="34" charset="0"/>
                        <a:buChar char="•"/>
                      </a:pPr>
                      <a:r>
                        <a:rPr lang="en-US" sz="1600" b="0" i="0" u="none" baseline="0" dirty="0">
                          <a:solidFill>
                            <a:schemeClr val="tx1"/>
                          </a:solidFill>
                          <a:latin typeface="+mn-lt"/>
                        </a:rPr>
                        <a:t>Work schedule and time profile are used to correctly calculate OT, Call Back Pay and other pay premiums (no more manual calculations.) They also accurately reflect holiday pay</a:t>
                      </a:r>
                    </a:p>
                    <a:p>
                      <a:pPr marL="285750" indent="-285750">
                        <a:buFont typeface="Arial" panose="020B0604020202020204" pitchFamily="34" charset="0"/>
                        <a:buChar char="•"/>
                      </a:pPr>
                      <a:r>
                        <a:rPr lang="en-US" sz="1600" b="0" i="0" u="none" baseline="0" dirty="0">
                          <a:solidFill>
                            <a:schemeClr val="tx1"/>
                          </a:solidFill>
                          <a:latin typeface="+mn-lt"/>
                        </a:rPr>
                        <a:t>Employees can view accurate sick and vacation balances, including employed grad students</a:t>
                      </a:r>
                    </a:p>
                    <a:p>
                      <a:pPr marL="742950" lvl="1" indent="-285750">
                        <a:buFont typeface="Arial" panose="020B0604020202020204" pitchFamily="34" charset="0"/>
                        <a:buChar char="•"/>
                      </a:pPr>
                      <a:r>
                        <a:rPr lang="en-US" sz="1600" b="0" i="0" u="none" baseline="0" dirty="0">
                          <a:solidFill>
                            <a:schemeClr val="tx1"/>
                          </a:solidFill>
                          <a:latin typeface="+mn-lt"/>
                        </a:rPr>
                        <a:t>Accurate sick leave balance available for exempt staff</a:t>
                      </a:r>
                    </a:p>
                    <a:p>
                      <a:pPr marL="285750" indent="-285750">
                        <a:buFont typeface="Arial" panose="020B0604020202020204" pitchFamily="34" charset="0"/>
                        <a:buChar char="•"/>
                      </a:pPr>
                      <a:r>
                        <a:rPr lang="en-US" sz="1600" b="0" i="0" u="none" baseline="0" dirty="0">
                          <a:solidFill>
                            <a:schemeClr val="tx1"/>
                          </a:solidFill>
                          <a:latin typeface="+mn-lt"/>
                        </a:rPr>
                        <a:t>Negative time profiles decrease number of timesheets requiring approval </a:t>
                      </a:r>
                    </a:p>
                    <a:p>
                      <a:pPr marL="285750" indent="-285750">
                        <a:buFont typeface="Arial" panose="020B0604020202020204" pitchFamily="34" charset="0"/>
                        <a:buChar char="•"/>
                      </a:pPr>
                      <a:r>
                        <a:rPr lang="en-US" sz="1600" b="0" i="0" u="none" baseline="0" dirty="0">
                          <a:solidFill>
                            <a:schemeClr val="tx1"/>
                          </a:solidFill>
                          <a:latin typeface="+mn-lt"/>
                        </a:rPr>
                        <a:t>Only supervisor/employee can view  and edit time sheets</a:t>
                      </a:r>
                    </a:p>
                    <a:p>
                      <a:pPr marL="742950" lvl="1" indent="-285750">
                        <a:buFont typeface="Arial" panose="020B0604020202020204" pitchFamily="34" charset="0"/>
                        <a:buChar char="•"/>
                      </a:pPr>
                      <a:r>
                        <a:rPr lang="en-US" sz="1600" b="0" i="0" u="none" baseline="0" dirty="0">
                          <a:solidFill>
                            <a:schemeClr val="tx1"/>
                          </a:solidFill>
                          <a:latin typeface="+mn-lt"/>
                        </a:rPr>
                        <a:t>Automated calculations eliminate the need for a time admin to view/edit time</a:t>
                      </a:r>
                    </a:p>
                    <a:p>
                      <a:pPr marL="742950" lvl="1" indent="-285750">
                        <a:buFont typeface="Arial" panose="020B0604020202020204" pitchFamily="34" charset="0"/>
                        <a:buChar char="•"/>
                      </a:pPr>
                      <a:endParaRPr lang="en-US" sz="1600" b="0" i="0" u="none" baseline="0" dirty="0">
                        <a:solidFill>
                          <a:schemeClr val="tx1"/>
                        </a:solidFill>
                        <a:latin typeface="+mn-lt"/>
                      </a:endParaRPr>
                    </a:p>
                    <a:p>
                      <a:pPr marL="285750" indent="-285750">
                        <a:buFont typeface="Arial" panose="020B0604020202020204" pitchFamily="34" charset="0"/>
                        <a:buChar char="•"/>
                      </a:pPr>
                      <a:endParaRPr lang="en-US" sz="1600" b="0" i="0" u="none" baseline="0" dirty="0">
                        <a:solidFill>
                          <a:schemeClr val="tx1"/>
                        </a:solidFill>
                        <a:latin typeface="+mn-lt"/>
                      </a:endParaRPr>
                    </a:p>
                    <a:p>
                      <a:pPr marL="285750" indent="-285750">
                        <a:buFont typeface="Arial" panose="020B0604020202020204" pitchFamily="34" charset="0"/>
                        <a:buChar char="•"/>
                      </a:pPr>
                      <a:endParaRPr lang="en-US" sz="1600" b="0" i="0" u="non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nvPr>
        </p:nvGraphicFramePr>
        <p:xfrm>
          <a:off x="649224" y="4362677"/>
          <a:ext cx="5694389" cy="2251483"/>
        </p:xfrm>
        <a:graphic>
          <a:graphicData uri="http://schemas.openxmlformats.org/drawingml/2006/table">
            <a:tbl>
              <a:tblPr firstRow="1" bandRow="1">
                <a:tableStyleId>{F5AB1C69-6EDB-4FF4-983F-18BD219EF322}</a:tableStyleId>
              </a:tblPr>
              <a:tblGrid>
                <a:gridCol w="5694389">
                  <a:extLst>
                    <a:ext uri="{9D8B030D-6E8A-4147-A177-3AD203B41FA5}">
                      <a16:colId xmlns:a16="http://schemas.microsoft.com/office/drawing/2014/main" val="20000"/>
                    </a:ext>
                  </a:extLst>
                </a:gridCol>
              </a:tblGrid>
              <a:tr h="453163">
                <a:tc>
                  <a:txBody>
                    <a:bodyPr/>
                    <a:lstStyle/>
                    <a:p>
                      <a:pPr algn="ctr"/>
                      <a:r>
                        <a:rPr lang="en-US" sz="1800" dirty="0"/>
                        <a:t>Key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47493">
                <a:tc>
                  <a:txBody>
                    <a:bodyPr/>
                    <a:lstStyle/>
                    <a:p>
                      <a:pPr marL="285750" indent="-285750">
                        <a:buFont typeface="Arial" panose="020B0604020202020204" pitchFamily="34" charset="0"/>
                        <a:buChar char="•"/>
                      </a:pPr>
                      <a:r>
                        <a:rPr lang="en-US" sz="1600" baseline="0" dirty="0"/>
                        <a:t>Automated process decreases manual entry</a:t>
                      </a:r>
                    </a:p>
                    <a:p>
                      <a:pPr marL="285750" indent="-285750">
                        <a:buFont typeface="Arial" panose="020B0604020202020204" pitchFamily="34" charset="0"/>
                        <a:buChar char="•"/>
                      </a:pPr>
                      <a:r>
                        <a:rPr lang="en-US" sz="1600" baseline="0" dirty="0"/>
                        <a:t>Programed calculations within system decrease manual calculations</a:t>
                      </a:r>
                    </a:p>
                    <a:p>
                      <a:pPr marL="285750" indent="-285750">
                        <a:buFont typeface="Arial" panose="020B0604020202020204" pitchFamily="34" charset="0"/>
                        <a:buChar char="•"/>
                      </a:pPr>
                      <a:r>
                        <a:rPr lang="en-US" sz="1600" baseline="0" dirty="0"/>
                        <a:t>Negative time profile decreases number of supervisors approving timesheets</a:t>
                      </a:r>
                    </a:p>
                    <a:p>
                      <a:pPr marL="285750" lvl="0" indent="-285750">
                        <a:buFont typeface="Arial" panose="020B0604020202020204" pitchFamily="34" charset="0"/>
                        <a:buChar char="•"/>
                      </a:pPr>
                      <a:r>
                        <a:rPr lang="en-US" sz="1600" baseline="0" dirty="0"/>
                        <a:t>Accurate leave balances eliminates tracking sick leave via excel and having to double and triple check with other departments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6345936" y="4855465"/>
          <a:ext cx="5225790" cy="1680286"/>
        </p:xfrm>
        <a:graphic>
          <a:graphicData uri="http://schemas.openxmlformats.org/drawingml/2006/table">
            <a:tbl>
              <a:tblPr firstRow="1" bandRow="1">
                <a:tableStyleId>{F5AB1C69-6EDB-4FF4-983F-18BD219EF322}</a:tableStyleId>
              </a:tblPr>
              <a:tblGrid>
                <a:gridCol w="5225790">
                  <a:extLst>
                    <a:ext uri="{9D8B030D-6E8A-4147-A177-3AD203B41FA5}">
                      <a16:colId xmlns:a16="http://schemas.microsoft.com/office/drawing/2014/main" val="20000"/>
                    </a:ext>
                  </a:extLst>
                </a:gridCol>
              </a:tblGrid>
              <a:tr h="356615">
                <a:tc>
                  <a:txBody>
                    <a:bodyPr/>
                    <a:lstStyle/>
                    <a:p>
                      <a:pPr algn="ctr"/>
                      <a:r>
                        <a:rPr lang="en-US" sz="1800" dirty="0"/>
                        <a:t>Impacted</a:t>
                      </a:r>
                      <a:r>
                        <a:rPr lang="en-US" sz="1800" baseline="0" dirty="0"/>
                        <a:t> Functions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14526">
                <a:tc>
                  <a:txBody>
                    <a:bodyPr/>
                    <a:lstStyle/>
                    <a:p>
                      <a:pPr marL="285750" indent="-285750">
                        <a:buFont typeface="Arial" pitchFamily="34" charset="0"/>
                        <a:buChar char="•"/>
                      </a:pPr>
                      <a:r>
                        <a:rPr lang="en-US" sz="1600" baseline="0" dirty="0"/>
                        <a:t>Payroll and Tax</a:t>
                      </a:r>
                    </a:p>
                    <a:p>
                      <a:pPr marL="285750" indent="-285750">
                        <a:buFont typeface="Arial" pitchFamily="34" charset="0"/>
                        <a:buChar char="•"/>
                      </a:pPr>
                      <a:r>
                        <a:rPr lang="en-US" sz="1600" baseline="0" dirty="0"/>
                        <a:t>Business Office staff</a:t>
                      </a:r>
                    </a:p>
                    <a:p>
                      <a:pPr marL="285750" indent="-285750">
                        <a:buFont typeface="Arial" pitchFamily="34" charset="0"/>
                        <a:buChar char="•"/>
                      </a:pPr>
                      <a:r>
                        <a:rPr lang="en-US" sz="1600" baseline="0" dirty="0"/>
                        <a:t>Employee/Supervisor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nvPr>
        </p:nvGraphicFramePr>
        <p:xfrm>
          <a:off x="6343613" y="6082258"/>
          <a:ext cx="5228113" cy="736175"/>
        </p:xfrm>
        <a:graphic>
          <a:graphicData uri="http://schemas.openxmlformats.org/drawingml/2006/table">
            <a:tbl>
              <a:tblPr firstRow="1" bandRow="1">
                <a:tableStyleId>{F5AB1C69-6EDB-4FF4-983F-18BD219EF322}</a:tableStyleId>
              </a:tblPr>
              <a:tblGrid>
                <a:gridCol w="5228113">
                  <a:extLst>
                    <a:ext uri="{9D8B030D-6E8A-4147-A177-3AD203B41FA5}">
                      <a16:colId xmlns:a16="http://schemas.microsoft.com/office/drawing/2014/main" val="3328567557"/>
                    </a:ext>
                  </a:extLst>
                </a:gridCol>
              </a:tblGrid>
              <a:tr h="318542">
                <a:tc>
                  <a:txBody>
                    <a:bodyPr/>
                    <a:lstStyle/>
                    <a:p>
                      <a:pPr algn="ctr"/>
                      <a:r>
                        <a:rPr lang="en-US" dirty="0"/>
                        <a:t>Resources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453116"/>
                  </a:ext>
                </a:extLst>
              </a:tr>
              <a:tr h="370415">
                <a:tc>
                  <a:txBody>
                    <a:bodyPr/>
                    <a:lstStyle/>
                    <a:p>
                      <a:r>
                        <a:rPr lang="en-US" sz="1600" dirty="0">
                          <a:hlinkClick r:id="rId2"/>
                        </a:rPr>
                        <a:t>Time and Leaves Sneak Peek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774231"/>
                  </a:ext>
                </a:extLst>
              </a:tr>
            </a:tbl>
          </a:graphicData>
        </a:graphic>
      </p:graphicFrame>
    </p:spTree>
    <p:extLst>
      <p:ext uri="{BB962C8B-B14F-4D97-AF65-F5344CB8AC3E}">
        <p14:creationId xmlns:p14="http://schemas.microsoft.com/office/powerpoint/2010/main" val="1140317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Timekeeping</a:t>
            </a:r>
          </a:p>
        </p:txBody>
      </p:sp>
      <p:sp>
        <p:nvSpPr>
          <p:cNvPr id="4" name="Text Placeholder 3"/>
          <p:cNvSpPr>
            <a:spLocks noGrp="1"/>
          </p:cNvSpPr>
          <p:nvPr>
            <p:ph type="body" sz="quarter" idx="10"/>
          </p:nvPr>
        </p:nvSpPr>
        <p:spPr/>
        <p:txBody>
          <a:bodyPr/>
          <a:lstStyle/>
          <a:p>
            <a:r>
              <a:rPr lang="en-US" dirty="0"/>
              <a:t>What’s changing?</a:t>
            </a:r>
          </a:p>
        </p:txBody>
      </p:sp>
      <p:sp>
        <p:nvSpPr>
          <p:cNvPr id="5" name="Slide Number Placeholder 4"/>
          <p:cNvSpPr>
            <a:spLocks noGrp="1"/>
          </p:cNvSpPr>
          <p:nvPr>
            <p:ph type="sldNum" sz="quarter" idx="4"/>
          </p:nvPr>
        </p:nvSpPr>
        <p:spPr/>
        <p:txBody>
          <a:bodyPr/>
          <a:lstStyle/>
          <a:p>
            <a:fld id="{68E526F3-E257-4208-86D0-CB2FD06A1ADF}" type="slidenum">
              <a:rPr lang="en-US" smtClean="0"/>
              <a:pPr/>
              <a:t>15</a:t>
            </a:fld>
            <a:endParaRPr lang="en-US" dirty="0"/>
          </a:p>
        </p:txBody>
      </p:sp>
      <p:graphicFrame>
        <p:nvGraphicFramePr>
          <p:cNvPr id="10" name="Content Placeholder 9"/>
          <p:cNvGraphicFramePr>
            <a:graphicFrameLocks noGrp="1"/>
          </p:cNvGraphicFramePr>
          <p:nvPr>
            <p:ph idx="1"/>
            <p:extLst/>
          </p:nvPr>
        </p:nvGraphicFramePr>
        <p:xfrm>
          <a:off x="649224" y="1516428"/>
          <a:ext cx="10924825" cy="2905524"/>
        </p:xfrm>
        <a:graphic>
          <a:graphicData uri="http://schemas.openxmlformats.org/drawingml/2006/table">
            <a:tbl>
              <a:tblPr firstRow="1" bandRow="1">
                <a:tableStyleId>{F2DE63D5-997A-4646-A377-4702673A728D}</a:tableStyleId>
              </a:tblPr>
              <a:tblGrid>
                <a:gridCol w="5678424">
                  <a:extLst>
                    <a:ext uri="{9D8B030D-6E8A-4147-A177-3AD203B41FA5}">
                      <a16:colId xmlns:a16="http://schemas.microsoft.com/office/drawing/2014/main" val="20000"/>
                    </a:ext>
                  </a:extLst>
                </a:gridCol>
                <a:gridCol w="5246401">
                  <a:extLst>
                    <a:ext uri="{9D8B030D-6E8A-4147-A177-3AD203B41FA5}">
                      <a16:colId xmlns:a16="http://schemas.microsoft.com/office/drawing/2014/main" val="20001"/>
                    </a:ext>
                  </a:extLst>
                </a:gridCol>
              </a:tblGrid>
              <a:tr h="375684">
                <a:tc>
                  <a:txBody>
                    <a:bodyPr/>
                    <a:lstStyle/>
                    <a:p>
                      <a:pPr algn="ctr"/>
                      <a:r>
                        <a:rPr lang="en-US" sz="1800" dirty="0"/>
                        <a:t>From</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To</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548">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Today timekeeping: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Is manually entered through a paper timecard or electronically through Kronos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Some areas utilize a time admin role to fix time, audit or review calculations (such as call back pay)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Paper timecards provide little visibility to accurate leave balances, specifically for exempt sick leave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itchFamily="34" charset="0"/>
                        <a:buNone/>
                      </a:pPr>
                      <a:r>
                        <a:rPr lang="en-US" sz="1600" u="none" baseline="0" dirty="0"/>
                        <a:t>With Mobile App and SuccessFactors </a:t>
                      </a:r>
                    </a:p>
                    <a:p>
                      <a:pPr marL="285750" indent="-285750">
                        <a:buFont typeface="Arial" panose="020B0604020202020204" pitchFamily="34" charset="0"/>
                        <a:buChar char="•"/>
                      </a:pPr>
                      <a:r>
                        <a:rPr lang="en-US" sz="1600" b="0" i="0" u="none" baseline="0" dirty="0">
                          <a:solidFill>
                            <a:schemeClr val="tx1"/>
                          </a:solidFill>
                          <a:latin typeface="+mn-lt"/>
                        </a:rPr>
                        <a:t>A mobile app will be used for those required to clock in/out (Kiosks will also be available utilizing iPad)</a:t>
                      </a:r>
                    </a:p>
                    <a:p>
                      <a:pPr marL="742950" lvl="1" indent="-285750">
                        <a:buFont typeface="Arial" panose="020B0604020202020204" pitchFamily="34" charset="0"/>
                        <a:buChar char="•"/>
                      </a:pPr>
                      <a:r>
                        <a:rPr lang="en-US" sz="1600" b="0" i="0" u="none" baseline="0" dirty="0">
                          <a:solidFill>
                            <a:schemeClr val="tx1"/>
                          </a:solidFill>
                          <a:latin typeface="+mn-lt"/>
                        </a:rPr>
                        <a:t>Mobile app will use location service</a:t>
                      </a:r>
                    </a:p>
                    <a:p>
                      <a:pPr marL="285750" indent="-285750">
                        <a:buFont typeface="Arial" panose="020B0604020202020204" pitchFamily="34" charset="0"/>
                        <a:buChar char="•"/>
                      </a:pPr>
                      <a:r>
                        <a:rPr lang="en-US" sz="1600" b="0" i="0" u="none" baseline="0" dirty="0">
                          <a:solidFill>
                            <a:schemeClr val="tx1"/>
                          </a:solidFill>
                          <a:latin typeface="+mn-lt"/>
                        </a:rPr>
                        <a:t>Only supervisor/employee can view and edit time sheets</a:t>
                      </a:r>
                    </a:p>
                    <a:p>
                      <a:pPr marL="742950" lvl="1" indent="-285750">
                        <a:buFont typeface="Arial" panose="020B0604020202020204" pitchFamily="34" charset="0"/>
                        <a:buChar char="•"/>
                      </a:pPr>
                      <a:r>
                        <a:rPr lang="en-US" sz="1600" b="0" i="0" u="none" baseline="0" dirty="0">
                          <a:solidFill>
                            <a:schemeClr val="tx1"/>
                          </a:solidFill>
                          <a:latin typeface="+mn-lt"/>
                        </a:rPr>
                        <a:t>Automated calculations eliminate the need for a time admin to view/edit time</a:t>
                      </a:r>
                    </a:p>
                    <a:p>
                      <a:pPr marL="742950" lvl="1" indent="-285750">
                        <a:buFont typeface="Arial" panose="020B0604020202020204" pitchFamily="34" charset="0"/>
                        <a:buChar char="•"/>
                      </a:pPr>
                      <a:endParaRPr lang="en-US" sz="1600" b="0" i="0" u="none" baseline="0" dirty="0">
                        <a:solidFill>
                          <a:schemeClr val="tx1"/>
                        </a:solidFill>
                        <a:latin typeface="+mn-lt"/>
                      </a:endParaRPr>
                    </a:p>
                    <a:p>
                      <a:pPr marL="285750" indent="-285750">
                        <a:buFont typeface="Arial" panose="020B0604020202020204" pitchFamily="34" charset="0"/>
                        <a:buChar char="•"/>
                      </a:pPr>
                      <a:endParaRPr lang="en-US" sz="1600" b="0" i="0" u="none" baseline="0" dirty="0">
                        <a:solidFill>
                          <a:schemeClr val="tx1"/>
                        </a:solidFill>
                        <a:latin typeface="+mn-lt"/>
                      </a:endParaRPr>
                    </a:p>
                    <a:p>
                      <a:pPr marL="285750" indent="-285750">
                        <a:buFont typeface="Arial" panose="020B0604020202020204" pitchFamily="34" charset="0"/>
                        <a:buChar char="•"/>
                      </a:pPr>
                      <a:endParaRPr lang="en-US" sz="1600" b="0" i="0" u="non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022655504"/>
              </p:ext>
            </p:extLst>
          </p:nvPr>
        </p:nvGraphicFramePr>
        <p:xfrm>
          <a:off x="649224" y="4362677"/>
          <a:ext cx="5694389" cy="1790150"/>
        </p:xfrm>
        <a:graphic>
          <a:graphicData uri="http://schemas.openxmlformats.org/drawingml/2006/table">
            <a:tbl>
              <a:tblPr firstRow="1" bandRow="1">
                <a:tableStyleId>{F5AB1C69-6EDB-4FF4-983F-18BD219EF322}</a:tableStyleId>
              </a:tblPr>
              <a:tblGrid>
                <a:gridCol w="5694389">
                  <a:extLst>
                    <a:ext uri="{9D8B030D-6E8A-4147-A177-3AD203B41FA5}">
                      <a16:colId xmlns:a16="http://schemas.microsoft.com/office/drawing/2014/main" val="20000"/>
                    </a:ext>
                  </a:extLst>
                </a:gridCol>
              </a:tblGrid>
              <a:tr h="368631">
                <a:tc>
                  <a:txBody>
                    <a:bodyPr/>
                    <a:lstStyle/>
                    <a:p>
                      <a:pPr algn="ctr"/>
                      <a:r>
                        <a:rPr lang="en-US" sz="1800" dirty="0"/>
                        <a:t>Key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21519">
                <a:tc>
                  <a:txBody>
                    <a:bodyPr/>
                    <a:lstStyle/>
                    <a:p>
                      <a:pPr marL="285750" indent="-285750">
                        <a:buFont typeface="Arial" panose="020B0604020202020204" pitchFamily="34" charset="0"/>
                        <a:buChar char="•"/>
                      </a:pPr>
                      <a:r>
                        <a:rPr lang="en-US" sz="1600" baseline="0" dirty="0"/>
                        <a:t>User friendly mobile app</a:t>
                      </a:r>
                    </a:p>
                    <a:p>
                      <a:pPr marL="285750" indent="-285750">
                        <a:buFont typeface="Arial" panose="020B0604020202020204" pitchFamily="34" charset="0"/>
                        <a:buChar char="•"/>
                      </a:pPr>
                      <a:r>
                        <a:rPr lang="en-US" sz="1600" baseline="0" dirty="0"/>
                        <a:t>Timesheet is automatically updated</a:t>
                      </a:r>
                    </a:p>
                    <a:p>
                      <a:pPr marL="285750" indent="-285750">
                        <a:buFont typeface="Arial" panose="020B0604020202020204" pitchFamily="34" charset="0"/>
                        <a:buChar char="•"/>
                      </a:pPr>
                      <a:r>
                        <a:rPr lang="en-US" sz="1600" baseline="0" dirty="0"/>
                        <a:t>Employee can easily fix time (if missed punch)</a:t>
                      </a:r>
                    </a:p>
                    <a:p>
                      <a:pPr marL="742950" lvl="1" indent="-285750">
                        <a:buFont typeface="Arial" panose="020B0604020202020204" pitchFamily="34" charset="0"/>
                        <a:buChar char="•"/>
                      </a:pPr>
                      <a:r>
                        <a:rPr lang="en-US" sz="1600" baseline="0" dirty="0"/>
                        <a:t>Notifications are provided to employee when there is a missed punch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6343613" y="3818991"/>
          <a:ext cx="5225790" cy="1680286"/>
        </p:xfrm>
        <a:graphic>
          <a:graphicData uri="http://schemas.openxmlformats.org/drawingml/2006/table">
            <a:tbl>
              <a:tblPr firstRow="1" bandRow="1">
                <a:tableStyleId>{F5AB1C69-6EDB-4FF4-983F-18BD219EF322}</a:tableStyleId>
              </a:tblPr>
              <a:tblGrid>
                <a:gridCol w="5225790">
                  <a:extLst>
                    <a:ext uri="{9D8B030D-6E8A-4147-A177-3AD203B41FA5}">
                      <a16:colId xmlns:a16="http://schemas.microsoft.com/office/drawing/2014/main" val="20000"/>
                    </a:ext>
                  </a:extLst>
                </a:gridCol>
              </a:tblGrid>
              <a:tr h="356615">
                <a:tc>
                  <a:txBody>
                    <a:bodyPr/>
                    <a:lstStyle/>
                    <a:p>
                      <a:pPr algn="ctr"/>
                      <a:r>
                        <a:rPr lang="en-US" sz="1800" dirty="0"/>
                        <a:t>Impacted</a:t>
                      </a:r>
                      <a:r>
                        <a:rPr lang="en-US" sz="1800" baseline="0" dirty="0"/>
                        <a:t> Functions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14526">
                <a:tc>
                  <a:txBody>
                    <a:bodyPr/>
                    <a:lstStyle/>
                    <a:p>
                      <a:pPr marL="285750" indent="-285750">
                        <a:buFont typeface="Arial" pitchFamily="34" charset="0"/>
                        <a:buChar char="•"/>
                      </a:pPr>
                      <a:r>
                        <a:rPr lang="en-US" sz="1600" baseline="0" dirty="0"/>
                        <a:t>Employee/Supervisor</a:t>
                      </a:r>
                    </a:p>
                    <a:p>
                      <a:pPr marL="285750" indent="-285750">
                        <a:buFont typeface="Arial" pitchFamily="34" charset="0"/>
                        <a:buChar char="•"/>
                      </a:pPr>
                      <a:r>
                        <a:rPr lang="en-US" sz="1600" baseline="0" dirty="0"/>
                        <a:t>Business Office </a:t>
                      </a:r>
                    </a:p>
                    <a:p>
                      <a:pPr marL="285750" indent="-285750">
                        <a:buFont typeface="Arial" pitchFamily="34" charset="0"/>
                        <a:buChar char="•"/>
                      </a:pPr>
                      <a:r>
                        <a:rPr lang="en-US" sz="1600" baseline="0" dirty="0"/>
                        <a:t>Payroll </a:t>
                      </a:r>
                    </a:p>
                    <a:p>
                      <a:pPr marL="285750" indent="-285750">
                        <a:buFont typeface="Arial" pitchFamily="34" charset="0"/>
                        <a:buChar char="•"/>
                      </a:pPr>
                      <a:r>
                        <a:rPr lang="en-US" sz="1600" baseline="0" dirty="0"/>
                        <a:t>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137335892"/>
              </p:ext>
            </p:extLst>
          </p:nvPr>
        </p:nvGraphicFramePr>
        <p:xfrm>
          <a:off x="6342452" y="5463005"/>
          <a:ext cx="5228113" cy="905871"/>
        </p:xfrm>
        <a:graphic>
          <a:graphicData uri="http://schemas.openxmlformats.org/drawingml/2006/table">
            <a:tbl>
              <a:tblPr firstRow="1" bandRow="1">
                <a:tableStyleId>{F5AB1C69-6EDB-4FF4-983F-18BD219EF322}</a:tableStyleId>
              </a:tblPr>
              <a:tblGrid>
                <a:gridCol w="5228113">
                  <a:extLst>
                    <a:ext uri="{9D8B030D-6E8A-4147-A177-3AD203B41FA5}">
                      <a16:colId xmlns:a16="http://schemas.microsoft.com/office/drawing/2014/main" val="3328567557"/>
                    </a:ext>
                  </a:extLst>
                </a:gridCol>
              </a:tblGrid>
              <a:tr h="450071">
                <a:tc>
                  <a:txBody>
                    <a:bodyPr/>
                    <a:lstStyle/>
                    <a:p>
                      <a:pPr algn="ctr"/>
                      <a:r>
                        <a:rPr lang="en-US" dirty="0"/>
                        <a:t>Resources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453116"/>
                  </a:ext>
                </a:extLst>
              </a:tr>
              <a:tr h="455800">
                <a:tc>
                  <a:txBody>
                    <a:bodyPr/>
                    <a:lstStyle/>
                    <a:p>
                      <a:r>
                        <a:rPr lang="en-US" sz="1600" dirty="0">
                          <a:hlinkClick r:id="rId2"/>
                        </a:rPr>
                        <a:t>Time and Leaves Sneak Peek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774231"/>
                  </a:ext>
                </a:extLst>
              </a:tr>
            </a:tbl>
          </a:graphicData>
        </a:graphic>
      </p:graphicFrame>
    </p:spTree>
    <p:extLst>
      <p:ext uri="{BB962C8B-B14F-4D97-AF65-F5344CB8AC3E}">
        <p14:creationId xmlns:p14="http://schemas.microsoft.com/office/powerpoint/2010/main" val="3016747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Appraisals and Goals</a:t>
            </a:r>
          </a:p>
        </p:txBody>
      </p:sp>
      <p:sp>
        <p:nvSpPr>
          <p:cNvPr id="4" name="Text Placeholder 3"/>
          <p:cNvSpPr>
            <a:spLocks noGrp="1"/>
          </p:cNvSpPr>
          <p:nvPr>
            <p:ph type="body" sz="quarter" idx="10"/>
          </p:nvPr>
        </p:nvSpPr>
        <p:spPr/>
        <p:txBody>
          <a:bodyPr/>
          <a:lstStyle/>
          <a:p>
            <a:r>
              <a:rPr lang="en-US" dirty="0"/>
              <a:t>What’s Changing?</a:t>
            </a:r>
          </a:p>
        </p:txBody>
      </p:sp>
      <p:sp>
        <p:nvSpPr>
          <p:cNvPr id="5" name="Slide Number Placeholder 4"/>
          <p:cNvSpPr>
            <a:spLocks noGrp="1"/>
          </p:cNvSpPr>
          <p:nvPr>
            <p:ph type="sldNum" sz="quarter" idx="4"/>
          </p:nvPr>
        </p:nvSpPr>
        <p:spPr/>
        <p:txBody>
          <a:bodyPr/>
          <a:lstStyle/>
          <a:p>
            <a:fld id="{68E526F3-E257-4208-86D0-CB2FD06A1ADF}" type="slidenum">
              <a:rPr lang="en-US" smtClean="0"/>
              <a:pPr/>
              <a:t>16</a:t>
            </a:fld>
            <a:endParaRPr lang="en-US" dirty="0"/>
          </a:p>
        </p:txBody>
      </p:sp>
      <p:graphicFrame>
        <p:nvGraphicFramePr>
          <p:cNvPr id="10" name="Content Placeholder 9"/>
          <p:cNvGraphicFramePr>
            <a:graphicFrameLocks noGrp="1"/>
          </p:cNvGraphicFramePr>
          <p:nvPr>
            <p:ph idx="1"/>
            <p:extLst/>
          </p:nvPr>
        </p:nvGraphicFramePr>
        <p:xfrm>
          <a:off x="342900" y="1516428"/>
          <a:ext cx="11231149" cy="3017520"/>
        </p:xfrm>
        <a:graphic>
          <a:graphicData uri="http://schemas.openxmlformats.org/drawingml/2006/table">
            <a:tbl>
              <a:tblPr firstRow="1" bandRow="1">
                <a:tableStyleId>{F2DE63D5-997A-4646-A377-4702673A728D}</a:tableStyleId>
              </a:tblPr>
              <a:tblGrid>
                <a:gridCol w="5548598">
                  <a:extLst>
                    <a:ext uri="{9D8B030D-6E8A-4147-A177-3AD203B41FA5}">
                      <a16:colId xmlns:a16="http://schemas.microsoft.com/office/drawing/2014/main" val="20000"/>
                    </a:ext>
                  </a:extLst>
                </a:gridCol>
                <a:gridCol w="5682551">
                  <a:extLst>
                    <a:ext uri="{9D8B030D-6E8A-4147-A177-3AD203B41FA5}">
                      <a16:colId xmlns:a16="http://schemas.microsoft.com/office/drawing/2014/main" val="20001"/>
                    </a:ext>
                  </a:extLst>
                </a:gridCol>
              </a:tblGrid>
              <a:tr h="261845">
                <a:tc>
                  <a:txBody>
                    <a:bodyPr/>
                    <a:lstStyle/>
                    <a:p>
                      <a:pPr algn="ctr"/>
                      <a:r>
                        <a:rPr lang="en-US" sz="1800" dirty="0"/>
                        <a:t>From</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To</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36532">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Today, staff goals and performance</a:t>
                      </a:r>
                      <a:r>
                        <a:rPr lang="en-US" sz="1600" baseline="0" dirty="0"/>
                        <a:t> 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A combination of automated and manual processes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Inconsistent with respect to staff performance periods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Decentralized and inconsistent in our methods for setting and tracking goal accomplishment, development plans, and annual staff 360 feedback processes </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itchFamily="34" charset="0"/>
                        <a:buNone/>
                      </a:pPr>
                      <a:r>
                        <a:rPr lang="en-US" sz="1600" u="none" baseline="0" dirty="0"/>
                        <a:t>SuccessFactors provides:</a:t>
                      </a:r>
                    </a:p>
                    <a:p>
                      <a:pPr marL="285750" indent="-285750">
                        <a:buFont typeface="Arial" panose="020B0604020202020204" pitchFamily="34" charset="0"/>
                        <a:buChar char="•"/>
                      </a:pPr>
                      <a:r>
                        <a:rPr lang="en-US" sz="1600" u="none" baseline="0" dirty="0"/>
                        <a:t>A single automated system with standard processes across all campuses  </a:t>
                      </a:r>
                    </a:p>
                    <a:p>
                      <a:pPr marL="285750" indent="-285750">
                        <a:buFont typeface="Arial" panose="020B0604020202020204" pitchFamily="34" charset="0"/>
                        <a:buChar char="•"/>
                      </a:pPr>
                      <a:r>
                        <a:rPr lang="en-US" sz="1600" u="none" baseline="0" dirty="0"/>
                        <a:t>A single performance period for all staff </a:t>
                      </a:r>
                    </a:p>
                    <a:p>
                      <a:pPr marL="285750" indent="-285750">
                        <a:buFont typeface="Arial" panose="020B0604020202020204" pitchFamily="34" charset="0"/>
                        <a:buChar char="•"/>
                      </a:pPr>
                      <a:r>
                        <a:rPr lang="en-US" sz="1600" u="none" baseline="0" dirty="0"/>
                        <a:t>A single automated and streamlined goals management, development planning, and annual staff evaluation 360 feedback process </a:t>
                      </a:r>
                      <a:endParaRPr lang="en-US" sz="1600" b="0" i="0" u="none" baseline="0" dirty="0">
                        <a:solidFill>
                          <a:schemeClr val="tx1"/>
                        </a:solidFill>
                        <a:latin typeface="+mn-lt"/>
                      </a:endParaRPr>
                    </a:p>
                    <a:p>
                      <a:pPr marL="285750" indent="-285750">
                        <a:buFont typeface="Arial" panose="020B0604020202020204" pitchFamily="34" charset="0"/>
                        <a:buChar char="•"/>
                      </a:pPr>
                      <a:endParaRPr lang="en-US" sz="1600" b="0" i="0" u="none" baseline="0" dirty="0">
                        <a:solidFill>
                          <a:schemeClr val="tx1"/>
                        </a:solidFill>
                        <a:latin typeface="+mn-lt"/>
                      </a:endParaRPr>
                    </a:p>
                    <a:p>
                      <a:pPr marL="285750" indent="-285750">
                        <a:buFont typeface="Arial" panose="020B0604020202020204" pitchFamily="34" charset="0"/>
                        <a:buChar char="•"/>
                      </a:pPr>
                      <a:endParaRPr lang="en-US" sz="1600" b="0" i="0" u="non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61845">
                <a:tc>
                  <a:txBody>
                    <a:bodyPr/>
                    <a:lstStyle/>
                    <a:p>
                      <a:pPr marL="0" indent="0">
                        <a:buFont typeface="Arial" pitchFamily="34" charset="0"/>
                        <a:buNone/>
                      </a:pP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US" sz="1600" b="0" i="0" u="non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1374770"/>
                  </a:ext>
                </a:extLst>
              </a:tr>
            </a:tbl>
          </a:graphicData>
        </a:graphic>
      </p:graphicFrame>
      <p:graphicFrame>
        <p:nvGraphicFramePr>
          <p:cNvPr id="15" name="Table 14"/>
          <p:cNvGraphicFramePr>
            <a:graphicFrameLocks noGrp="1"/>
          </p:cNvGraphicFramePr>
          <p:nvPr>
            <p:extLst/>
          </p:nvPr>
        </p:nvGraphicFramePr>
        <p:xfrm>
          <a:off x="342900" y="3676650"/>
          <a:ext cx="5554390" cy="2743200"/>
        </p:xfrm>
        <a:graphic>
          <a:graphicData uri="http://schemas.openxmlformats.org/drawingml/2006/table">
            <a:tbl>
              <a:tblPr firstRow="1" bandRow="1">
                <a:tableStyleId>{F5AB1C69-6EDB-4FF4-983F-18BD219EF322}</a:tableStyleId>
              </a:tblPr>
              <a:tblGrid>
                <a:gridCol w="5554390">
                  <a:extLst>
                    <a:ext uri="{9D8B030D-6E8A-4147-A177-3AD203B41FA5}">
                      <a16:colId xmlns:a16="http://schemas.microsoft.com/office/drawing/2014/main" val="20000"/>
                    </a:ext>
                  </a:extLst>
                </a:gridCol>
              </a:tblGrid>
              <a:tr h="422371">
                <a:tc>
                  <a:txBody>
                    <a:bodyPr/>
                    <a:lstStyle/>
                    <a:p>
                      <a:pPr algn="ctr"/>
                      <a:r>
                        <a:rPr lang="en-US" sz="1800" dirty="0"/>
                        <a:t>Key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20829">
                <a:tc>
                  <a:txBody>
                    <a:bodyPr/>
                    <a:lstStyle/>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Goals management and development planning dashboards help supervisors and staff define, cascade, and track  operational</a:t>
                      </a:r>
                      <a:r>
                        <a:rPr lang="en-US" sz="1600" kern="1200" baseline="0" dirty="0">
                          <a:solidFill>
                            <a:schemeClr val="dk1"/>
                          </a:solidFill>
                          <a:effectLst/>
                          <a:latin typeface="+mn-lt"/>
                          <a:ea typeface="+mn-ea"/>
                          <a:cs typeface="+mn-cs"/>
                        </a:rPr>
                        <a:t> and </a:t>
                      </a:r>
                      <a:r>
                        <a:rPr lang="en-US" sz="1600" kern="1200" dirty="0">
                          <a:solidFill>
                            <a:schemeClr val="dk1"/>
                          </a:solidFill>
                          <a:effectLst/>
                          <a:latin typeface="+mn-lt"/>
                          <a:ea typeface="+mn-ea"/>
                          <a:cs typeface="+mn-cs"/>
                        </a:rPr>
                        <a:t>strategic objectives</a:t>
                      </a:r>
                      <a:r>
                        <a:rPr lang="en-US" sz="1600"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  </a:t>
                      </a:r>
                    </a:p>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The writing assistant and other performance management tools help</a:t>
                      </a:r>
                      <a:r>
                        <a:rPr lang="en-US" sz="1600"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supervisors and employees document</a:t>
                      </a:r>
                      <a:r>
                        <a:rPr lang="en-US" sz="1600" kern="1200" baseline="0" dirty="0">
                          <a:solidFill>
                            <a:schemeClr val="dk1"/>
                          </a:solidFill>
                          <a:effectLst/>
                          <a:latin typeface="+mn-lt"/>
                          <a:ea typeface="+mn-ea"/>
                          <a:cs typeface="+mn-cs"/>
                        </a:rPr>
                        <a:t> performance accomplishments at the end of the year </a:t>
                      </a:r>
                      <a:endParaRPr lang="en-US" sz="16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Value</a:t>
                      </a:r>
                      <a:r>
                        <a:rPr lang="en-US" sz="1600" kern="1200" baseline="0" dirty="0">
                          <a:solidFill>
                            <a:schemeClr val="dk1"/>
                          </a:solidFill>
                          <a:effectLst/>
                          <a:latin typeface="+mn-lt"/>
                          <a:ea typeface="+mn-ea"/>
                          <a:cs typeface="+mn-cs"/>
                        </a:rPr>
                        <a:t> added </a:t>
                      </a:r>
                      <a:r>
                        <a:rPr lang="en-US" sz="1600" kern="1200" dirty="0">
                          <a:solidFill>
                            <a:schemeClr val="dk1"/>
                          </a:solidFill>
                          <a:effectLst/>
                          <a:latin typeface="+mn-lt"/>
                          <a:ea typeface="+mn-ea"/>
                          <a:cs typeface="+mn-cs"/>
                        </a:rPr>
                        <a:t>standardized reports are available</a:t>
                      </a:r>
                      <a:r>
                        <a:rPr lang="en-US" sz="1600" kern="1200" baseline="0" dirty="0">
                          <a:solidFill>
                            <a:schemeClr val="dk1"/>
                          </a:solidFill>
                          <a:effectLst/>
                          <a:latin typeface="+mn-lt"/>
                          <a:ea typeface="+mn-ea"/>
                          <a:cs typeface="+mn-cs"/>
                        </a:rPr>
                        <a:t> to management and supervisors on the SuccessFactors home page</a:t>
                      </a:r>
                      <a:r>
                        <a:rPr lang="en-US" sz="1600" kern="1200" dirty="0">
                          <a:solidFill>
                            <a:schemeClr val="dk1"/>
                          </a:solidFill>
                          <a:effectLst/>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5901181" y="3686174"/>
          <a:ext cx="5672868" cy="1987868"/>
        </p:xfrm>
        <a:graphic>
          <a:graphicData uri="http://schemas.openxmlformats.org/drawingml/2006/table">
            <a:tbl>
              <a:tblPr firstRow="1" bandRow="1">
                <a:tableStyleId>{F5AB1C69-6EDB-4FF4-983F-18BD219EF322}</a:tableStyleId>
              </a:tblPr>
              <a:tblGrid>
                <a:gridCol w="5672868">
                  <a:extLst>
                    <a:ext uri="{9D8B030D-6E8A-4147-A177-3AD203B41FA5}">
                      <a16:colId xmlns:a16="http://schemas.microsoft.com/office/drawing/2014/main" val="20000"/>
                    </a:ext>
                  </a:extLst>
                </a:gridCol>
              </a:tblGrid>
              <a:tr h="433388">
                <a:tc>
                  <a:txBody>
                    <a:bodyPr/>
                    <a:lstStyle/>
                    <a:p>
                      <a:pPr algn="ctr"/>
                      <a:r>
                        <a:rPr lang="en-US" sz="1800" dirty="0"/>
                        <a:t>Impacted</a:t>
                      </a:r>
                      <a:r>
                        <a:rPr lang="en-US" sz="1800" baseline="0" dirty="0"/>
                        <a:t> Functions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73518">
                <a:tc>
                  <a:txBody>
                    <a:bodyPr/>
                    <a:lstStyle/>
                    <a:p>
                      <a:pPr marL="285750" indent="-285750">
                        <a:buFont typeface="Arial" pitchFamily="34" charset="0"/>
                        <a:buChar char="•"/>
                      </a:pPr>
                      <a:r>
                        <a:rPr lang="en-US" sz="1600" baseline="0" dirty="0"/>
                        <a:t>HR – LOD </a:t>
                      </a:r>
                    </a:p>
                    <a:p>
                      <a:pPr marL="285750" indent="-285750">
                        <a:buFont typeface="Arial" pitchFamily="34" charset="0"/>
                        <a:buChar char="•"/>
                      </a:pPr>
                      <a:r>
                        <a:rPr lang="en-US" sz="1600" baseline="0" dirty="0"/>
                        <a:t>HR – Compensation </a:t>
                      </a:r>
                    </a:p>
                    <a:p>
                      <a:pPr marL="285750" indent="-285750">
                        <a:buFont typeface="Arial" pitchFamily="34" charset="0"/>
                        <a:buChar char="•"/>
                      </a:pPr>
                      <a:r>
                        <a:rPr lang="en-US" sz="1600" baseline="0" dirty="0"/>
                        <a:t>Business Offices </a:t>
                      </a:r>
                    </a:p>
                    <a:p>
                      <a:pPr marL="285750" indent="-285750">
                        <a:buFont typeface="Arial" pitchFamily="34" charset="0"/>
                        <a:buChar char="•"/>
                      </a:pPr>
                      <a:r>
                        <a:rPr lang="en-US" sz="1600" baseline="0" dirty="0"/>
                        <a:t>Department/College Leadership</a:t>
                      </a:r>
                    </a:p>
                    <a:p>
                      <a:pPr marL="285750" indent="-285750">
                        <a:buFont typeface="Arial" pitchFamily="34" charset="0"/>
                        <a:buChar char="•"/>
                      </a:pPr>
                      <a:r>
                        <a:rPr lang="en-US" sz="1600" baseline="0" dirty="0"/>
                        <a:t>Supervisors and employees completing appraisals</a:t>
                      </a:r>
                    </a:p>
                    <a:p>
                      <a:pPr marL="0" indent="0">
                        <a:buFont typeface="Arial" pitchFamily="34" charset="0"/>
                        <a:buNone/>
                      </a:pP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nvPr>
        </p:nvGraphicFramePr>
        <p:xfrm>
          <a:off x="5897290" y="5400675"/>
          <a:ext cx="5676759" cy="1006552"/>
        </p:xfrm>
        <a:graphic>
          <a:graphicData uri="http://schemas.openxmlformats.org/drawingml/2006/table">
            <a:tbl>
              <a:tblPr firstRow="1" bandRow="1">
                <a:tableStyleId>{F5AB1C69-6EDB-4FF4-983F-18BD219EF322}</a:tableStyleId>
              </a:tblPr>
              <a:tblGrid>
                <a:gridCol w="5676759">
                  <a:extLst>
                    <a:ext uri="{9D8B030D-6E8A-4147-A177-3AD203B41FA5}">
                      <a16:colId xmlns:a16="http://schemas.microsoft.com/office/drawing/2014/main" val="3328567557"/>
                    </a:ext>
                  </a:extLst>
                </a:gridCol>
              </a:tblGrid>
              <a:tr h="342900">
                <a:tc>
                  <a:txBody>
                    <a:bodyPr/>
                    <a:lstStyle/>
                    <a:p>
                      <a:pPr algn="ctr"/>
                      <a:r>
                        <a:rPr lang="en-US" dirty="0"/>
                        <a:t>Resources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453116"/>
                  </a:ext>
                </a:extLst>
              </a:tr>
              <a:tr h="640792">
                <a:tc>
                  <a:txBody>
                    <a:bodyPr/>
                    <a:lstStyle/>
                    <a:p>
                      <a:r>
                        <a:rPr lang="en-US" sz="1600" u="none" kern="1200" dirty="0">
                          <a:solidFill>
                            <a:schemeClr val="dk1"/>
                          </a:solidFill>
                          <a:effectLst/>
                          <a:latin typeface="+mn-lt"/>
                          <a:ea typeface="+mn-ea"/>
                          <a:cs typeface="+mn-cs"/>
                        </a:rPr>
                        <a:t>Review the information</a:t>
                      </a:r>
                      <a:r>
                        <a:rPr lang="en-US" sz="1600" u="none" kern="1200" baseline="0" dirty="0">
                          <a:solidFill>
                            <a:schemeClr val="dk1"/>
                          </a:solidFill>
                          <a:effectLst/>
                          <a:latin typeface="+mn-lt"/>
                          <a:ea typeface="+mn-ea"/>
                          <a:cs typeface="+mn-cs"/>
                        </a:rPr>
                        <a:t> available on </a:t>
                      </a:r>
                      <a:r>
                        <a:rPr lang="en-US" sz="1600" u="none" kern="1200" baseline="0" dirty="0">
                          <a:solidFill>
                            <a:schemeClr val="dk1"/>
                          </a:solidFill>
                          <a:effectLst/>
                          <a:latin typeface="+mn-lt"/>
                          <a:ea typeface="+mn-ea"/>
                          <a:cs typeface="+mn-cs"/>
                          <a:hlinkClick r:id="rId2"/>
                        </a:rPr>
                        <a:t>LOD – Performance Management</a:t>
                      </a:r>
                      <a:r>
                        <a:rPr lang="en-US" sz="1600" u="none" kern="1200" baseline="0" dirty="0">
                          <a:solidFill>
                            <a:schemeClr val="dk1"/>
                          </a:solidFill>
                          <a:effectLst/>
                          <a:latin typeface="+mn-lt"/>
                          <a:ea typeface="+mn-ea"/>
                          <a:cs typeface="+mn-cs"/>
                        </a:rPr>
                        <a:t> webpage </a:t>
                      </a:r>
                      <a:endParaRPr lang="en-US" sz="1600"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774231"/>
                  </a:ext>
                </a:extLst>
              </a:tr>
            </a:tbl>
          </a:graphicData>
        </a:graphic>
      </p:graphicFrame>
    </p:spTree>
    <p:extLst>
      <p:ext uri="{BB962C8B-B14F-4D97-AF65-F5344CB8AC3E}">
        <p14:creationId xmlns:p14="http://schemas.microsoft.com/office/powerpoint/2010/main" val="14564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Merit Process</a:t>
            </a:r>
          </a:p>
        </p:txBody>
      </p:sp>
      <p:sp>
        <p:nvSpPr>
          <p:cNvPr id="4" name="Text Placeholder 3"/>
          <p:cNvSpPr>
            <a:spLocks noGrp="1"/>
          </p:cNvSpPr>
          <p:nvPr>
            <p:ph type="body" sz="quarter" idx="10"/>
          </p:nvPr>
        </p:nvSpPr>
        <p:spPr/>
        <p:txBody>
          <a:bodyPr/>
          <a:lstStyle/>
          <a:p>
            <a:r>
              <a:rPr lang="en-US" dirty="0"/>
              <a:t>What’s changing?</a:t>
            </a:r>
          </a:p>
        </p:txBody>
      </p:sp>
      <p:sp>
        <p:nvSpPr>
          <p:cNvPr id="5" name="Slide Number Placeholder 4"/>
          <p:cNvSpPr>
            <a:spLocks noGrp="1"/>
          </p:cNvSpPr>
          <p:nvPr>
            <p:ph type="sldNum" sz="quarter" idx="4"/>
          </p:nvPr>
        </p:nvSpPr>
        <p:spPr/>
        <p:txBody>
          <a:bodyPr/>
          <a:lstStyle/>
          <a:p>
            <a:fld id="{68E526F3-E257-4208-86D0-CB2FD06A1ADF}" type="slidenum">
              <a:rPr lang="en-US" smtClean="0"/>
              <a:pPr/>
              <a:t>17</a:t>
            </a:fld>
            <a:endParaRPr lang="en-US" dirty="0"/>
          </a:p>
        </p:txBody>
      </p:sp>
      <p:graphicFrame>
        <p:nvGraphicFramePr>
          <p:cNvPr id="10" name="Content Placeholder 9"/>
          <p:cNvGraphicFramePr>
            <a:graphicFrameLocks noGrp="1"/>
          </p:cNvGraphicFramePr>
          <p:nvPr>
            <p:ph idx="1"/>
            <p:extLst/>
          </p:nvPr>
        </p:nvGraphicFramePr>
        <p:xfrm>
          <a:off x="838197" y="1516428"/>
          <a:ext cx="10735852" cy="2661684"/>
        </p:xfrm>
        <a:graphic>
          <a:graphicData uri="http://schemas.openxmlformats.org/drawingml/2006/table">
            <a:tbl>
              <a:tblPr firstRow="1" bandRow="1">
                <a:tableStyleId>{F2DE63D5-997A-4646-A377-4702673A728D}</a:tableStyleId>
              </a:tblPr>
              <a:tblGrid>
                <a:gridCol w="5053301">
                  <a:extLst>
                    <a:ext uri="{9D8B030D-6E8A-4147-A177-3AD203B41FA5}">
                      <a16:colId xmlns:a16="http://schemas.microsoft.com/office/drawing/2014/main" val="20000"/>
                    </a:ext>
                  </a:extLst>
                </a:gridCol>
                <a:gridCol w="5682551">
                  <a:extLst>
                    <a:ext uri="{9D8B030D-6E8A-4147-A177-3AD203B41FA5}">
                      <a16:colId xmlns:a16="http://schemas.microsoft.com/office/drawing/2014/main" val="20001"/>
                    </a:ext>
                  </a:extLst>
                </a:gridCol>
              </a:tblGrid>
              <a:tr h="375684">
                <a:tc>
                  <a:txBody>
                    <a:bodyPr/>
                    <a:lstStyle/>
                    <a:p>
                      <a:pPr algn="ctr"/>
                      <a:r>
                        <a:rPr lang="en-US" sz="1800" dirty="0"/>
                        <a:t>From</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To</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548">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Today: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Merit process is outside the SAP system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chemeClr val="tx1"/>
                          </a:solidFill>
                          <a:latin typeface="+mn-lt"/>
                        </a:rPr>
                        <a:t>Time-consuming, manual process, excel-driven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chemeClr val="tx1"/>
                          </a:solidFill>
                          <a:latin typeface="+mn-lt"/>
                        </a:rPr>
                        <a:t>There are different processes for merit, extra merit, equity and administrative adjustments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chemeClr val="tx1"/>
                          </a:solidFill>
                          <a:latin typeface="+mn-lt"/>
                        </a:rPr>
                        <a:t>Performance appraisal ratings are not integrated with merit process</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itchFamily="34" charset="0"/>
                        <a:buNone/>
                      </a:pPr>
                      <a:r>
                        <a:rPr lang="en-US" sz="1600" u="none" baseline="0" dirty="0"/>
                        <a:t>Automated process allows:</a:t>
                      </a:r>
                    </a:p>
                    <a:p>
                      <a:pPr marL="285750" indent="-285750">
                        <a:buFont typeface="Arial" panose="020B0604020202020204" pitchFamily="34" charset="0"/>
                        <a:buChar char="•"/>
                      </a:pPr>
                      <a:r>
                        <a:rPr lang="en-US" sz="1600" b="0" i="0" u="none" baseline="0" dirty="0">
                          <a:solidFill>
                            <a:schemeClr val="tx1"/>
                          </a:solidFill>
                          <a:latin typeface="+mn-lt"/>
                        </a:rPr>
                        <a:t>Merit planning form in SuccessFactors</a:t>
                      </a:r>
                    </a:p>
                    <a:p>
                      <a:pPr marL="285750" indent="-285750">
                        <a:buFont typeface="Arial" panose="020B0604020202020204" pitchFamily="34" charset="0"/>
                        <a:buChar char="•"/>
                      </a:pPr>
                      <a:r>
                        <a:rPr lang="en-US" sz="1600" b="0" i="0" u="none" baseline="0" dirty="0">
                          <a:solidFill>
                            <a:schemeClr val="tx1"/>
                          </a:solidFill>
                          <a:latin typeface="+mn-lt"/>
                        </a:rPr>
                        <a:t>Form includes merit, extra merit, equity and administrative adjustments - providing leadership a broader compensation view</a:t>
                      </a:r>
                    </a:p>
                    <a:p>
                      <a:pPr marL="285750" indent="-285750">
                        <a:buFont typeface="Arial" panose="020B0604020202020204" pitchFamily="34" charset="0"/>
                        <a:buChar char="•"/>
                      </a:pPr>
                      <a:r>
                        <a:rPr lang="en-US" sz="1600" b="0" i="0" u="none" baseline="0" dirty="0">
                          <a:solidFill>
                            <a:schemeClr val="tx1"/>
                          </a:solidFill>
                          <a:latin typeface="+mn-lt"/>
                        </a:rPr>
                        <a:t>Workflow automatically moves form to correct approver(s)</a:t>
                      </a:r>
                    </a:p>
                    <a:p>
                      <a:pPr marL="0" indent="0">
                        <a:buFont typeface="Arial" panose="020B0604020202020204" pitchFamily="34" charset="0"/>
                        <a:buNone/>
                      </a:pPr>
                      <a:endParaRPr lang="en-US" sz="1600" b="0" i="0" u="none" baseline="0" dirty="0">
                        <a:solidFill>
                          <a:schemeClr val="tx1"/>
                        </a:solidFill>
                        <a:latin typeface="+mn-lt"/>
                      </a:endParaRPr>
                    </a:p>
                    <a:p>
                      <a:pPr marL="285750" indent="-285750">
                        <a:buFont typeface="Arial" panose="020B0604020202020204" pitchFamily="34" charset="0"/>
                        <a:buChar char="•"/>
                      </a:pPr>
                      <a:endParaRPr lang="en-US" sz="1600" b="0" i="0" u="none" baseline="0" dirty="0">
                        <a:solidFill>
                          <a:schemeClr val="tx1"/>
                        </a:solidFill>
                        <a:latin typeface="+mn-lt"/>
                      </a:endParaRPr>
                    </a:p>
                    <a:p>
                      <a:pPr marL="285750" indent="-285750">
                        <a:buFont typeface="Arial" panose="020B0604020202020204" pitchFamily="34" charset="0"/>
                        <a:buChar char="•"/>
                      </a:pPr>
                      <a:endParaRPr lang="en-US" sz="1600" b="0" i="0" u="non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nvPr>
        </p:nvGraphicFramePr>
        <p:xfrm>
          <a:off x="837936" y="3763630"/>
          <a:ext cx="5059093" cy="2145792"/>
        </p:xfrm>
        <a:graphic>
          <a:graphicData uri="http://schemas.openxmlformats.org/drawingml/2006/table">
            <a:tbl>
              <a:tblPr firstRow="1" bandRow="1">
                <a:tableStyleId>{F5AB1C69-6EDB-4FF4-983F-18BD219EF322}</a:tableStyleId>
              </a:tblPr>
              <a:tblGrid>
                <a:gridCol w="5059093">
                  <a:extLst>
                    <a:ext uri="{9D8B030D-6E8A-4147-A177-3AD203B41FA5}">
                      <a16:colId xmlns:a16="http://schemas.microsoft.com/office/drawing/2014/main" val="20000"/>
                    </a:ext>
                  </a:extLst>
                </a:gridCol>
              </a:tblGrid>
              <a:tr h="398299">
                <a:tc>
                  <a:txBody>
                    <a:bodyPr/>
                    <a:lstStyle/>
                    <a:p>
                      <a:pPr algn="ctr"/>
                      <a:r>
                        <a:rPr lang="en-US" sz="1800" dirty="0"/>
                        <a:t>Key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47493">
                <a:tc>
                  <a:txBody>
                    <a:bodyPr/>
                    <a:lstStyle/>
                    <a:p>
                      <a:pPr marL="171450" indent="-171450">
                        <a:buFont typeface="Arial" pitchFamily="34" charset="0"/>
                        <a:buChar char="•"/>
                      </a:pPr>
                      <a:r>
                        <a:rPr lang="en-US" sz="1600" baseline="0" dirty="0"/>
                        <a:t>Automated process decreases significant process time and manual calculations </a:t>
                      </a:r>
                    </a:p>
                    <a:p>
                      <a:pPr marL="171450" indent="-171450">
                        <a:buFont typeface="Arial" pitchFamily="34" charset="0"/>
                        <a:buChar char="•"/>
                      </a:pPr>
                      <a:r>
                        <a:rPr lang="en-US" sz="1600" baseline="0" dirty="0"/>
                        <a:t>Integrated information from EC prepopulates employee information; performance ratings integrated</a:t>
                      </a:r>
                    </a:p>
                    <a:p>
                      <a:pPr marL="171450" indent="-171450">
                        <a:buFont typeface="Arial" pitchFamily="34" charset="0"/>
                        <a:buChar char="•"/>
                      </a:pPr>
                      <a:r>
                        <a:rPr lang="en-US" sz="1600" baseline="0" dirty="0"/>
                        <a:t>Standard process for merit, extra merit, equity and administrative adjustments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472089968"/>
              </p:ext>
            </p:extLst>
          </p:nvPr>
        </p:nvGraphicFramePr>
        <p:xfrm>
          <a:off x="5901181" y="3763630"/>
          <a:ext cx="5672868" cy="1905423"/>
        </p:xfrm>
        <a:graphic>
          <a:graphicData uri="http://schemas.openxmlformats.org/drawingml/2006/table">
            <a:tbl>
              <a:tblPr firstRow="1" bandRow="1">
                <a:tableStyleId>{F5AB1C69-6EDB-4FF4-983F-18BD219EF322}</a:tableStyleId>
              </a:tblPr>
              <a:tblGrid>
                <a:gridCol w="5672868">
                  <a:extLst>
                    <a:ext uri="{9D8B030D-6E8A-4147-A177-3AD203B41FA5}">
                      <a16:colId xmlns:a16="http://schemas.microsoft.com/office/drawing/2014/main" val="20000"/>
                    </a:ext>
                  </a:extLst>
                </a:gridCol>
              </a:tblGrid>
              <a:tr h="353588">
                <a:tc>
                  <a:txBody>
                    <a:bodyPr/>
                    <a:lstStyle/>
                    <a:p>
                      <a:pPr algn="ctr"/>
                      <a:r>
                        <a:rPr lang="en-US" sz="1800" dirty="0"/>
                        <a:t>Impacted</a:t>
                      </a:r>
                      <a:r>
                        <a:rPr lang="en-US" sz="1800" baseline="0" dirty="0"/>
                        <a:t> Functions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39663">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aseline="0" dirty="0"/>
                        <a:t>HR - Compensation</a:t>
                      </a:r>
                    </a:p>
                    <a:p>
                      <a:pPr marL="285750" indent="-285750">
                        <a:buFont typeface="Arial" pitchFamily="34" charset="0"/>
                        <a:buChar char="•"/>
                      </a:pPr>
                      <a:r>
                        <a:rPr lang="en-US" sz="1600" baseline="0" dirty="0"/>
                        <a:t>Payroll and Tax</a:t>
                      </a:r>
                    </a:p>
                    <a:p>
                      <a:pPr marL="285750" indent="-285750">
                        <a:buFont typeface="Arial" pitchFamily="34" charset="0"/>
                        <a:buChar char="•"/>
                      </a:pPr>
                      <a:r>
                        <a:rPr lang="en-US" sz="1600" baseline="0" dirty="0"/>
                        <a:t>Business Office staff</a:t>
                      </a:r>
                    </a:p>
                    <a:p>
                      <a:pPr marL="285750" indent="-285750">
                        <a:buFont typeface="Arial" pitchFamily="34" charset="0"/>
                        <a:buChar char="•"/>
                      </a:pPr>
                      <a:r>
                        <a:rPr lang="en-US" sz="1600" baseline="0" dirty="0"/>
                        <a:t>Financial Planning and Analysis</a:t>
                      </a:r>
                    </a:p>
                    <a:p>
                      <a:pPr marL="285750" indent="-285750">
                        <a:buFont typeface="Arial" pitchFamily="34" charset="0"/>
                        <a:buChar char="•"/>
                      </a:pPr>
                      <a:r>
                        <a:rPr lang="en-US" sz="1600" baseline="0" dirty="0"/>
                        <a:t>Unit heads serving as Compensation Manager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7667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C5EA85-05D6-1F47-AD7D-EFA04FF6DF42}"/>
              </a:ext>
            </a:extLst>
          </p:cNvPr>
          <p:cNvSpPr/>
          <p:nvPr/>
        </p:nvSpPr>
        <p:spPr>
          <a:xfrm>
            <a:off x="966391" y="947057"/>
            <a:ext cx="2737929" cy="923330"/>
          </a:xfrm>
          <a:prstGeom prst="rect">
            <a:avLst/>
          </a:prstGeom>
        </p:spPr>
        <p:txBody>
          <a:bodyPr wrap="none" lIns="0" tIns="0" rIns="0" bIns="0">
            <a:spAutoFit/>
          </a:bodyPr>
          <a:lstStyle/>
          <a:p>
            <a:pPr>
              <a:spcAft>
                <a:spcPts val="1000"/>
              </a:spcAft>
            </a:pPr>
            <a:r>
              <a:rPr lang="en-US" sz="6000" dirty="0">
                <a:latin typeface="Arial" panose="020B0604020202020204" pitchFamily="34" charset="0"/>
                <a:cs typeface="Arial" panose="020B0604020202020204" pitchFamily="34" charset="0"/>
              </a:rPr>
              <a:t>Prepare</a:t>
            </a: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74DA0E5B-D4CF-1846-8D97-447ECF9F38CE}"/>
              </a:ext>
            </a:extLst>
          </p:cNvPr>
          <p:cNvSpPr/>
          <p:nvPr/>
        </p:nvSpPr>
        <p:spPr>
          <a:xfrm>
            <a:off x="966391" y="2184862"/>
            <a:ext cx="8584009" cy="4185761"/>
          </a:xfrm>
          <a:prstGeom prst="rect">
            <a:avLst/>
          </a:prstGeom>
        </p:spPr>
        <p:txBody>
          <a:bodyPr wrap="square">
            <a:spAutoFit/>
          </a:bodyPr>
          <a:lstStyle/>
          <a:p>
            <a:pPr>
              <a:spcAft>
                <a:spcPts val="2000"/>
              </a:spcAft>
            </a:pPr>
            <a:r>
              <a:rPr lang="en-US" sz="2400" b="1" dirty="0">
                <a:latin typeface="Arial" panose="020B0604020202020204" pitchFamily="34" charset="0"/>
                <a:cs typeface="Arial" panose="020B0604020202020204" pitchFamily="34" charset="0"/>
              </a:rPr>
              <a:t>Talk to your employees or managers</a:t>
            </a:r>
            <a:r>
              <a:rPr lang="en-US" sz="2400" dirty="0">
                <a:latin typeface="Arial" panose="020B0604020202020204" pitchFamily="34" charset="0"/>
                <a:cs typeface="Arial" panose="020B0604020202020204" pitchFamily="34" charset="0"/>
              </a:rPr>
              <a:t>. Share information, point people to helpful resources, send questions to </a:t>
            </a:r>
            <a:r>
              <a:rPr lang="en-US" sz="2400" dirty="0">
                <a:latin typeface="Arial" panose="020B0604020202020204" pitchFamily="34" charset="0"/>
                <a:cs typeface="Arial" panose="020B0604020202020204" pitchFamily="34" charset="0"/>
                <a:hlinkClick r:id="rId3"/>
              </a:rPr>
              <a:t>bpr@purdue.edu</a:t>
            </a:r>
            <a:r>
              <a:rPr lang="en-US" sz="2400" dirty="0">
                <a:latin typeface="Arial" panose="020B0604020202020204" pitchFamily="34" charset="0"/>
                <a:cs typeface="Arial" panose="020B0604020202020204" pitchFamily="34" charset="0"/>
              </a:rPr>
              <a:t> </a:t>
            </a:r>
          </a:p>
          <a:p>
            <a:pPr>
              <a:spcAft>
                <a:spcPts val="2000"/>
              </a:spcAft>
            </a:pPr>
            <a:r>
              <a:rPr lang="en-US" sz="2400" b="1" dirty="0">
                <a:latin typeface="Arial" panose="020B0604020202020204" pitchFamily="34" charset="0"/>
                <a:cs typeface="Arial" panose="020B0604020202020204" pitchFamily="34" charset="0"/>
              </a:rPr>
              <a:t>Consider </a:t>
            </a:r>
            <a:r>
              <a:rPr lang="en-US" sz="2400" dirty="0">
                <a:latin typeface="Arial" panose="020B0604020202020204" pitchFamily="34" charset="0"/>
                <a:cs typeface="Arial" panose="020B0604020202020204" pitchFamily="34" charset="0"/>
              </a:rPr>
              <a:t>how your supervisory structure will support the new automated workflows in time and reporting.</a:t>
            </a:r>
          </a:p>
          <a:p>
            <a:pPr>
              <a:spcAft>
                <a:spcPts val="2000"/>
              </a:spcAft>
            </a:pPr>
            <a:r>
              <a:rPr lang="en-US" sz="2400" dirty="0">
                <a:latin typeface="Arial" panose="020B0604020202020204" pitchFamily="34" charset="0"/>
                <a:cs typeface="Arial" panose="020B0604020202020204" pitchFamily="34" charset="0"/>
              </a:rPr>
              <a:t>Visit </a:t>
            </a:r>
            <a:r>
              <a:rPr lang="en-US" sz="2400" dirty="0">
                <a:latin typeface="Arial" panose="020B0604020202020204" pitchFamily="34" charset="0"/>
                <a:cs typeface="Arial" panose="020B0604020202020204" pitchFamily="34" charset="0"/>
                <a:hlinkClick r:id="rId4"/>
              </a:rPr>
              <a:t>https://purdue.edu/successfactors </a:t>
            </a:r>
            <a:r>
              <a:rPr lang="en-US" sz="2400" dirty="0">
                <a:latin typeface="Arial" panose="020B0604020202020204" pitchFamily="34" charset="0"/>
                <a:cs typeface="Arial" panose="020B0604020202020204" pitchFamily="34" charset="0"/>
              </a:rPr>
              <a:t>site often to see updates to the changes impacting you.</a:t>
            </a:r>
          </a:p>
          <a:p>
            <a:pPr>
              <a:spcAft>
                <a:spcPts val="2000"/>
              </a:spcAft>
            </a:pPr>
            <a:r>
              <a:rPr lang="en-US" sz="2400" dirty="0">
                <a:latin typeface="Arial" panose="020B0604020202020204" pitchFamily="34" charset="0"/>
                <a:cs typeface="Arial" panose="020B0604020202020204" pitchFamily="34" charset="0"/>
              </a:rPr>
              <a:t>View the </a:t>
            </a:r>
            <a:r>
              <a:rPr lang="en-US" sz="2400" b="1" dirty="0">
                <a:latin typeface="Arial" panose="020B0604020202020204" pitchFamily="34" charset="0"/>
                <a:cs typeface="Arial" panose="020B0604020202020204" pitchFamily="34" charset="0"/>
              </a:rPr>
              <a:t>sneak peeks </a:t>
            </a:r>
            <a:r>
              <a:rPr lang="en-US" sz="2400" dirty="0">
                <a:latin typeface="Arial" panose="020B0604020202020204" pitchFamily="34" charset="0"/>
                <a:cs typeface="Arial" panose="020B0604020202020204" pitchFamily="34" charset="0"/>
              </a:rPr>
              <a:t>to learn more about </a:t>
            </a:r>
            <a:r>
              <a:rPr lang="en-US" sz="2400" dirty="0">
                <a:latin typeface="Arial" panose="020B0604020202020204" pitchFamily="34" charset="0"/>
                <a:cs typeface="Arial" panose="020B0604020202020204" pitchFamily="34" charset="0"/>
                <a:hlinkClick r:id="rId5"/>
              </a:rPr>
              <a:t>SuccessFactors navigation.</a:t>
            </a:r>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2A8A2CA3-1A12-0D41-8E56-C5E5528EE061}"/>
              </a:ext>
            </a:extLst>
          </p:cNvPr>
          <p:cNvCxnSpPr/>
          <p:nvPr/>
        </p:nvCxnSpPr>
        <p:spPr>
          <a:xfrm>
            <a:off x="0" y="0"/>
            <a:ext cx="12192000" cy="0"/>
          </a:xfrm>
          <a:prstGeom prst="line">
            <a:avLst/>
          </a:prstGeom>
          <a:ln w="57150">
            <a:solidFill>
              <a:srgbClr val="A3770A"/>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7870058-FABA-D947-A8E5-BED87FC1EA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3046" y="294735"/>
            <a:ext cx="1599354" cy="542471"/>
          </a:xfrm>
          <a:prstGeom prst="rect">
            <a:avLst/>
          </a:prstGeom>
        </p:spPr>
      </p:pic>
    </p:spTree>
    <p:extLst>
      <p:ext uri="{BB962C8B-B14F-4D97-AF65-F5344CB8AC3E}">
        <p14:creationId xmlns:p14="http://schemas.microsoft.com/office/powerpoint/2010/main" val="756540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Top Seven</a:t>
            </a:r>
          </a:p>
        </p:txBody>
      </p:sp>
      <p:sp>
        <p:nvSpPr>
          <p:cNvPr id="6" name="Content Placeholder 5"/>
          <p:cNvSpPr>
            <a:spLocks noGrp="1"/>
          </p:cNvSpPr>
          <p:nvPr>
            <p:ph idx="1"/>
          </p:nvPr>
        </p:nvSpPr>
        <p:spPr>
          <a:xfrm>
            <a:off x="838199" y="1825624"/>
            <a:ext cx="10853058" cy="4895851"/>
          </a:xfrm>
        </p:spPr>
        <p:txBody>
          <a:bodyPr>
            <a:normAutofit fontScale="85000" lnSpcReduction="20000"/>
          </a:bodyPr>
          <a:lstStyle/>
          <a:p>
            <a:pPr marL="514350" indent="-514350">
              <a:buAutoNum type="arabicPeriod"/>
            </a:pPr>
            <a:r>
              <a:rPr lang="en-US" dirty="0"/>
              <a:t>All recruiting activities processed through SuccessFactors </a:t>
            </a:r>
          </a:p>
          <a:p>
            <a:pPr marL="514350" indent="-514350">
              <a:buAutoNum type="arabicPeriod"/>
            </a:pPr>
            <a:r>
              <a:rPr lang="en-US" dirty="0"/>
              <a:t>All timekeeping recorded through SuccessFactors</a:t>
            </a:r>
          </a:p>
          <a:p>
            <a:pPr marL="514350" indent="-514350">
              <a:buAutoNum type="arabicPeriod"/>
            </a:pPr>
            <a:r>
              <a:rPr lang="en-US" dirty="0"/>
              <a:t>Supervisors review and approve timesheets (when applicable)</a:t>
            </a:r>
          </a:p>
          <a:p>
            <a:pPr marL="971550" lvl="1" indent="-514350">
              <a:buAutoNum type="arabicPeriod"/>
            </a:pPr>
            <a:r>
              <a:rPr lang="en-US" dirty="0"/>
              <a:t>Majority of benefit eligible staff on regular work schedules will have a negative time profile – requiring no supervisor approval (unless there is an exception, such as overtime)</a:t>
            </a:r>
          </a:p>
          <a:p>
            <a:pPr marL="514350" indent="-514350">
              <a:buAutoNum type="arabicPeriod"/>
            </a:pPr>
            <a:r>
              <a:rPr lang="en-US" dirty="0"/>
              <a:t>All time-off (leaves) initiated and approved through SuccessFactors </a:t>
            </a:r>
          </a:p>
          <a:p>
            <a:pPr marL="514350" indent="-514350">
              <a:buAutoNum type="arabicPeriod"/>
            </a:pPr>
            <a:r>
              <a:rPr lang="en-US" dirty="0"/>
              <a:t>New employees complete new hire paperwork through an online portal.</a:t>
            </a:r>
          </a:p>
          <a:p>
            <a:pPr marL="514350" indent="-514350">
              <a:buAutoNum type="arabicPeriod"/>
            </a:pPr>
            <a:r>
              <a:rPr lang="en-US" dirty="0"/>
              <a:t>All performance appraisals completed and integrated with the merit process</a:t>
            </a:r>
          </a:p>
          <a:p>
            <a:pPr marL="514350" indent="-514350">
              <a:buAutoNum type="arabicPeriod"/>
            </a:pPr>
            <a:r>
              <a:rPr lang="en-US" dirty="0"/>
              <a:t>Better position management – </a:t>
            </a:r>
          </a:p>
          <a:p>
            <a:pPr marL="971550" lvl="1" indent="-514350">
              <a:buAutoNum type="arabicPeriod"/>
            </a:pPr>
            <a:r>
              <a:rPr lang="en-US" dirty="0"/>
              <a:t>Can review your organizational chart with a click of the button</a:t>
            </a:r>
          </a:p>
          <a:p>
            <a:pPr marL="971550" lvl="1" indent="-514350">
              <a:buAutoNum type="arabicPeriod"/>
            </a:pPr>
            <a:r>
              <a:rPr lang="en-US" dirty="0"/>
              <a:t>Can have two people in one position in order to ‘hire and train’ new employee while current on is still in positions</a:t>
            </a:r>
          </a:p>
          <a:p>
            <a:pPr marL="971550" lvl="1" indent="-514350">
              <a:buAutoNum type="arabicPeriod"/>
            </a:pPr>
            <a:r>
              <a:rPr lang="en-US" dirty="0"/>
              <a:t>Department Support personnel can create positions for their director </a:t>
            </a:r>
          </a:p>
          <a:p>
            <a:pPr marL="457200" lvl="1" indent="0">
              <a:buNone/>
            </a:pPr>
            <a:r>
              <a:rPr lang="en-US" dirty="0"/>
              <a:t>	(with guidance from HR)</a:t>
            </a:r>
          </a:p>
          <a:p>
            <a:pPr marL="514350" indent="-514350">
              <a:buAutoNum type="arabicPeriod"/>
            </a:pPr>
            <a:endParaRPr lang="en-US" dirty="0"/>
          </a:p>
          <a:p>
            <a:pPr marL="514350" indent="-514350">
              <a:buAutoNum type="arabicPeriod"/>
            </a:pPr>
            <a:endParaRPr lang="en-US" dirty="0"/>
          </a:p>
        </p:txBody>
      </p:sp>
      <p:sp>
        <p:nvSpPr>
          <p:cNvPr id="7" name="Text Placeholder 6"/>
          <p:cNvSpPr>
            <a:spLocks noGrp="1"/>
          </p:cNvSpPr>
          <p:nvPr>
            <p:ph type="body" sz="quarter" idx="10"/>
          </p:nvPr>
        </p:nvSpPr>
        <p:spPr/>
        <p:txBody>
          <a:bodyPr/>
          <a:lstStyle/>
          <a:p>
            <a:r>
              <a:rPr lang="en-US" dirty="0"/>
              <a:t>Change Impacts </a:t>
            </a:r>
          </a:p>
        </p:txBody>
      </p:sp>
      <p:sp>
        <p:nvSpPr>
          <p:cNvPr id="4" name="Slide Number Placeholder 3"/>
          <p:cNvSpPr>
            <a:spLocks noGrp="1"/>
          </p:cNvSpPr>
          <p:nvPr>
            <p:ph type="sldNum" sz="quarter" idx="4294967295"/>
          </p:nvPr>
        </p:nvSpPr>
        <p:spPr>
          <a:xfrm>
            <a:off x="9448800" y="6356350"/>
            <a:ext cx="2743200" cy="365125"/>
          </a:xfrm>
        </p:spPr>
        <p:txBody>
          <a:bodyPr/>
          <a:lstStyle/>
          <a:p>
            <a:fld id="{1DF47D09-2D66-D246-BAC5-B9197C768826}" type="slidenum">
              <a:rPr lang="en-US" smtClean="0"/>
              <a:t>2</a:t>
            </a:fld>
            <a:endParaRPr lang="en-US" dirty="0"/>
          </a:p>
        </p:txBody>
      </p:sp>
    </p:spTree>
    <p:extLst>
      <p:ext uri="{BB962C8B-B14F-4D97-AF65-F5344CB8AC3E}">
        <p14:creationId xmlns:p14="http://schemas.microsoft.com/office/powerpoint/2010/main" val="74248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Doesn’t Change?</a:t>
            </a:r>
          </a:p>
        </p:txBody>
      </p:sp>
      <p:sp>
        <p:nvSpPr>
          <p:cNvPr id="3" name="Content Placeholder 2"/>
          <p:cNvSpPr>
            <a:spLocks noGrp="1"/>
          </p:cNvSpPr>
          <p:nvPr>
            <p:ph idx="1"/>
          </p:nvPr>
        </p:nvSpPr>
        <p:spPr>
          <a:xfrm>
            <a:off x="838199" y="1825625"/>
            <a:ext cx="11002505" cy="3824898"/>
          </a:xfrm>
        </p:spPr>
        <p:txBody>
          <a:bodyPr>
            <a:normAutofit fontScale="92500" lnSpcReduction="20000"/>
          </a:bodyPr>
          <a:lstStyle/>
          <a:p>
            <a:r>
              <a:rPr lang="en-US" dirty="0"/>
              <a:t>Business Support staff will continue to initiate employee data changes (such as pay changes, position changes, time schedules, etc.)</a:t>
            </a:r>
          </a:p>
          <a:p>
            <a:pPr lvl="1"/>
            <a:r>
              <a:rPr lang="en-US" dirty="0"/>
              <a:t>Can assist or complete student hiring process</a:t>
            </a:r>
          </a:p>
          <a:p>
            <a:pPr lvl="1"/>
            <a:r>
              <a:rPr lang="en-US" dirty="0"/>
              <a:t>Will initiate direct hire processes (example – visiting scholar, fellowships, consultants)</a:t>
            </a:r>
          </a:p>
          <a:p>
            <a:pPr lvl="1"/>
            <a:r>
              <a:rPr lang="en-US" dirty="0"/>
              <a:t>Create faculty e-offer letters </a:t>
            </a:r>
          </a:p>
          <a:p>
            <a:r>
              <a:rPr lang="en-US" dirty="0"/>
              <a:t>Business Management fiscally approve transactions</a:t>
            </a:r>
          </a:p>
          <a:p>
            <a:r>
              <a:rPr lang="en-US" dirty="0"/>
              <a:t>Human Resources – Compensation will review/approve position creation assist with organizational structure changes </a:t>
            </a:r>
          </a:p>
          <a:p>
            <a:r>
              <a:rPr lang="en-US" dirty="0"/>
              <a:t>Recruitment process incorporates current Provost and Dean approvals for faculty positions </a:t>
            </a:r>
          </a:p>
          <a:p>
            <a:r>
              <a:rPr lang="en-US" dirty="0"/>
              <a:t>Pay change approvals are similar to today</a:t>
            </a:r>
          </a:p>
          <a:p>
            <a:pPr marL="0" indent="0">
              <a:buNone/>
            </a:pPr>
            <a:endParaRPr lang="en-US" dirty="0"/>
          </a:p>
        </p:txBody>
      </p:sp>
      <p:sp>
        <p:nvSpPr>
          <p:cNvPr id="5" name="Slide Number Placeholder 4"/>
          <p:cNvSpPr>
            <a:spLocks noGrp="1"/>
          </p:cNvSpPr>
          <p:nvPr>
            <p:ph type="sldNum" sz="quarter" idx="4"/>
          </p:nvPr>
        </p:nvSpPr>
        <p:spPr/>
        <p:txBody>
          <a:bodyPr/>
          <a:lstStyle/>
          <a:p>
            <a:fld id="{68E526F3-E257-4208-86D0-CB2FD06A1ADF}" type="slidenum">
              <a:rPr lang="en-US" smtClean="0"/>
              <a:pPr/>
              <a:t>3</a:t>
            </a:fld>
            <a:endParaRPr lang="en-US" dirty="0"/>
          </a:p>
        </p:txBody>
      </p:sp>
    </p:spTree>
    <p:extLst>
      <p:ext uri="{BB962C8B-B14F-4D97-AF65-F5344CB8AC3E}">
        <p14:creationId xmlns:p14="http://schemas.microsoft.com/office/powerpoint/2010/main" val="125733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Change Impacts </a:t>
            </a:r>
          </a:p>
        </p:txBody>
      </p:sp>
      <p:sp>
        <p:nvSpPr>
          <p:cNvPr id="8" name="Text Placeholder 7"/>
          <p:cNvSpPr>
            <a:spLocks noGrp="1"/>
          </p:cNvSpPr>
          <p:nvPr>
            <p:ph type="body" idx="1"/>
          </p:nvPr>
        </p:nvSpPr>
        <p:spPr/>
        <p:txBody>
          <a:bodyPr/>
          <a:lstStyle/>
          <a:p>
            <a:r>
              <a:rPr lang="en-US" dirty="0"/>
              <a:t>by Module</a:t>
            </a:r>
          </a:p>
        </p:txBody>
      </p:sp>
      <p:sp>
        <p:nvSpPr>
          <p:cNvPr id="5" name="Slide Number Placeholder 4"/>
          <p:cNvSpPr>
            <a:spLocks noGrp="1"/>
          </p:cNvSpPr>
          <p:nvPr>
            <p:ph type="sldNum" sz="quarter" idx="4"/>
          </p:nvPr>
        </p:nvSpPr>
        <p:spPr/>
        <p:txBody>
          <a:bodyPr/>
          <a:lstStyle/>
          <a:p>
            <a:fld id="{68E526F3-E257-4208-86D0-CB2FD06A1ADF}" type="slidenum">
              <a:rPr lang="en-US" smtClean="0"/>
              <a:pPr/>
              <a:t>4</a:t>
            </a:fld>
            <a:endParaRPr lang="en-US" dirty="0"/>
          </a:p>
        </p:txBody>
      </p:sp>
    </p:spTree>
    <p:extLst>
      <p:ext uri="{BB962C8B-B14F-4D97-AF65-F5344CB8AC3E}">
        <p14:creationId xmlns:p14="http://schemas.microsoft.com/office/powerpoint/2010/main" val="76039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New Positions</a:t>
            </a:r>
          </a:p>
        </p:txBody>
      </p:sp>
      <p:sp>
        <p:nvSpPr>
          <p:cNvPr id="4" name="Text Placeholder 3"/>
          <p:cNvSpPr>
            <a:spLocks noGrp="1"/>
          </p:cNvSpPr>
          <p:nvPr>
            <p:ph type="body" sz="quarter" idx="10"/>
          </p:nvPr>
        </p:nvSpPr>
        <p:spPr/>
        <p:txBody>
          <a:bodyPr/>
          <a:lstStyle/>
          <a:p>
            <a:r>
              <a:rPr lang="en-US" dirty="0"/>
              <a:t>What’s changing?</a:t>
            </a:r>
          </a:p>
        </p:txBody>
      </p:sp>
      <p:sp>
        <p:nvSpPr>
          <p:cNvPr id="5" name="Slide Number Placeholder 4"/>
          <p:cNvSpPr>
            <a:spLocks noGrp="1"/>
          </p:cNvSpPr>
          <p:nvPr>
            <p:ph type="sldNum" sz="quarter" idx="4"/>
          </p:nvPr>
        </p:nvSpPr>
        <p:spPr/>
        <p:txBody>
          <a:bodyPr/>
          <a:lstStyle/>
          <a:p>
            <a:fld id="{68E526F3-E257-4208-86D0-CB2FD06A1ADF}" type="slidenum">
              <a:rPr lang="en-US" smtClean="0"/>
              <a:pPr/>
              <a:t>5</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612775450"/>
              </p:ext>
            </p:extLst>
          </p:nvPr>
        </p:nvGraphicFramePr>
        <p:xfrm>
          <a:off x="838200" y="1664131"/>
          <a:ext cx="10515600" cy="1838724"/>
        </p:xfrm>
        <a:graphic>
          <a:graphicData uri="http://schemas.openxmlformats.org/drawingml/2006/table">
            <a:tbl>
              <a:tblPr firstRow="1" bandRow="1">
                <a:tableStyleId>{F2DE63D5-997A-4646-A377-4702673A728D}</a:tableStyleId>
              </a:tblPr>
              <a:tblGrid>
                <a:gridCol w="4949630">
                  <a:extLst>
                    <a:ext uri="{9D8B030D-6E8A-4147-A177-3AD203B41FA5}">
                      <a16:colId xmlns:a16="http://schemas.microsoft.com/office/drawing/2014/main" val="20000"/>
                    </a:ext>
                  </a:extLst>
                </a:gridCol>
                <a:gridCol w="5565970">
                  <a:extLst>
                    <a:ext uri="{9D8B030D-6E8A-4147-A177-3AD203B41FA5}">
                      <a16:colId xmlns:a16="http://schemas.microsoft.com/office/drawing/2014/main" val="20001"/>
                    </a:ext>
                  </a:extLst>
                </a:gridCol>
              </a:tblGrid>
              <a:tr h="375684">
                <a:tc>
                  <a:txBody>
                    <a:bodyPr/>
                    <a:lstStyle/>
                    <a:p>
                      <a:pPr algn="ctr"/>
                      <a:r>
                        <a:rPr lang="en-US" sz="1800" dirty="0"/>
                        <a:t>From</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To</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548">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dirty="0"/>
                        <a:t>Paper-driven</a:t>
                      </a:r>
                      <a:r>
                        <a:rPr lang="en-US" sz="1800" baseline="0" dirty="0"/>
                        <a:t> process often kicked off with position description; </a:t>
                      </a:r>
                      <a:r>
                        <a:rPr lang="en-US" sz="1800" baseline="0" dirty="0">
                          <a:solidFill>
                            <a:schemeClr val="tx1"/>
                          </a:solidFill>
                        </a:rPr>
                        <a:t>HR - Compensation creates position in SAP; Payroll processes paperwork to put employee into position</a:t>
                      </a:r>
                      <a:endParaRPr lang="en-US" sz="1800" dirty="0">
                        <a:solidFill>
                          <a:schemeClr val="tx1"/>
                        </a:solidFill>
                        <a:latin typeface="+mn-lt"/>
                      </a:endParaRPr>
                    </a:p>
                    <a:p>
                      <a:pPr marL="0" indent="0">
                        <a:buFont typeface="Arial" pitchFamily="34" charset="0"/>
                        <a:buNone/>
                      </a:pP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itchFamily="34" charset="0"/>
                        <a:buNone/>
                      </a:pPr>
                      <a:r>
                        <a:rPr lang="en-US" sz="1800" u="none" baseline="0" dirty="0"/>
                        <a:t>Automated process allows position to be initiated by department and approved by HR – Compensation. Initiator can ‘copy’ information from like-job. Some information is pre-populated.</a:t>
                      </a:r>
                      <a:endParaRPr lang="en-US" sz="1800" b="0" i="0" u="non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035048184"/>
              </p:ext>
            </p:extLst>
          </p:nvPr>
        </p:nvGraphicFramePr>
        <p:xfrm>
          <a:off x="838197" y="3210994"/>
          <a:ext cx="4966063" cy="2086540"/>
        </p:xfrm>
        <a:graphic>
          <a:graphicData uri="http://schemas.openxmlformats.org/drawingml/2006/table">
            <a:tbl>
              <a:tblPr firstRow="1" bandRow="1">
                <a:tableStyleId>{F5AB1C69-6EDB-4FF4-983F-18BD219EF322}</a:tableStyleId>
              </a:tblPr>
              <a:tblGrid>
                <a:gridCol w="4966063">
                  <a:extLst>
                    <a:ext uri="{9D8B030D-6E8A-4147-A177-3AD203B41FA5}">
                      <a16:colId xmlns:a16="http://schemas.microsoft.com/office/drawing/2014/main" val="20000"/>
                    </a:ext>
                  </a:extLst>
                </a:gridCol>
              </a:tblGrid>
              <a:tr h="568526">
                <a:tc>
                  <a:txBody>
                    <a:bodyPr/>
                    <a:lstStyle/>
                    <a:p>
                      <a:pPr algn="ctr"/>
                      <a:r>
                        <a:rPr lang="en-US" sz="1800" dirty="0"/>
                        <a:t>Key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18014">
                <a:tc>
                  <a:txBody>
                    <a:bodyPr/>
                    <a:lstStyle/>
                    <a:p>
                      <a:pPr marL="171450" indent="-171450">
                        <a:buFont typeface="Arial" pitchFamily="34" charset="0"/>
                        <a:buChar char="•"/>
                      </a:pPr>
                      <a:r>
                        <a:rPr lang="en-US" sz="1800" baseline="0" dirty="0"/>
                        <a:t>Automated process and workflow </a:t>
                      </a:r>
                    </a:p>
                    <a:p>
                      <a:pPr marL="171450" indent="-171450">
                        <a:buFont typeface="Arial" pitchFamily="34" charset="0"/>
                        <a:buChar char="•"/>
                      </a:pPr>
                      <a:r>
                        <a:rPr lang="en-US" sz="1800" baseline="0" dirty="0"/>
                        <a:t>Integrated information - can easily access like-position information </a:t>
                      </a:r>
                    </a:p>
                    <a:p>
                      <a:pPr marL="171450" indent="-171450">
                        <a:buFont typeface="Arial" pitchFamily="34" charset="0"/>
                        <a:buChar char="•"/>
                      </a:pPr>
                      <a:r>
                        <a:rPr lang="en-US" sz="1800" baseline="0" dirty="0"/>
                        <a:t>Job family structure provides guidelines </a:t>
                      </a:r>
                    </a:p>
                    <a:p>
                      <a:pPr marL="171450" indent="-171450">
                        <a:buFont typeface="Arial" pitchFamily="34" charset="0"/>
                        <a:buChar char="•"/>
                      </a:pPr>
                      <a:r>
                        <a:rPr lang="en-US" sz="1800" baseline="0" dirty="0"/>
                        <a:t>Less time from position creation to posting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672892172"/>
              </p:ext>
            </p:extLst>
          </p:nvPr>
        </p:nvGraphicFramePr>
        <p:xfrm>
          <a:off x="5804262" y="3227201"/>
          <a:ext cx="5549538" cy="2038997"/>
        </p:xfrm>
        <a:graphic>
          <a:graphicData uri="http://schemas.openxmlformats.org/drawingml/2006/table">
            <a:tbl>
              <a:tblPr firstRow="1" bandRow="1">
                <a:tableStyleId>{F5AB1C69-6EDB-4FF4-983F-18BD219EF322}</a:tableStyleId>
              </a:tblPr>
              <a:tblGrid>
                <a:gridCol w="5549538">
                  <a:extLst>
                    <a:ext uri="{9D8B030D-6E8A-4147-A177-3AD203B41FA5}">
                      <a16:colId xmlns:a16="http://schemas.microsoft.com/office/drawing/2014/main" val="20000"/>
                    </a:ext>
                  </a:extLst>
                </a:gridCol>
              </a:tblGrid>
              <a:tr h="544768">
                <a:tc>
                  <a:txBody>
                    <a:bodyPr/>
                    <a:lstStyle/>
                    <a:p>
                      <a:pPr algn="ctr"/>
                      <a:r>
                        <a:rPr lang="en-US" sz="1800" dirty="0"/>
                        <a:t>Impacted</a:t>
                      </a:r>
                      <a:r>
                        <a:rPr lang="en-US" sz="1800" baseline="0" dirty="0"/>
                        <a:t> Functions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94229">
                <a:tc>
                  <a:txBody>
                    <a:bodyPr/>
                    <a:lstStyle/>
                    <a:p>
                      <a:pPr marL="285750" indent="-285750">
                        <a:buFont typeface="Arial" pitchFamily="34" charset="0"/>
                        <a:buChar char="•"/>
                      </a:pPr>
                      <a:r>
                        <a:rPr lang="en-US" sz="1800" dirty="0"/>
                        <a:t>HR</a:t>
                      </a:r>
                      <a:r>
                        <a:rPr lang="en-US" sz="1800" baseline="0" dirty="0"/>
                        <a:t> – Compensation</a:t>
                      </a:r>
                    </a:p>
                    <a:p>
                      <a:pPr marL="285750" indent="-285750">
                        <a:buFont typeface="Arial" pitchFamily="34" charset="0"/>
                        <a:buChar char="•"/>
                      </a:pPr>
                      <a:r>
                        <a:rPr lang="en-US" sz="1800" baseline="0" dirty="0"/>
                        <a:t>HR – Talent Acquisition</a:t>
                      </a:r>
                    </a:p>
                    <a:p>
                      <a:pPr marL="285750" indent="-285750">
                        <a:buFont typeface="Arial" pitchFamily="34" charset="0"/>
                        <a:buChar char="•"/>
                      </a:pPr>
                      <a:r>
                        <a:rPr lang="en-US" sz="1800" baseline="0" dirty="0"/>
                        <a:t>Department can easily create position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568150973"/>
              </p:ext>
            </p:extLst>
          </p:nvPr>
        </p:nvGraphicFramePr>
        <p:xfrm>
          <a:off x="838199" y="5274788"/>
          <a:ext cx="4966061" cy="1296654"/>
        </p:xfrm>
        <a:graphic>
          <a:graphicData uri="http://schemas.openxmlformats.org/drawingml/2006/table">
            <a:tbl>
              <a:tblPr firstRow="1" bandRow="1">
                <a:tableStyleId>{F5AB1C69-6EDB-4FF4-983F-18BD219EF322}</a:tableStyleId>
              </a:tblPr>
              <a:tblGrid>
                <a:gridCol w="4966061">
                  <a:extLst>
                    <a:ext uri="{9D8B030D-6E8A-4147-A177-3AD203B41FA5}">
                      <a16:colId xmlns:a16="http://schemas.microsoft.com/office/drawing/2014/main" val="3328567557"/>
                    </a:ext>
                  </a:extLst>
                </a:gridCol>
              </a:tblGrid>
              <a:tr h="382254">
                <a:tc>
                  <a:txBody>
                    <a:bodyPr/>
                    <a:lstStyle/>
                    <a:p>
                      <a:pPr algn="ctr"/>
                      <a:r>
                        <a:rPr lang="en-US" dirty="0"/>
                        <a:t>Resources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453116"/>
                  </a:ext>
                </a:extLst>
              </a:tr>
              <a:tr h="370840">
                <a:tc>
                  <a:txBody>
                    <a:bodyPr/>
                    <a:lstStyle/>
                    <a:p>
                      <a:r>
                        <a:rPr lang="en-US" sz="1800" u="sng" kern="1200" dirty="0">
                          <a:solidFill>
                            <a:schemeClr val="dk1"/>
                          </a:solidFill>
                          <a:effectLst/>
                          <a:latin typeface="+mn-lt"/>
                          <a:ea typeface="+mn-ea"/>
                          <a:cs typeface="+mn-cs"/>
                          <a:hlinkClick r:id="rId2"/>
                        </a:rPr>
                        <a:t>Recruitment and Onboarding PowerPoint presentation</a:t>
                      </a:r>
                      <a:r>
                        <a:rPr lang="en-US" sz="1800" u="sng" kern="1200" baseline="0" dirty="0">
                          <a:solidFill>
                            <a:schemeClr val="dk1"/>
                          </a:solidFill>
                          <a:effectLst/>
                          <a:latin typeface="+mn-lt"/>
                          <a:ea typeface="+mn-ea"/>
                          <a:cs typeface="+mn-cs"/>
                        </a:rPr>
                        <a:t> </a:t>
                      </a:r>
                      <a:r>
                        <a:rPr lang="en-US" sz="1800" u="none" kern="1200" baseline="0" dirty="0">
                          <a:solidFill>
                            <a:schemeClr val="dk1"/>
                          </a:solidFill>
                          <a:effectLst/>
                          <a:latin typeface="+mn-lt"/>
                          <a:ea typeface="+mn-ea"/>
                          <a:cs typeface="+mn-cs"/>
                        </a:rPr>
                        <a:t>(slide 5 and 6 )</a:t>
                      </a:r>
                    </a:p>
                    <a:p>
                      <a:r>
                        <a:rPr lang="en-US" sz="1800" u="none" kern="1200" baseline="0" dirty="0">
                          <a:solidFill>
                            <a:schemeClr val="dk1"/>
                          </a:solidFill>
                          <a:effectLst/>
                          <a:latin typeface="+mn-lt"/>
                          <a:ea typeface="+mn-ea"/>
                          <a:cs typeface="+mn-cs"/>
                          <a:hlinkClick r:id="rId3"/>
                        </a:rPr>
                        <a:t>Create Position </a:t>
                      </a:r>
                      <a:r>
                        <a:rPr lang="en-US" sz="1800" u="none" kern="1200" baseline="0" dirty="0">
                          <a:solidFill>
                            <a:schemeClr val="dk1"/>
                          </a:solidFill>
                          <a:effectLst/>
                          <a:latin typeface="+mn-lt"/>
                          <a:ea typeface="+mn-ea"/>
                          <a:cs typeface="+mn-cs"/>
                        </a:rPr>
                        <a:t>Sneak Peek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774231"/>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187042512"/>
              </p:ext>
            </p:extLst>
          </p:nvPr>
        </p:nvGraphicFramePr>
        <p:xfrm>
          <a:off x="5804261" y="5266198"/>
          <a:ext cx="5549539" cy="1305244"/>
        </p:xfrm>
        <a:graphic>
          <a:graphicData uri="http://schemas.openxmlformats.org/drawingml/2006/table">
            <a:tbl>
              <a:tblPr firstRow="1" bandRow="1">
                <a:tableStyleId>{F5AB1C69-6EDB-4FF4-983F-18BD219EF322}</a:tableStyleId>
              </a:tblPr>
              <a:tblGrid>
                <a:gridCol w="5549539">
                  <a:extLst>
                    <a:ext uri="{9D8B030D-6E8A-4147-A177-3AD203B41FA5}">
                      <a16:colId xmlns:a16="http://schemas.microsoft.com/office/drawing/2014/main" val="3328567557"/>
                    </a:ext>
                  </a:extLst>
                </a:gridCol>
              </a:tblGrid>
              <a:tr h="376612">
                <a:tc>
                  <a:txBody>
                    <a:bodyPr/>
                    <a:lstStyle/>
                    <a:p>
                      <a:pPr algn="ctr"/>
                      <a:r>
                        <a:rPr lang="en-US" dirty="0"/>
                        <a:t>Roles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453116"/>
                  </a:ext>
                </a:extLst>
              </a:tr>
              <a:tr h="928632">
                <a:tc>
                  <a:txBody>
                    <a:bodyPr/>
                    <a:lstStyle/>
                    <a:p>
                      <a:r>
                        <a:rPr lang="en-US" sz="1800" u="none" kern="1200" dirty="0">
                          <a:solidFill>
                            <a:schemeClr val="dk1"/>
                          </a:solidFill>
                          <a:effectLst/>
                          <a:latin typeface="+mn-lt"/>
                          <a:ea typeface="+mn-ea"/>
                          <a:cs typeface="+mn-cs"/>
                        </a:rPr>
                        <a:t>Initiator</a:t>
                      </a:r>
                      <a:r>
                        <a:rPr lang="en-US" sz="1800" u="none" kern="1200" baseline="0" dirty="0">
                          <a:solidFill>
                            <a:schemeClr val="dk1"/>
                          </a:solidFill>
                          <a:effectLst/>
                          <a:latin typeface="+mn-lt"/>
                          <a:ea typeface="+mn-ea"/>
                          <a:cs typeface="+mn-cs"/>
                        </a:rPr>
                        <a:t>  - creates/edits position (Department Support personnel)</a:t>
                      </a:r>
                    </a:p>
                    <a:p>
                      <a:r>
                        <a:rPr lang="en-US" sz="1800" u="none" kern="1200" baseline="0" dirty="0">
                          <a:solidFill>
                            <a:schemeClr val="dk1"/>
                          </a:solidFill>
                          <a:effectLst/>
                          <a:latin typeface="+mn-lt"/>
                          <a:ea typeface="+mn-ea"/>
                          <a:cs typeface="+mn-cs"/>
                        </a:rPr>
                        <a:t>HR Administrator – approves objects initiated outside HR</a:t>
                      </a:r>
                      <a:endParaRPr lang="en-US"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774231"/>
                  </a:ext>
                </a:extLst>
              </a:tr>
            </a:tbl>
          </a:graphicData>
        </a:graphic>
      </p:graphicFrame>
    </p:spTree>
    <p:extLst>
      <p:ext uri="{BB962C8B-B14F-4D97-AF65-F5344CB8AC3E}">
        <p14:creationId xmlns:p14="http://schemas.microsoft.com/office/powerpoint/2010/main" val="127180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Recruitment</a:t>
            </a:r>
          </a:p>
        </p:txBody>
      </p:sp>
      <p:sp>
        <p:nvSpPr>
          <p:cNvPr id="4" name="Text Placeholder 3"/>
          <p:cNvSpPr>
            <a:spLocks noGrp="1"/>
          </p:cNvSpPr>
          <p:nvPr>
            <p:ph type="body" sz="quarter" idx="10"/>
          </p:nvPr>
        </p:nvSpPr>
        <p:spPr/>
        <p:txBody>
          <a:bodyPr/>
          <a:lstStyle/>
          <a:p>
            <a:r>
              <a:rPr lang="en-US" dirty="0"/>
              <a:t>What’s changing?</a:t>
            </a:r>
          </a:p>
        </p:txBody>
      </p:sp>
      <p:sp>
        <p:nvSpPr>
          <p:cNvPr id="5" name="Slide Number Placeholder 4"/>
          <p:cNvSpPr>
            <a:spLocks noGrp="1"/>
          </p:cNvSpPr>
          <p:nvPr>
            <p:ph type="sldNum" sz="quarter" idx="4"/>
          </p:nvPr>
        </p:nvSpPr>
        <p:spPr/>
        <p:txBody>
          <a:bodyPr/>
          <a:lstStyle/>
          <a:p>
            <a:fld id="{68E526F3-E257-4208-86D0-CB2FD06A1ADF}" type="slidenum">
              <a:rPr lang="en-US" smtClean="0"/>
              <a:pPr/>
              <a:t>6</a:t>
            </a:fld>
            <a:endParaRPr lang="en-US" dirty="0"/>
          </a:p>
        </p:txBody>
      </p:sp>
      <p:graphicFrame>
        <p:nvGraphicFramePr>
          <p:cNvPr id="10" name="Content Placeholder 9"/>
          <p:cNvGraphicFramePr>
            <a:graphicFrameLocks noGrp="1"/>
          </p:cNvGraphicFramePr>
          <p:nvPr>
            <p:ph idx="1"/>
            <p:extLst/>
          </p:nvPr>
        </p:nvGraphicFramePr>
        <p:xfrm>
          <a:off x="838197" y="1516428"/>
          <a:ext cx="10735852" cy="2936004"/>
        </p:xfrm>
        <a:graphic>
          <a:graphicData uri="http://schemas.openxmlformats.org/drawingml/2006/table">
            <a:tbl>
              <a:tblPr firstRow="1" bandRow="1">
                <a:tableStyleId>{F2DE63D5-997A-4646-A377-4702673A728D}</a:tableStyleId>
              </a:tblPr>
              <a:tblGrid>
                <a:gridCol w="5053301">
                  <a:extLst>
                    <a:ext uri="{9D8B030D-6E8A-4147-A177-3AD203B41FA5}">
                      <a16:colId xmlns:a16="http://schemas.microsoft.com/office/drawing/2014/main" val="20000"/>
                    </a:ext>
                  </a:extLst>
                </a:gridCol>
                <a:gridCol w="5682551">
                  <a:extLst>
                    <a:ext uri="{9D8B030D-6E8A-4147-A177-3AD203B41FA5}">
                      <a16:colId xmlns:a16="http://schemas.microsoft.com/office/drawing/2014/main" val="20001"/>
                    </a:ext>
                  </a:extLst>
                </a:gridCol>
              </a:tblGrid>
              <a:tr h="375684">
                <a:tc>
                  <a:txBody>
                    <a:bodyPr/>
                    <a:lstStyle/>
                    <a:p>
                      <a:pPr algn="ctr"/>
                      <a:r>
                        <a:rPr lang="en-US" sz="1800" dirty="0"/>
                        <a:t>From</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To</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548">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Faculty recruitment</a:t>
                      </a:r>
                      <a:r>
                        <a:rPr lang="en-US" sz="1600" baseline="0" dirty="0"/>
                        <a:t> processes are different across campus.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Some utilize a SharePoint site or other departmental system to track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Others follow a paper process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OIE manually gathers reporting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Paper offer letters created through templates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Request to post and offer letters routed for formal approvals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All paper interview notes collected and sent to HR </a:t>
                      </a:r>
                    </a:p>
                    <a:p>
                      <a:pPr marL="0" indent="0">
                        <a:buFont typeface="Arial" pitchFamily="34" charset="0"/>
                        <a:buNone/>
                      </a:pP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itchFamily="34" charset="0"/>
                        <a:buNone/>
                      </a:pPr>
                      <a:r>
                        <a:rPr lang="en-US" sz="1600" u="none" baseline="0" dirty="0"/>
                        <a:t>One (automated) process allows:</a:t>
                      </a:r>
                    </a:p>
                    <a:p>
                      <a:pPr marL="285750" indent="-285750">
                        <a:buFont typeface="Arial" panose="020B0604020202020204" pitchFamily="34" charset="0"/>
                        <a:buChar char="•"/>
                      </a:pPr>
                      <a:r>
                        <a:rPr lang="en-US" sz="1600" u="none" baseline="0" dirty="0"/>
                        <a:t>Department support to quickly initiate position and posting</a:t>
                      </a:r>
                    </a:p>
                    <a:p>
                      <a:pPr marL="285750" indent="-285750">
                        <a:buFont typeface="Arial" panose="020B0604020202020204" pitchFamily="34" charset="0"/>
                        <a:buChar char="•"/>
                      </a:pPr>
                      <a:r>
                        <a:rPr lang="en-US" sz="1600" u="none" baseline="0" dirty="0"/>
                        <a:t>Initiator and recruiter can view candidate process</a:t>
                      </a:r>
                    </a:p>
                    <a:p>
                      <a:pPr marL="285750" indent="-285750">
                        <a:buFont typeface="Arial" panose="020B0604020202020204" pitchFamily="34" charset="0"/>
                        <a:buChar char="•"/>
                      </a:pPr>
                      <a:r>
                        <a:rPr lang="en-US" sz="1600" u="none" baseline="0" dirty="0"/>
                        <a:t>OIE can initiate background check and gather needed data through SuccessFactors</a:t>
                      </a:r>
                    </a:p>
                    <a:p>
                      <a:pPr marL="285750" indent="-285750">
                        <a:buFont typeface="Arial" panose="020B0604020202020204" pitchFamily="34" charset="0"/>
                        <a:buChar char="•"/>
                      </a:pPr>
                      <a:r>
                        <a:rPr lang="en-US" sz="1600" b="0" i="0" u="none" baseline="0" dirty="0">
                          <a:solidFill>
                            <a:schemeClr val="tx1"/>
                          </a:solidFill>
                          <a:latin typeface="+mn-lt"/>
                        </a:rPr>
                        <a:t>Electronic offer letters (utilize online templates)</a:t>
                      </a:r>
                    </a:p>
                    <a:p>
                      <a:pPr marL="285750" indent="-285750">
                        <a:buFont typeface="Arial" panose="020B0604020202020204" pitchFamily="34" charset="0"/>
                        <a:buChar char="•"/>
                      </a:pPr>
                      <a:r>
                        <a:rPr lang="en-US" sz="1600" b="0" i="0" u="none" baseline="0" dirty="0">
                          <a:solidFill>
                            <a:schemeClr val="tx1"/>
                          </a:solidFill>
                          <a:latin typeface="+mn-lt"/>
                        </a:rPr>
                        <a:t>Online rating tool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nvPr>
        </p:nvGraphicFramePr>
        <p:xfrm>
          <a:off x="839243" y="4183693"/>
          <a:ext cx="5059093" cy="1883774"/>
        </p:xfrm>
        <a:graphic>
          <a:graphicData uri="http://schemas.openxmlformats.org/drawingml/2006/table">
            <a:tbl>
              <a:tblPr firstRow="1" bandRow="1">
                <a:tableStyleId>{F5AB1C69-6EDB-4FF4-983F-18BD219EF322}</a:tableStyleId>
              </a:tblPr>
              <a:tblGrid>
                <a:gridCol w="5059093">
                  <a:extLst>
                    <a:ext uri="{9D8B030D-6E8A-4147-A177-3AD203B41FA5}">
                      <a16:colId xmlns:a16="http://schemas.microsoft.com/office/drawing/2014/main" val="20000"/>
                    </a:ext>
                  </a:extLst>
                </a:gridCol>
              </a:tblGrid>
              <a:tr h="278078">
                <a:tc>
                  <a:txBody>
                    <a:bodyPr/>
                    <a:lstStyle/>
                    <a:p>
                      <a:pPr algn="ctr"/>
                      <a:r>
                        <a:rPr lang="en-US" sz="1800" dirty="0"/>
                        <a:t>Key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18014">
                <a:tc>
                  <a:txBody>
                    <a:bodyPr/>
                    <a:lstStyle/>
                    <a:p>
                      <a:pPr marL="171450" indent="-171450">
                        <a:buFont typeface="Arial" pitchFamily="34" charset="0"/>
                        <a:buChar char="•"/>
                      </a:pPr>
                      <a:r>
                        <a:rPr lang="en-US" sz="1600" baseline="0" dirty="0"/>
                        <a:t>Automated process</a:t>
                      </a:r>
                    </a:p>
                    <a:p>
                      <a:pPr marL="171450" indent="-171450">
                        <a:buFont typeface="Arial" pitchFamily="34" charset="0"/>
                        <a:buChar char="•"/>
                      </a:pPr>
                      <a:r>
                        <a:rPr lang="en-US" sz="1600" baseline="0" dirty="0"/>
                        <a:t>Integrated information – information gathered in recruitment flows to onboarding </a:t>
                      </a:r>
                    </a:p>
                    <a:p>
                      <a:pPr marL="171450" indent="-171450">
                        <a:buFont typeface="Arial" pitchFamily="34" charset="0"/>
                        <a:buChar char="•"/>
                      </a:pPr>
                      <a:r>
                        <a:rPr lang="en-US" sz="1600" baseline="0" dirty="0"/>
                        <a:t>Reporting – one system; one process will standardize 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307427063"/>
              </p:ext>
            </p:extLst>
          </p:nvPr>
        </p:nvGraphicFramePr>
        <p:xfrm>
          <a:off x="5898336" y="4404817"/>
          <a:ext cx="5672868" cy="1964059"/>
        </p:xfrm>
        <a:graphic>
          <a:graphicData uri="http://schemas.openxmlformats.org/drawingml/2006/table">
            <a:tbl>
              <a:tblPr firstRow="1" bandRow="1">
                <a:tableStyleId>{F5AB1C69-6EDB-4FF4-983F-18BD219EF322}</a:tableStyleId>
              </a:tblPr>
              <a:tblGrid>
                <a:gridCol w="5672868">
                  <a:extLst>
                    <a:ext uri="{9D8B030D-6E8A-4147-A177-3AD203B41FA5}">
                      <a16:colId xmlns:a16="http://schemas.microsoft.com/office/drawing/2014/main" val="20000"/>
                    </a:ext>
                  </a:extLst>
                </a:gridCol>
              </a:tblGrid>
              <a:tr h="386225">
                <a:tc>
                  <a:txBody>
                    <a:bodyPr/>
                    <a:lstStyle/>
                    <a:p>
                      <a:pPr algn="ctr"/>
                      <a:r>
                        <a:rPr lang="en-US" sz="1800" dirty="0"/>
                        <a:t>Impacted</a:t>
                      </a:r>
                      <a:r>
                        <a:rPr lang="en-US" sz="1800" baseline="0" dirty="0"/>
                        <a:t> Functions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77834">
                <a:tc>
                  <a:txBody>
                    <a:bodyPr/>
                    <a:lstStyle/>
                    <a:p>
                      <a:pPr marL="285750" indent="-285750">
                        <a:buFont typeface="Arial" pitchFamily="34" charset="0"/>
                        <a:buChar char="•"/>
                      </a:pPr>
                      <a:r>
                        <a:rPr lang="en-US" sz="1600" baseline="0" dirty="0"/>
                        <a:t>Academic areas </a:t>
                      </a:r>
                    </a:p>
                    <a:p>
                      <a:pPr marL="285750" indent="-285750">
                        <a:buFont typeface="Arial" pitchFamily="34" charset="0"/>
                        <a:buChar char="•"/>
                      </a:pPr>
                      <a:r>
                        <a:rPr lang="en-US" sz="1600" baseline="0" dirty="0"/>
                        <a:t>Provost (approval)</a:t>
                      </a:r>
                    </a:p>
                    <a:p>
                      <a:pPr marL="285750" indent="-285750">
                        <a:buFont typeface="Arial" pitchFamily="34" charset="0"/>
                        <a:buChar char="•"/>
                      </a:pPr>
                      <a:r>
                        <a:rPr lang="en-US" sz="1600" baseline="0" dirty="0"/>
                        <a:t>Dean (approval)</a:t>
                      </a:r>
                      <a:endParaRPr lang="en-US" sz="1600" dirty="0"/>
                    </a:p>
                    <a:p>
                      <a:pPr marL="285750" indent="-285750">
                        <a:buFont typeface="Arial" pitchFamily="34" charset="0"/>
                        <a:buChar char="•"/>
                      </a:pPr>
                      <a:r>
                        <a:rPr lang="en-US" sz="1600" baseline="0" dirty="0"/>
                        <a:t>Business offices</a:t>
                      </a:r>
                    </a:p>
                    <a:p>
                      <a:pPr marL="285750" indent="-285750">
                        <a:buFont typeface="Arial" pitchFamily="34" charset="0"/>
                        <a:buChar char="•"/>
                      </a:pPr>
                      <a:r>
                        <a:rPr lang="en-US" sz="1600" baseline="0" dirty="0"/>
                        <a:t>HR – Talent Acquisition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nvPr>
        </p:nvGraphicFramePr>
        <p:xfrm>
          <a:off x="838197" y="5711870"/>
          <a:ext cx="5060139" cy="964568"/>
        </p:xfrm>
        <a:graphic>
          <a:graphicData uri="http://schemas.openxmlformats.org/drawingml/2006/table">
            <a:tbl>
              <a:tblPr firstRow="1" bandRow="1">
                <a:tableStyleId>{F5AB1C69-6EDB-4FF4-983F-18BD219EF322}</a:tableStyleId>
              </a:tblPr>
              <a:tblGrid>
                <a:gridCol w="5060139">
                  <a:extLst>
                    <a:ext uri="{9D8B030D-6E8A-4147-A177-3AD203B41FA5}">
                      <a16:colId xmlns:a16="http://schemas.microsoft.com/office/drawing/2014/main" val="3328567557"/>
                    </a:ext>
                  </a:extLst>
                </a:gridCol>
              </a:tblGrid>
              <a:tr h="328118">
                <a:tc>
                  <a:txBody>
                    <a:bodyPr/>
                    <a:lstStyle/>
                    <a:p>
                      <a:pPr algn="ctr"/>
                      <a:r>
                        <a:rPr lang="en-US" dirty="0"/>
                        <a:t>Resources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453116"/>
                  </a:ext>
                </a:extLst>
              </a:tr>
              <a:tr h="598808">
                <a:tc>
                  <a:txBody>
                    <a:bodyPr/>
                    <a:lstStyle/>
                    <a:p>
                      <a:r>
                        <a:rPr lang="en-US" sz="1600" u="sng" kern="1200" dirty="0">
                          <a:solidFill>
                            <a:schemeClr val="dk1"/>
                          </a:solidFill>
                          <a:effectLst/>
                          <a:latin typeface="+mn-lt"/>
                          <a:ea typeface="+mn-ea"/>
                          <a:cs typeface="+mn-cs"/>
                          <a:hlinkClick r:id="rId2"/>
                        </a:rPr>
                        <a:t>Recruitment and Onboarding PowerPoint presentation</a:t>
                      </a:r>
                      <a:r>
                        <a:rPr lang="en-US" sz="1600" u="sng" kern="1200" baseline="0" dirty="0">
                          <a:solidFill>
                            <a:schemeClr val="dk1"/>
                          </a:solidFill>
                          <a:effectLst/>
                          <a:latin typeface="+mn-lt"/>
                          <a:ea typeface="+mn-ea"/>
                          <a:cs typeface="+mn-cs"/>
                        </a:rPr>
                        <a:t> </a:t>
                      </a:r>
                    </a:p>
                    <a:p>
                      <a:r>
                        <a:rPr lang="en-US" sz="1600" u="none" kern="1200" baseline="0" dirty="0">
                          <a:solidFill>
                            <a:schemeClr val="dk1"/>
                          </a:solidFill>
                          <a:effectLst/>
                          <a:latin typeface="+mn-lt"/>
                          <a:ea typeface="+mn-ea"/>
                          <a:cs typeface="+mn-cs"/>
                        </a:rPr>
                        <a:t>Review </a:t>
                      </a:r>
                      <a:r>
                        <a:rPr lang="en-US" sz="1600" u="none" kern="1200" baseline="0" dirty="0">
                          <a:solidFill>
                            <a:schemeClr val="dk1"/>
                          </a:solidFill>
                          <a:effectLst/>
                          <a:latin typeface="+mn-lt"/>
                          <a:ea typeface="+mn-ea"/>
                          <a:cs typeface="+mn-cs"/>
                          <a:hlinkClick r:id="rId3"/>
                        </a:rPr>
                        <a:t>Sneak Peek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774231"/>
                  </a:ext>
                </a:extLst>
              </a:tr>
            </a:tbl>
          </a:graphicData>
        </a:graphic>
      </p:graphicFrame>
    </p:spTree>
    <p:extLst>
      <p:ext uri="{BB962C8B-B14F-4D97-AF65-F5344CB8AC3E}">
        <p14:creationId xmlns:p14="http://schemas.microsoft.com/office/powerpoint/2010/main" val="3180781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Recruitment </a:t>
            </a:r>
          </a:p>
        </p:txBody>
      </p:sp>
      <p:sp>
        <p:nvSpPr>
          <p:cNvPr id="4" name="Text Placeholder 3"/>
          <p:cNvSpPr>
            <a:spLocks noGrp="1"/>
          </p:cNvSpPr>
          <p:nvPr>
            <p:ph type="body" sz="quarter" idx="10"/>
          </p:nvPr>
        </p:nvSpPr>
        <p:spPr/>
        <p:txBody>
          <a:bodyPr/>
          <a:lstStyle/>
          <a:p>
            <a:r>
              <a:rPr lang="en-US" dirty="0"/>
              <a:t>What’s changing?</a:t>
            </a:r>
          </a:p>
        </p:txBody>
      </p:sp>
      <p:sp>
        <p:nvSpPr>
          <p:cNvPr id="5" name="Slide Number Placeholder 4"/>
          <p:cNvSpPr>
            <a:spLocks noGrp="1"/>
          </p:cNvSpPr>
          <p:nvPr>
            <p:ph type="sldNum" sz="quarter" idx="4"/>
          </p:nvPr>
        </p:nvSpPr>
        <p:spPr/>
        <p:txBody>
          <a:bodyPr/>
          <a:lstStyle/>
          <a:p>
            <a:fld id="{68E526F3-E257-4208-86D0-CB2FD06A1ADF}" type="slidenum">
              <a:rPr lang="en-US" smtClean="0"/>
              <a:pPr/>
              <a:t>7</a:t>
            </a:fld>
            <a:endParaRPr lang="en-US" dirty="0"/>
          </a:p>
        </p:txBody>
      </p:sp>
      <p:graphicFrame>
        <p:nvGraphicFramePr>
          <p:cNvPr id="10" name="Content Placeholder 9"/>
          <p:cNvGraphicFramePr>
            <a:graphicFrameLocks noGrp="1"/>
          </p:cNvGraphicFramePr>
          <p:nvPr>
            <p:ph idx="1"/>
            <p:extLst/>
          </p:nvPr>
        </p:nvGraphicFramePr>
        <p:xfrm>
          <a:off x="838197" y="1516428"/>
          <a:ext cx="10735852" cy="2692164"/>
        </p:xfrm>
        <a:graphic>
          <a:graphicData uri="http://schemas.openxmlformats.org/drawingml/2006/table">
            <a:tbl>
              <a:tblPr firstRow="1" bandRow="1">
                <a:tableStyleId>{F2DE63D5-997A-4646-A377-4702673A728D}</a:tableStyleId>
              </a:tblPr>
              <a:tblGrid>
                <a:gridCol w="5053301">
                  <a:extLst>
                    <a:ext uri="{9D8B030D-6E8A-4147-A177-3AD203B41FA5}">
                      <a16:colId xmlns:a16="http://schemas.microsoft.com/office/drawing/2014/main" val="20000"/>
                    </a:ext>
                  </a:extLst>
                </a:gridCol>
                <a:gridCol w="5682551">
                  <a:extLst>
                    <a:ext uri="{9D8B030D-6E8A-4147-A177-3AD203B41FA5}">
                      <a16:colId xmlns:a16="http://schemas.microsoft.com/office/drawing/2014/main" val="20001"/>
                    </a:ext>
                  </a:extLst>
                </a:gridCol>
              </a:tblGrid>
              <a:tr h="375684">
                <a:tc>
                  <a:txBody>
                    <a:bodyPr/>
                    <a:lstStyle/>
                    <a:p>
                      <a:pPr algn="ctr"/>
                      <a:r>
                        <a:rPr lang="en-US" sz="1800" dirty="0"/>
                        <a:t>From</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To</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548">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Today, Taleo</a:t>
                      </a:r>
                      <a:r>
                        <a:rPr lang="en-US" sz="1600" baseline="0" dirty="0"/>
                        <a:t> is used to recruit staff position.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Both position creation and request to post position are initiated through paper forms and then physically routed for signatures.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Paper offer letters are created, based on templates, outside the system and physically routed for signatures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solidFill>
                            <a:schemeClr val="tx1"/>
                          </a:solidFill>
                          <a:latin typeface="+mn-lt"/>
                        </a:rPr>
                        <a:t>Interview notes are gathered and sent to HR – Talent Acquisition.</a:t>
                      </a:r>
                      <a:endParaRPr lang="en-US" sz="1600" dirty="0">
                        <a:solidFill>
                          <a:schemeClr val="tx1"/>
                        </a:solidFill>
                        <a:latin typeface="+mn-lt"/>
                      </a:endParaRPr>
                    </a:p>
                    <a:p>
                      <a:pPr marL="0" indent="0">
                        <a:buFont typeface="Arial" pitchFamily="34" charset="0"/>
                        <a:buNone/>
                      </a:pP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itchFamily="34" charset="0"/>
                        <a:buNone/>
                      </a:pPr>
                      <a:r>
                        <a:rPr lang="en-US" sz="1600" u="none" baseline="0" dirty="0"/>
                        <a:t>SuccessFactors allows:</a:t>
                      </a:r>
                    </a:p>
                    <a:p>
                      <a:pPr marL="285750" indent="-285750">
                        <a:buFont typeface="Arial" panose="020B0604020202020204" pitchFamily="34" charset="0"/>
                        <a:buChar char="•"/>
                      </a:pPr>
                      <a:r>
                        <a:rPr lang="en-US" sz="1600" u="none" baseline="0" dirty="0"/>
                        <a:t>Department support or supervisor can initiate in the system – position creation, posting </a:t>
                      </a:r>
                    </a:p>
                    <a:p>
                      <a:pPr marL="285750" indent="-285750">
                        <a:buFont typeface="Arial" panose="020B0604020202020204" pitchFamily="34" charset="0"/>
                        <a:buChar char="•"/>
                      </a:pPr>
                      <a:r>
                        <a:rPr lang="en-US" sz="1600" u="none" baseline="0" dirty="0"/>
                        <a:t>Rate interviewed candidates within system – notes do not have to be forwarded to HR.</a:t>
                      </a:r>
                    </a:p>
                    <a:p>
                      <a:pPr marL="285750" indent="-285750">
                        <a:buFont typeface="Arial" panose="020B0604020202020204" pitchFamily="34" charset="0"/>
                        <a:buChar char="•"/>
                      </a:pPr>
                      <a:r>
                        <a:rPr lang="en-US" sz="1600" u="none" baseline="0" dirty="0"/>
                        <a:t>Online offer letters completed through HR – Talent Acquisition and electronically routed for approvals</a:t>
                      </a:r>
                    </a:p>
                    <a:p>
                      <a:pPr marL="285750" indent="-285750">
                        <a:buFont typeface="Arial" panose="020B0604020202020204" pitchFamily="34" charset="0"/>
                        <a:buChar char="•"/>
                      </a:pPr>
                      <a:r>
                        <a:rPr lang="en-US" sz="1600" u="none" baseline="0" dirty="0"/>
                        <a:t>New hire information collected in recruitment automatically pushed to onboarding module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nvPr>
        </p:nvGraphicFramePr>
        <p:xfrm>
          <a:off x="839243" y="4096011"/>
          <a:ext cx="5059093" cy="1883774"/>
        </p:xfrm>
        <a:graphic>
          <a:graphicData uri="http://schemas.openxmlformats.org/drawingml/2006/table">
            <a:tbl>
              <a:tblPr firstRow="1" bandRow="1">
                <a:tableStyleId>{F5AB1C69-6EDB-4FF4-983F-18BD219EF322}</a:tableStyleId>
              </a:tblPr>
              <a:tblGrid>
                <a:gridCol w="5059093">
                  <a:extLst>
                    <a:ext uri="{9D8B030D-6E8A-4147-A177-3AD203B41FA5}">
                      <a16:colId xmlns:a16="http://schemas.microsoft.com/office/drawing/2014/main" val="20000"/>
                    </a:ext>
                  </a:extLst>
                </a:gridCol>
              </a:tblGrid>
              <a:tr h="350729">
                <a:tc>
                  <a:txBody>
                    <a:bodyPr/>
                    <a:lstStyle/>
                    <a:p>
                      <a:pPr algn="ctr"/>
                      <a:r>
                        <a:rPr lang="en-US" sz="1800" dirty="0"/>
                        <a:t>Key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18014">
                <a:tc>
                  <a:txBody>
                    <a:bodyPr/>
                    <a:lstStyle/>
                    <a:p>
                      <a:pPr marL="171450" indent="-171450">
                        <a:buFont typeface="Arial" pitchFamily="34" charset="0"/>
                        <a:buChar char="•"/>
                      </a:pPr>
                      <a:r>
                        <a:rPr lang="en-US" sz="1600" baseline="0" dirty="0"/>
                        <a:t>Automated process</a:t>
                      </a:r>
                    </a:p>
                    <a:p>
                      <a:pPr marL="171450" indent="-171450">
                        <a:buFont typeface="Arial" pitchFamily="34" charset="0"/>
                        <a:buChar char="•"/>
                      </a:pPr>
                      <a:r>
                        <a:rPr lang="en-US" sz="1600" baseline="0" dirty="0"/>
                        <a:t>Transparency – candidate progress is easily viewable </a:t>
                      </a:r>
                    </a:p>
                    <a:p>
                      <a:pPr marL="171450" indent="-171450">
                        <a:buFont typeface="Arial" pitchFamily="34" charset="0"/>
                        <a:buChar char="•"/>
                      </a:pPr>
                      <a:r>
                        <a:rPr lang="en-US" sz="1600" baseline="0" dirty="0"/>
                        <a:t>Integrated information – information gathered in recruitment flows to onboarding </a:t>
                      </a:r>
                    </a:p>
                    <a:p>
                      <a:pPr marL="171450" indent="-171450">
                        <a:buFont typeface="Arial" pitchFamily="34" charset="0"/>
                        <a:buChar char="•"/>
                      </a:pPr>
                      <a:r>
                        <a:rPr lang="en-US" sz="1600" baseline="0" dirty="0"/>
                        <a:t>Reporting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5899759" y="4215384"/>
          <a:ext cx="5672868" cy="2153492"/>
        </p:xfrm>
        <a:graphic>
          <a:graphicData uri="http://schemas.openxmlformats.org/drawingml/2006/table">
            <a:tbl>
              <a:tblPr firstRow="1" bandRow="1">
                <a:tableStyleId>{F5AB1C69-6EDB-4FF4-983F-18BD219EF322}</a:tableStyleId>
              </a:tblPr>
              <a:tblGrid>
                <a:gridCol w="5672868">
                  <a:extLst>
                    <a:ext uri="{9D8B030D-6E8A-4147-A177-3AD203B41FA5}">
                      <a16:colId xmlns:a16="http://schemas.microsoft.com/office/drawing/2014/main" val="20000"/>
                    </a:ext>
                  </a:extLst>
                </a:gridCol>
              </a:tblGrid>
              <a:tr h="473044">
                <a:tc>
                  <a:txBody>
                    <a:bodyPr/>
                    <a:lstStyle/>
                    <a:p>
                      <a:pPr algn="ctr"/>
                      <a:r>
                        <a:rPr lang="en-US" sz="1800" dirty="0"/>
                        <a:t>Impacted</a:t>
                      </a:r>
                      <a:r>
                        <a:rPr lang="en-US" sz="1800" baseline="0" dirty="0"/>
                        <a:t> Functions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80448">
                <a:tc>
                  <a:txBody>
                    <a:bodyPr/>
                    <a:lstStyle/>
                    <a:p>
                      <a:pPr marL="285750" indent="-285750">
                        <a:buFont typeface="Arial" pitchFamily="34" charset="0"/>
                        <a:buChar char="•"/>
                      </a:pPr>
                      <a:r>
                        <a:rPr lang="en-US" sz="1600" baseline="0" dirty="0"/>
                        <a:t>HR – Talent Acquisition</a:t>
                      </a:r>
                    </a:p>
                    <a:p>
                      <a:pPr marL="285750" indent="-285750">
                        <a:buFont typeface="Arial" pitchFamily="34" charset="0"/>
                        <a:buChar char="•"/>
                      </a:pPr>
                      <a:r>
                        <a:rPr lang="en-US" sz="1600" baseline="0" dirty="0"/>
                        <a:t>Business Office staff</a:t>
                      </a:r>
                    </a:p>
                    <a:p>
                      <a:pPr marL="285750" indent="-285750">
                        <a:buFont typeface="Arial" pitchFamily="34" charset="0"/>
                        <a:buChar char="•"/>
                      </a:pPr>
                      <a:r>
                        <a:rPr lang="en-US" sz="1600" baseline="0" dirty="0"/>
                        <a:t>Department Support staff</a:t>
                      </a:r>
                    </a:p>
                    <a:p>
                      <a:pPr marL="285750" indent="-285750">
                        <a:buFont typeface="Arial" pitchFamily="34" charset="0"/>
                        <a:buChar char="•"/>
                      </a:pPr>
                      <a:r>
                        <a:rPr lang="en-US" sz="1600" baseline="0" dirty="0"/>
                        <a:t>Hiring Supervisors </a:t>
                      </a:r>
                    </a:p>
                    <a:p>
                      <a:pPr marL="285750" indent="-285750">
                        <a:buFont typeface="Arial" pitchFamily="34" charset="0"/>
                        <a:buChar char="•"/>
                      </a:pPr>
                      <a:endParaRPr lang="en-US" sz="16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nvPr>
        </p:nvGraphicFramePr>
        <p:xfrm>
          <a:off x="838197" y="5711870"/>
          <a:ext cx="5060139" cy="964568"/>
        </p:xfrm>
        <a:graphic>
          <a:graphicData uri="http://schemas.openxmlformats.org/drawingml/2006/table">
            <a:tbl>
              <a:tblPr firstRow="1" bandRow="1">
                <a:tableStyleId>{F5AB1C69-6EDB-4FF4-983F-18BD219EF322}</a:tableStyleId>
              </a:tblPr>
              <a:tblGrid>
                <a:gridCol w="5060139">
                  <a:extLst>
                    <a:ext uri="{9D8B030D-6E8A-4147-A177-3AD203B41FA5}">
                      <a16:colId xmlns:a16="http://schemas.microsoft.com/office/drawing/2014/main" val="3328567557"/>
                    </a:ext>
                  </a:extLst>
                </a:gridCol>
              </a:tblGrid>
              <a:tr h="328118">
                <a:tc>
                  <a:txBody>
                    <a:bodyPr/>
                    <a:lstStyle/>
                    <a:p>
                      <a:pPr algn="ctr"/>
                      <a:r>
                        <a:rPr lang="en-US" dirty="0"/>
                        <a:t>Resources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453116"/>
                  </a:ext>
                </a:extLst>
              </a:tr>
              <a:tr h="598808">
                <a:tc>
                  <a:txBody>
                    <a:bodyPr/>
                    <a:lstStyle/>
                    <a:p>
                      <a:r>
                        <a:rPr lang="en-US" sz="1600" u="sng" kern="1200" dirty="0">
                          <a:solidFill>
                            <a:schemeClr val="dk1"/>
                          </a:solidFill>
                          <a:effectLst/>
                          <a:latin typeface="+mn-lt"/>
                          <a:ea typeface="+mn-ea"/>
                          <a:cs typeface="+mn-cs"/>
                          <a:hlinkClick r:id="rId2"/>
                        </a:rPr>
                        <a:t>Recruitment and Onboarding PowerPoint presentation</a:t>
                      </a:r>
                      <a:r>
                        <a:rPr lang="en-US" sz="1600" u="sng" kern="1200" baseline="0" dirty="0">
                          <a:solidFill>
                            <a:schemeClr val="dk1"/>
                          </a:solidFill>
                          <a:effectLst/>
                          <a:latin typeface="+mn-lt"/>
                          <a:ea typeface="+mn-ea"/>
                          <a:cs typeface="+mn-cs"/>
                        </a:rPr>
                        <a:t> </a:t>
                      </a:r>
                    </a:p>
                    <a:p>
                      <a:r>
                        <a:rPr lang="en-US" sz="1600" u="none" kern="1200" baseline="0" dirty="0">
                          <a:solidFill>
                            <a:schemeClr val="dk1"/>
                          </a:solidFill>
                          <a:effectLst/>
                          <a:latin typeface="+mn-lt"/>
                          <a:ea typeface="+mn-ea"/>
                          <a:cs typeface="+mn-cs"/>
                        </a:rPr>
                        <a:t>Review </a:t>
                      </a:r>
                      <a:r>
                        <a:rPr lang="en-US" sz="1600" u="none" kern="1200" baseline="0" dirty="0">
                          <a:solidFill>
                            <a:schemeClr val="dk1"/>
                          </a:solidFill>
                          <a:effectLst/>
                          <a:latin typeface="+mn-lt"/>
                          <a:ea typeface="+mn-ea"/>
                          <a:cs typeface="+mn-cs"/>
                          <a:hlinkClick r:id="rId3"/>
                        </a:rPr>
                        <a:t>Sneak Peek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774231"/>
                  </a:ext>
                </a:extLst>
              </a:tr>
            </a:tbl>
          </a:graphicData>
        </a:graphic>
      </p:graphicFrame>
    </p:spTree>
    <p:extLst>
      <p:ext uri="{BB962C8B-B14F-4D97-AF65-F5344CB8AC3E}">
        <p14:creationId xmlns:p14="http://schemas.microsoft.com/office/powerpoint/2010/main" val="1613259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Recruitment </a:t>
            </a:r>
          </a:p>
        </p:txBody>
      </p:sp>
      <p:sp>
        <p:nvSpPr>
          <p:cNvPr id="4" name="Text Placeholder 3"/>
          <p:cNvSpPr>
            <a:spLocks noGrp="1"/>
          </p:cNvSpPr>
          <p:nvPr>
            <p:ph type="body" sz="quarter" idx="10"/>
          </p:nvPr>
        </p:nvSpPr>
        <p:spPr/>
        <p:txBody>
          <a:bodyPr/>
          <a:lstStyle/>
          <a:p>
            <a:r>
              <a:rPr lang="en-US" dirty="0"/>
              <a:t>What’s changing?</a:t>
            </a:r>
          </a:p>
        </p:txBody>
      </p:sp>
      <p:sp>
        <p:nvSpPr>
          <p:cNvPr id="5" name="Slide Number Placeholder 4"/>
          <p:cNvSpPr>
            <a:spLocks noGrp="1"/>
          </p:cNvSpPr>
          <p:nvPr>
            <p:ph type="sldNum" sz="quarter" idx="4"/>
          </p:nvPr>
        </p:nvSpPr>
        <p:spPr/>
        <p:txBody>
          <a:bodyPr/>
          <a:lstStyle/>
          <a:p>
            <a:fld id="{68E526F3-E257-4208-86D0-CB2FD06A1ADF}" type="slidenum">
              <a:rPr lang="en-US" smtClean="0"/>
              <a:pPr/>
              <a:t>8</a:t>
            </a:fld>
            <a:endParaRPr lang="en-US" dirty="0"/>
          </a:p>
        </p:txBody>
      </p:sp>
      <p:graphicFrame>
        <p:nvGraphicFramePr>
          <p:cNvPr id="10" name="Content Placeholder 9"/>
          <p:cNvGraphicFramePr>
            <a:graphicFrameLocks noGrp="1"/>
          </p:cNvGraphicFramePr>
          <p:nvPr>
            <p:ph idx="1"/>
            <p:extLst/>
          </p:nvPr>
        </p:nvGraphicFramePr>
        <p:xfrm>
          <a:off x="838197" y="1516428"/>
          <a:ext cx="10735852" cy="3060232"/>
        </p:xfrm>
        <a:graphic>
          <a:graphicData uri="http://schemas.openxmlformats.org/drawingml/2006/table">
            <a:tbl>
              <a:tblPr firstRow="1" bandRow="1">
                <a:tableStyleId>{F2DE63D5-997A-4646-A377-4702673A728D}</a:tableStyleId>
              </a:tblPr>
              <a:tblGrid>
                <a:gridCol w="5053301">
                  <a:extLst>
                    <a:ext uri="{9D8B030D-6E8A-4147-A177-3AD203B41FA5}">
                      <a16:colId xmlns:a16="http://schemas.microsoft.com/office/drawing/2014/main" val="20000"/>
                    </a:ext>
                  </a:extLst>
                </a:gridCol>
                <a:gridCol w="5682551">
                  <a:extLst>
                    <a:ext uri="{9D8B030D-6E8A-4147-A177-3AD203B41FA5}">
                      <a16:colId xmlns:a16="http://schemas.microsoft.com/office/drawing/2014/main" val="20001"/>
                    </a:ext>
                  </a:extLst>
                </a:gridCol>
              </a:tblGrid>
              <a:tr h="375684">
                <a:tc>
                  <a:txBody>
                    <a:bodyPr/>
                    <a:lstStyle/>
                    <a:p>
                      <a:pPr algn="ctr"/>
                      <a:r>
                        <a:rPr lang="en-US" sz="1800" dirty="0"/>
                        <a:t>From</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To</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548">
                <a:tc gridSpan="2">
                  <a:txBody>
                    <a:bodyPr/>
                    <a:lstStyle/>
                    <a:p>
                      <a:pPr marL="0" indent="0" algn="ctr">
                        <a:buFont typeface="Arial" pitchFamily="34" charset="0"/>
                        <a:buNone/>
                      </a:pPr>
                      <a:r>
                        <a:rPr lang="en-US" sz="1800" dirty="0">
                          <a:solidFill>
                            <a:schemeClr val="tx1"/>
                          </a:solidFill>
                          <a:latin typeface="+mn-lt"/>
                        </a:rPr>
                        <a:t>Student</a:t>
                      </a:r>
                      <a:r>
                        <a:rPr lang="en-US" sz="1800" baseline="0" dirty="0">
                          <a:solidFill>
                            <a:schemeClr val="tx1"/>
                          </a:solidFill>
                          <a:latin typeface="+mn-lt"/>
                        </a:rPr>
                        <a:t> hire process includes undergrads, grads and post docs</a:t>
                      </a: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285750" indent="-285750">
                        <a:buFont typeface="Arial" panose="020B0604020202020204" pitchFamily="34" charset="0"/>
                        <a:buChar char="•"/>
                      </a:pPr>
                      <a:endParaRPr lang="en-US" sz="1600" b="0" i="0" u="non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796204"/>
                  </a:ext>
                </a:extLst>
              </a:tr>
              <a:tr h="398548">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Student recruitment</a:t>
                      </a:r>
                      <a:r>
                        <a:rPr lang="en-US" sz="1600" baseline="0" dirty="0"/>
                        <a:t> processes are different across campus.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Some utilize Student Employee Management System (SEMS).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Others follow a paper process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Some only complete new hire paperwork.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Sometimes offer letters were not utilized.</a:t>
                      </a:r>
                      <a:endParaRPr lang="en-US" sz="1600" dirty="0">
                        <a:solidFill>
                          <a:schemeClr val="tx1"/>
                        </a:solidFill>
                        <a:latin typeface="+mn-lt"/>
                      </a:endParaRPr>
                    </a:p>
                    <a:p>
                      <a:pPr marL="0" indent="0">
                        <a:buFont typeface="Arial" pitchFamily="34" charset="0"/>
                        <a:buNone/>
                      </a:pP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itchFamily="34" charset="0"/>
                        <a:buNone/>
                      </a:pPr>
                      <a:r>
                        <a:rPr lang="en-US" sz="1600" u="none" baseline="0" dirty="0"/>
                        <a:t>One (automated) process allows:</a:t>
                      </a:r>
                    </a:p>
                    <a:p>
                      <a:pPr marL="285750" indent="-285750">
                        <a:buFont typeface="Arial" panose="020B0604020202020204" pitchFamily="34" charset="0"/>
                        <a:buChar char="•"/>
                      </a:pPr>
                      <a:r>
                        <a:rPr lang="en-US" sz="1600" u="none" baseline="0" dirty="0"/>
                        <a:t>Department support or supervisor to create position, create posting and quickly move student candidate to offer letter acceptance. </a:t>
                      </a:r>
                    </a:p>
                    <a:p>
                      <a:pPr marL="285750" indent="-285750">
                        <a:buFont typeface="Arial" panose="020B0604020202020204" pitchFamily="34" charset="0"/>
                        <a:buChar char="•"/>
                      </a:pPr>
                      <a:r>
                        <a:rPr lang="en-US" sz="1600" u="none" baseline="0" dirty="0"/>
                        <a:t>Some areas will utilize the business office, similar to today, to complete student hire. </a:t>
                      </a:r>
                    </a:p>
                    <a:p>
                      <a:pPr marL="285750" indent="-285750">
                        <a:buFont typeface="Arial" panose="020B0604020202020204" pitchFamily="34" charset="0"/>
                        <a:buChar char="•"/>
                      </a:pPr>
                      <a:r>
                        <a:rPr lang="en-US" sz="1600" u="none" baseline="0" dirty="0"/>
                        <a:t>Hiring process does not require formal approval. </a:t>
                      </a:r>
                    </a:p>
                    <a:p>
                      <a:pPr marL="285750" indent="-285750">
                        <a:buFont typeface="Arial" panose="020B0604020202020204" pitchFamily="34" charset="0"/>
                        <a:buChar char="•"/>
                      </a:pPr>
                      <a:r>
                        <a:rPr lang="en-US" sz="1600" u="none" baseline="0" dirty="0"/>
                        <a:t>A simple offer letter is used to confirm candidate has accepted position.</a:t>
                      </a:r>
                      <a:endParaRPr lang="en-US" sz="1600" b="0" i="0" u="non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extLst/>
          </p:nvPr>
        </p:nvGraphicFramePr>
        <p:xfrm>
          <a:off x="839243" y="4096011"/>
          <a:ext cx="5059093" cy="1883774"/>
        </p:xfrm>
        <a:graphic>
          <a:graphicData uri="http://schemas.openxmlformats.org/drawingml/2006/table">
            <a:tbl>
              <a:tblPr firstRow="1" bandRow="1">
                <a:tableStyleId>{F5AB1C69-6EDB-4FF4-983F-18BD219EF322}</a:tableStyleId>
              </a:tblPr>
              <a:tblGrid>
                <a:gridCol w="5059093">
                  <a:extLst>
                    <a:ext uri="{9D8B030D-6E8A-4147-A177-3AD203B41FA5}">
                      <a16:colId xmlns:a16="http://schemas.microsoft.com/office/drawing/2014/main" val="20000"/>
                    </a:ext>
                  </a:extLst>
                </a:gridCol>
              </a:tblGrid>
              <a:tr h="350729">
                <a:tc>
                  <a:txBody>
                    <a:bodyPr/>
                    <a:lstStyle/>
                    <a:p>
                      <a:pPr algn="ctr"/>
                      <a:r>
                        <a:rPr lang="en-US" sz="1800" dirty="0"/>
                        <a:t>Key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18014">
                <a:tc>
                  <a:txBody>
                    <a:bodyPr/>
                    <a:lstStyle/>
                    <a:p>
                      <a:pPr marL="171450" indent="-171450">
                        <a:buFont typeface="Arial" pitchFamily="34" charset="0"/>
                        <a:buChar char="•"/>
                      </a:pPr>
                      <a:r>
                        <a:rPr lang="en-US" sz="1600" baseline="0" dirty="0"/>
                        <a:t>Automated process</a:t>
                      </a:r>
                    </a:p>
                    <a:p>
                      <a:pPr marL="171450" indent="-171450">
                        <a:buFont typeface="Arial" pitchFamily="34" charset="0"/>
                        <a:buChar char="•"/>
                      </a:pPr>
                      <a:r>
                        <a:rPr lang="en-US" sz="1600" baseline="0" dirty="0"/>
                        <a:t>Integrated information – information gathered in recruitment flows to onboarding </a:t>
                      </a:r>
                    </a:p>
                    <a:p>
                      <a:pPr marL="171450" indent="-171450">
                        <a:buFont typeface="Arial" pitchFamily="34" charset="0"/>
                        <a:buChar char="•"/>
                      </a:pPr>
                      <a:r>
                        <a:rPr lang="en-US" sz="1600" baseline="0" dirty="0"/>
                        <a:t>Reporting – one system; one process will standardize 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5899759" y="4536222"/>
          <a:ext cx="5672868" cy="1920240"/>
        </p:xfrm>
        <a:graphic>
          <a:graphicData uri="http://schemas.openxmlformats.org/drawingml/2006/table">
            <a:tbl>
              <a:tblPr firstRow="1" bandRow="1">
                <a:tableStyleId>{F5AB1C69-6EDB-4FF4-983F-18BD219EF322}</a:tableStyleId>
              </a:tblPr>
              <a:tblGrid>
                <a:gridCol w="5672868">
                  <a:extLst>
                    <a:ext uri="{9D8B030D-6E8A-4147-A177-3AD203B41FA5}">
                      <a16:colId xmlns:a16="http://schemas.microsoft.com/office/drawing/2014/main" val="20000"/>
                    </a:ext>
                  </a:extLst>
                </a:gridCol>
              </a:tblGrid>
              <a:tr h="217114">
                <a:tc>
                  <a:txBody>
                    <a:bodyPr/>
                    <a:lstStyle/>
                    <a:p>
                      <a:pPr algn="ctr"/>
                      <a:r>
                        <a:rPr lang="en-US" sz="1800" dirty="0"/>
                        <a:t>Impacted</a:t>
                      </a:r>
                      <a:r>
                        <a:rPr lang="en-US" sz="1800" baseline="0" dirty="0"/>
                        <a:t> Functions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94229">
                <a:tc>
                  <a:txBody>
                    <a:bodyPr/>
                    <a:lstStyle/>
                    <a:p>
                      <a:pPr marL="285750" indent="-285750">
                        <a:buFont typeface="Arial" pitchFamily="34" charset="0"/>
                        <a:buChar char="•"/>
                      </a:pPr>
                      <a:r>
                        <a:rPr lang="en-US" sz="1600" dirty="0"/>
                        <a:t>Student</a:t>
                      </a:r>
                      <a:r>
                        <a:rPr lang="en-US" sz="1600" baseline="0" dirty="0"/>
                        <a:t> Life </a:t>
                      </a:r>
                    </a:p>
                    <a:p>
                      <a:pPr marL="285750" indent="-285750">
                        <a:buFont typeface="Arial" pitchFamily="34" charset="0"/>
                        <a:buChar char="•"/>
                      </a:pPr>
                      <a:r>
                        <a:rPr lang="en-US" sz="1600" baseline="0" dirty="0"/>
                        <a:t>Academic areas </a:t>
                      </a:r>
                      <a:endParaRPr lang="en-US" sz="1600" dirty="0"/>
                    </a:p>
                    <a:p>
                      <a:pPr marL="285750" indent="-285750">
                        <a:buFont typeface="Arial" pitchFamily="34" charset="0"/>
                        <a:buChar char="•"/>
                      </a:pPr>
                      <a:r>
                        <a:rPr lang="en-US" sz="1600" baseline="0" dirty="0"/>
                        <a:t>Grad School</a:t>
                      </a:r>
                    </a:p>
                    <a:p>
                      <a:pPr marL="285750" indent="-285750">
                        <a:buFont typeface="Arial" pitchFamily="34" charset="0"/>
                        <a:buChar char="•"/>
                      </a:pPr>
                      <a:r>
                        <a:rPr lang="en-US" sz="1600" baseline="0" dirty="0"/>
                        <a:t>Business Office staff</a:t>
                      </a:r>
                    </a:p>
                    <a:p>
                      <a:pPr marL="285750" indent="-285750">
                        <a:buFont typeface="Arial" pitchFamily="34" charset="0"/>
                        <a:buChar char="•"/>
                      </a:pPr>
                      <a:r>
                        <a:rPr lang="en-US" sz="1600" baseline="0" dirty="0"/>
                        <a:t>Department Support staff</a:t>
                      </a:r>
                    </a:p>
                    <a:p>
                      <a:pPr marL="285750" indent="-285750">
                        <a:buFont typeface="Arial" pitchFamily="34" charset="0"/>
                        <a:buChar char="•"/>
                      </a:pPr>
                      <a:r>
                        <a:rPr lang="en-US" sz="1600" baseline="0" dirty="0"/>
                        <a:t>HR – Talent Acquisition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nvPr>
        </p:nvGraphicFramePr>
        <p:xfrm>
          <a:off x="838197" y="5711870"/>
          <a:ext cx="5060139" cy="964568"/>
        </p:xfrm>
        <a:graphic>
          <a:graphicData uri="http://schemas.openxmlformats.org/drawingml/2006/table">
            <a:tbl>
              <a:tblPr firstRow="1" bandRow="1">
                <a:tableStyleId>{F5AB1C69-6EDB-4FF4-983F-18BD219EF322}</a:tableStyleId>
              </a:tblPr>
              <a:tblGrid>
                <a:gridCol w="5060139">
                  <a:extLst>
                    <a:ext uri="{9D8B030D-6E8A-4147-A177-3AD203B41FA5}">
                      <a16:colId xmlns:a16="http://schemas.microsoft.com/office/drawing/2014/main" val="3328567557"/>
                    </a:ext>
                  </a:extLst>
                </a:gridCol>
              </a:tblGrid>
              <a:tr h="328118">
                <a:tc>
                  <a:txBody>
                    <a:bodyPr/>
                    <a:lstStyle/>
                    <a:p>
                      <a:pPr algn="ctr"/>
                      <a:r>
                        <a:rPr lang="en-US" dirty="0"/>
                        <a:t>Resources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453116"/>
                  </a:ext>
                </a:extLst>
              </a:tr>
              <a:tr h="598808">
                <a:tc>
                  <a:txBody>
                    <a:bodyPr/>
                    <a:lstStyle/>
                    <a:p>
                      <a:r>
                        <a:rPr lang="en-US" sz="1600" u="sng" kern="1200" dirty="0">
                          <a:solidFill>
                            <a:schemeClr val="dk1"/>
                          </a:solidFill>
                          <a:effectLst/>
                          <a:latin typeface="+mn-lt"/>
                          <a:ea typeface="+mn-ea"/>
                          <a:cs typeface="+mn-cs"/>
                          <a:hlinkClick r:id="rId2"/>
                        </a:rPr>
                        <a:t>Recruitment and Onboarding PowerPoint presentation</a:t>
                      </a:r>
                      <a:r>
                        <a:rPr lang="en-US" sz="1600" u="sng" kern="1200" baseline="0" dirty="0">
                          <a:solidFill>
                            <a:schemeClr val="dk1"/>
                          </a:solidFill>
                          <a:effectLst/>
                          <a:latin typeface="+mn-lt"/>
                          <a:ea typeface="+mn-ea"/>
                          <a:cs typeface="+mn-cs"/>
                        </a:rPr>
                        <a:t> </a:t>
                      </a:r>
                    </a:p>
                    <a:p>
                      <a:r>
                        <a:rPr lang="en-US" sz="1600" u="none" kern="1200" baseline="0" dirty="0">
                          <a:solidFill>
                            <a:schemeClr val="dk1"/>
                          </a:solidFill>
                          <a:effectLst/>
                          <a:latin typeface="+mn-lt"/>
                          <a:ea typeface="+mn-ea"/>
                          <a:cs typeface="+mn-cs"/>
                        </a:rPr>
                        <a:t>Review </a:t>
                      </a:r>
                      <a:r>
                        <a:rPr lang="en-US" sz="1600" u="none" kern="1200" baseline="0" dirty="0">
                          <a:solidFill>
                            <a:schemeClr val="dk1"/>
                          </a:solidFill>
                          <a:effectLst/>
                          <a:latin typeface="+mn-lt"/>
                          <a:ea typeface="+mn-ea"/>
                          <a:cs typeface="+mn-cs"/>
                          <a:hlinkClick r:id="rId3"/>
                        </a:rPr>
                        <a:t>Sneak Peek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774231"/>
                  </a:ext>
                </a:extLst>
              </a:tr>
            </a:tbl>
          </a:graphicData>
        </a:graphic>
      </p:graphicFrame>
    </p:spTree>
    <p:extLst>
      <p:ext uri="{BB962C8B-B14F-4D97-AF65-F5344CB8AC3E}">
        <p14:creationId xmlns:p14="http://schemas.microsoft.com/office/powerpoint/2010/main" val="2180618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Onboarding New Employees</a:t>
            </a:r>
          </a:p>
        </p:txBody>
      </p:sp>
      <p:sp>
        <p:nvSpPr>
          <p:cNvPr id="4" name="Text Placeholder 3"/>
          <p:cNvSpPr>
            <a:spLocks noGrp="1"/>
          </p:cNvSpPr>
          <p:nvPr>
            <p:ph type="body" sz="quarter" idx="10"/>
          </p:nvPr>
        </p:nvSpPr>
        <p:spPr/>
        <p:txBody>
          <a:bodyPr/>
          <a:lstStyle/>
          <a:p>
            <a:r>
              <a:rPr lang="en-US" dirty="0"/>
              <a:t>What’s changing?</a:t>
            </a:r>
          </a:p>
        </p:txBody>
      </p:sp>
      <p:sp>
        <p:nvSpPr>
          <p:cNvPr id="5" name="Slide Number Placeholder 4"/>
          <p:cNvSpPr>
            <a:spLocks noGrp="1"/>
          </p:cNvSpPr>
          <p:nvPr>
            <p:ph type="sldNum" sz="quarter" idx="4"/>
          </p:nvPr>
        </p:nvSpPr>
        <p:spPr/>
        <p:txBody>
          <a:bodyPr/>
          <a:lstStyle/>
          <a:p>
            <a:fld id="{68E526F3-E257-4208-86D0-CB2FD06A1ADF}" type="slidenum">
              <a:rPr lang="en-US" smtClean="0"/>
              <a:pPr/>
              <a:t>9</a:t>
            </a:fld>
            <a:endParaRPr lang="en-US" dirty="0"/>
          </a:p>
        </p:txBody>
      </p:sp>
      <p:graphicFrame>
        <p:nvGraphicFramePr>
          <p:cNvPr id="10" name="Content Placeholder 9"/>
          <p:cNvGraphicFramePr>
            <a:graphicFrameLocks noGrp="1"/>
          </p:cNvGraphicFramePr>
          <p:nvPr>
            <p:ph idx="1"/>
            <p:extLst/>
          </p:nvPr>
        </p:nvGraphicFramePr>
        <p:xfrm>
          <a:off x="838197" y="1516428"/>
          <a:ext cx="10735852" cy="3791752"/>
        </p:xfrm>
        <a:graphic>
          <a:graphicData uri="http://schemas.openxmlformats.org/drawingml/2006/table">
            <a:tbl>
              <a:tblPr firstRow="1" bandRow="1">
                <a:tableStyleId>{F2DE63D5-997A-4646-A377-4702673A728D}</a:tableStyleId>
              </a:tblPr>
              <a:tblGrid>
                <a:gridCol w="5053301">
                  <a:extLst>
                    <a:ext uri="{9D8B030D-6E8A-4147-A177-3AD203B41FA5}">
                      <a16:colId xmlns:a16="http://schemas.microsoft.com/office/drawing/2014/main" val="20000"/>
                    </a:ext>
                  </a:extLst>
                </a:gridCol>
                <a:gridCol w="5682551">
                  <a:extLst>
                    <a:ext uri="{9D8B030D-6E8A-4147-A177-3AD203B41FA5}">
                      <a16:colId xmlns:a16="http://schemas.microsoft.com/office/drawing/2014/main" val="20001"/>
                    </a:ext>
                  </a:extLst>
                </a:gridCol>
              </a:tblGrid>
              <a:tr h="375684">
                <a:tc>
                  <a:txBody>
                    <a:bodyPr/>
                    <a:lstStyle/>
                    <a:p>
                      <a:pPr algn="ctr"/>
                      <a:r>
                        <a:rPr lang="en-US" sz="1800" dirty="0"/>
                        <a:t>From</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To</a:t>
                      </a:r>
                      <a:endParaRPr lang="en-US" sz="18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98548">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600" dirty="0"/>
                        <a:t>Today, onboarding</a:t>
                      </a:r>
                      <a:r>
                        <a:rPr lang="en-US" sz="1600" baseline="0" dirty="0"/>
                        <a:t> is decentralized.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Each department determines the type of communication they extend to a new hire.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New employee information is collected through paper forms. (Form 13, PA form, Tax, Direct Deposit,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a:t>Request for Some new employees wait days/weeks to setup career account and gain access to systems.</a:t>
                      </a:r>
                    </a:p>
                    <a:p>
                      <a:pPr marL="0" indent="0">
                        <a:buFont typeface="Arial" pitchFamily="34" charset="0"/>
                        <a:buNone/>
                      </a:pP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itchFamily="34" charset="0"/>
                        <a:buNone/>
                      </a:pPr>
                      <a:r>
                        <a:rPr lang="en-US" sz="1600" u="none" baseline="0" dirty="0"/>
                        <a:t>SuccessFactors provides:</a:t>
                      </a:r>
                    </a:p>
                    <a:p>
                      <a:pPr marL="285750" indent="-285750">
                        <a:buFont typeface="Arial" panose="020B0604020202020204" pitchFamily="34" charset="0"/>
                        <a:buChar char="•"/>
                      </a:pPr>
                      <a:r>
                        <a:rPr lang="en-US" sz="1600" u="none" baseline="0" dirty="0"/>
                        <a:t>Standardized processes for all new hires</a:t>
                      </a:r>
                    </a:p>
                    <a:p>
                      <a:pPr marL="285750" indent="-285750">
                        <a:buFont typeface="Arial" panose="020B0604020202020204" pitchFamily="34" charset="0"/>
                        <a:buChar char="•"/>
                      </a:pPr>
                      <a:r>
                        <a:rPr lang="en-US" sz="1600" u="none" baseline="0" dirty="0"/>
                        <a:t>Department can custom welcome message, including linking important policies and other information for a successful first day</a:t>
                      </a:r>
                    </a:p>
                    <a:p>
                      <a:pPr marL="285750" indent="-285750">
                        <a:buFont typeface="Arial" panose="020B0604020202020204" pitchFamily="34" charset="0"/>
                        <a:buChar char="•"/>
                      </a:pPr>
                      <a:r>
                        <a:rPr lang="en-US" sz="1600" b="0" i="0" u="none" baseline="0" dirty="0">
                          <a:solidFill>
                            <a:schemeClr val="tx1"/>
                          </a:solidFill>
                          <a:latin typeface="+mn-lt"/>
                        </a:rPr>
                        <a:t>A Portal is one-stop-shop to collect new employee information (online) needed for tax and payroll; I-9 and direct deposit included. (Notifications are sent if new hire is not completing information as required.) Once completed, new employee is automatically sent link to create career account and password.</a:t>
                      </a:r>
                    </a:p>
                    <a:p>
                      <a:pPr marL="285750" indent="-285750">
                        <a:buFont typeface="Arial" panose="020B0604020202020204" pitchFamily="34" charset="0"/>
                        <a:buChar char="•"/>
                      </a:pPr>
                      <a:endParaRPr lang="en-US" sz="1600" b="0" i="0" u="none" baseline="0" dirty="0">
                        <a:solidFill>
                          <a:schemeClr val="tx1"/>
                        </a:solidFill>
                        <a:latin typeface="+mn-lt"/>
                      </a:endParaRPr>
                    </a:p>
                    <a:p>
                      <a:pPr marL="285750" indent="-285750">
                        <a:buFont typeface="Arial" panose="020B0604020202020204" pitchFamily="34" charset="0"/>
                        <a:buChar char="•"/>
                      </a:pPr>
                      <a:endParaRPr lang="en-US" sz="1600" b="0" i="0" u="non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98548">
                <a:tc>
                  <a:txBody>
                    <a:bodyPr/>
                    <a:lstStyle/>
                    <a:p>
                      <a:pPr marL="0" indent="0">
                        <a:buFont typeface="Arial" pitchFamily="34" charset="0"/>
                        <a:buNone/>
                      </a:pPr>
                      <a:endParaRPr lang="en-US" sz="18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US" sz="1600" b="0" i="0" u="none" baseline="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1374770"/>
                  </a:ext>
                </a:extLst>
              </a:tr>
            </a:tbl>
          </a:graphicData>
        </a:graphic>
      </p:graphicFrame>
      <p:graphicFrame>
        <p:nvGraphicFramePr>
          <p:cNvPr id="15" name="Table 14"/>
          <p:cNvGraphicFramePr>
            <a:graphicFrameLocks noGrp="1"/>
          </p:cNvGraphicFramePr>
          <p:nvPr>
            <p:extLst/>
          </p:nvPr>
        </p:nvGraphicFramePr>
        <p:xfrm>
          <a:off x="839243" y="4183693"/>
          <a:ext cx="5059093" cy="1883774"/>
        </p:xfrm>
        <a:graphic>
          <a:graphicData uri="http://schemas.openxmlformats.org/drawingml/2006/table">
            <a:tbl>
              <a:tblPr firstRow="1" bandRow="1">
                <a:tableStyleId>{F5AB1C69-6EDB-4FF4-983F-18BD219EF322}</a:tableStyleId>
              </a:tblPr>
              <a:tblGrid>
                <a:gridCol w="5059093">
                  <a:extLst>
                    <a:ext uri="{9D8B030D-6E8A-4147-A177-3AD203B41FA5}">
                      <a16:colId xmlns:a16="http://schemas.microsoft.com/office/drawing/2014/main" val="20000"/>
                    </a:ext>
                  </a:extLst>
                </a:gridCol>
              </a:tblGrid>
              <a:tr h="278078">
                <a:tc>
                  <a:txBody>
                    <a:bodyPr/>
                    <a:lstStyle/>
                    <a:p>
                      <a:pPr algn="ctr"/>
                      <a:r>
                        <a:rPr lang="en-US" sz="1800" dirty="0"/>
                        <a:t>Key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18014">
                <a:tc>
                  <a:txBody>
                    <a:bodyPr/>
                    <a:lstStyle/>
                    <a:p>
                      <a:pPr marL="171450" indent="-171450">
                        <a:buFont typeface="Arial" pitchFamily="34" charset="0"/>
                        <a:buChar char="•"/>
                      </a:pPr>
                      <a:r>
                        <a:rPr lang="en-US" sz="1600" baseline="0" dirty="0"/>
                        <a:t>Automated process </a:t>
                      </a:r>
                    </a:p>
                    <a:p>
                      <a:pPr marL="171450" indent="-171450">
                        <a:buFont typeface="Arial" pitchFamily="34" charset="0"/>
                        <a:buChar char="•"/>
                      </a:pPr>
                      <a:r>
                        <a:rPr lang="en-US" sz="1600" baseline="0" dirty="0"/>
                        <a:t>Information gathered in recruitment flows to onboarding </a:t>
                      </a:r>
                    </a:p>
                    <a:p>
                      <a:pPr marL="171450" indent="-171450">
                        <a:buFont typeface="Arial" pitchFamily="34" charset="0"/>
                        <a:buChar char="•"/>
                      </a:pPr>
                      <a:r>
                        <a:rPr lang="en-US" sz="1600" baseline="0" dirty="0"/>
                        <a:t>New hire starts day one with access to system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extLst/>
          </p:nvPr>
        </p:nvGraphicFramePr>
        <p:xfrm>
          <a:off x="5899759" y="4536222"/>
          <a:ext cx="5672868" cy="1859989"/>
        </p:xfrm>
        <a:graphic>
          <a:graphicData uri="http://schemas.openxmlformats.org/drawingml/2006/table">
            <a:tbl>
              <a:tblPr firstRow="1" bandRow="1">
                <a:tableStyleId>{F5AB1C69-6EDB-4FF4-983F-18BD219EF322}</a:tableStyleId>
              </a:tblPr>
              <a:tblGrid>
                <a:gridCol w="5672868">
                  <a:extLst>
                    <a:ext uri="{9D8B030D-6E8A-4147-A177-3AD203B41FA5}">
                      <a16:colId xmlns:a16="http://schemas.microsoft.com/office/drawing/2014/main" val="20000"/>
                    </a:ext>
                  </a:extLst>
                </a:gridCol>
              </a:tblGrid>
              <a:tr h="217114">
                <a:tc>
                  <a:txBody>
                    <a:bodyPr/>
                    <a:lstStyle/>
                    <a:p>
                      <a:pPr algn="ctr"/>
                      <a:r>
                        <a:rPr lang="en-US" sz="1800" dirty="0"/>
                        <a:t>Impacted</a:t>
                      </a:r>
                      <a:r>
                        <a:rPr lang="en-US" sz="1800" baseline="0" dirty="0"/>
                        <a:t> Functions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94229">
                <a:tc>
                  <a:txBody>
                    <a:bodyPr/>
                    <a:lstStyle/>
                    <a:p>
                      <a:pPr marL="285750" indent="-285750">
                        <a:buFont typeface="Arial" pitchFamily="34" charset="0"/>
                        <a:buChar char="•"/>
                      </a:pPr>
                      <a:r>
                        <a:rPr lang="en-US" sz="1600" baseline="0" dirty="0"/>
                        <a:t>Department Support </a:t>
                      </a:r>
                    </a:p>
                    <a:p>
                      <a:pPr marL="285750" indent="-285750">
                        <a:buFont typeface="Arial" pitchFamily="34" charset="0"/>
                        <a:buChar char="•"/>
                      </a:pPr>
                      <a:r>
                        <a:rPr lang="en-US" sz="1600" baseline="0" dirty="0"/>
                        <a:t>Business Offices </a:t>
                      </a:r>
                    </a:p>
                    <a:p>
                      <a:pPr marL="285750" indent="-285750">
                        <a:buFont typeface="Arial" pitchFamily="34" charset="0"/>
                        <a:buChar char="•"/>
                      </a:pPr>
                      <a:r>
                        <a:rPr lang="en-US" sz="1600" baseline="0" dirty="0"/>
                        <a:t>Payroll</a:t>
                      </a:r>
                    </a:p>
                    <a:p>
                      <a:pPr marL="285750" indent="-285750">
                        <a:buFont typeface="Arial" pitchFamily="34" charset="0"/>
                        <a:buChar char="•"/>
                      </a:pPr>
                      <a:r>
                        <a:rPr lang="en-US" sz="1600" baseline="0" dirty="0"/>
                        <a:t>Hiring Supervisors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8" name="Table 17"/>
          <p:cNvGraphicFramePr>
            <a:graphicFrameLocks noGrp="1"/>
          </p:cNvGraphicFramePr>
          <p:nvPr>
            <p:extLst/>
          </p:nvPr>
        </p:nvGraphicFramePr>
        <p:xfrm>
          <a:off x="838197" y="5711870"/>
          <a:ext cx="5060139" cy="964568"/>
        </p:xfrm>
        <a:graphic>
          <a:graphicData uri="http://schemas.openxmlformats.org/drawingml/2006/table">
            <a:tbl>
              <a:tblPr firstRow="1" bandRow="1">
                <a:tableStyleId>{F5AB1C69-6EDB-4FF4-983F-18BD219EF322}</a:tableStyleId>
              </a:tblPr>
              <a:tblGrid>
                <a:gridCol w="5060139">
                  <a:extLst>
                    <a:ext uri="{9D8B030D-6E8A-4147-A177-3AD203B41FA5}">
                      <a16:colId xmlns:a16="http://schemas.microsoft.com/office/drawing/2014/main" val="3328567557"/>
                    </a:ext>
                  </a:extLst>
                </a:gridCol>
              </a:tblGrid>
              <a:tr h="328118">
                <a:tc>
                  <a:txBody>
                    <a:bodyPr/>
                    <a:lstStyle/>
                    <a:p>
                      <a:pPr algn="ctr"/>
                      <a:r>
                        <a:rPr lang="en-US" dirty="0"/>
                        <a:t>Resources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8453116"/>
                  </a:ext>
                </a:extLst>
              </a:tr>
              <a:tr h="598808">
                <a:tc>
                  <a:txBody>
                    <a:bodyPr/>
                    <a:lstStyle/>
                    <a:p>
                      <a:r>
                        <a:rPr lang="en-US" sz="1600" u="sng" kern="1200" dirty="0">
                          <a:solidFill>
                            <a:schemeClr val="dk1"/>
                          </a:solidFill>
                          <a:effectLst/>
                          <a:latin typeface="+mn-lt"/>
                          <a:ea typeface="+mn-ea"/>
                          <a:cs typeface="+mn-cs"/>
                          <a:hlinkClick r:id="rId2"/>
                        </a:rPr>
                        <a:t>Recruitment and Onboarding PowerPoint presentation</a:t>
                      </a:r>
                      <a:r>
                        <a:rPr lang="en-US" sz="1600" u="sng" kern="1200" baseline="0" dirty="0">
                          <a:solidFill>
                            <a:schemeClr val="dk1"/>
                          </a:solidFill>
                          <a:effectLst/>
                          <a:latin typeface="+mn-lt"/>
                          <a:ea typeface="+mn-ea"/>
                          <a:cs typeface="+mn-cs"/>
                        </a:rPr>
                        <a:t> </a:t>
                      </a:r>
                    </a:p>
                    <a:p>
                      <a:r>
                        <a:rPr lang="en-US" sz="1600" u="none" kern="1200" baseline="0" dirty="0">
                          <a:solidFill>
                            <a:schemeClr val="dk1"/>
                          </a:solidFill>
                          <a:effectLst/>
                          <a:latin typeface="+mn-lt"/>
                          <a:ea typeface="+mn-ea"/>
                          <a:cs typeface="+mn-cs"/>
                        </a:rPr>
                        <a:t>Review </a:t>
                      </a:r>
                      <a:r>
                        <a:rPr lang="en-US" sz="1600" u="none" kern="1200" baseline="0" dirty="0">
                          <a:solidFill>
                            <a:schemeClr val="dk1"/>
                          </a:solidFill>
                          <a:effectLst/>
                          <a:latin typeface="+mn-lt"/>
                          <a:ea typeface="+mn-ea"/>
                          <a:cs typeface="+mn-cs"/>
                          <a:hlinkClick r:id="rId3"/>
                        </a:rPr>
                        <a:t>Sneak Peek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774231"/>
                  </a:ext>
                </a:extLst>
              </a:tr>
            </a:tbl>
          </a:graphicData>
        </a:graphic>
      </p:graphicFrame>
    </p:spTree>
    <p:extLst>
      <p:ext uri="{BB962C8B-B14F-4D97-AF65-F5344CB8AC3E}">
        <p14:creationId xmlns:p14="http://schemas.microsoft.com/office/powerpoint/2010/main" val="1583520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urdue FLSA 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rdue FLSA 2" id="{49C297B6-0FF7-4ECC-A7EC-E6DE740D7C3A}" vid="{10C95941-C5CC-4D9F-BC52-0C32876A43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Purdue FLSA 2</Template>
  <TotalTime>2824</TotalTime>
  <Words>2653</Words>
  <Application>Microsoft Office PowerPoint</Application>
  <PresentationFormat>Widescreen</PresentationFormat>
  <Paragraphs>388</Paragraphs>
  <Slides>18</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6" baseType="lpstr">
      <vt:lpstr>Arial</vt:lpstr>
      <vt:lpstr>Calibri</vt:lpstr>
      <vt:lpstr>Calibri Light</vt:lpstr>
      <vt:lpstr>Impact</vt:lpstr>
      <vt:lpstr>Wingdings</vt:lpstr>
      <vt:lpstr>Purdue FLSA 2</vt:lpstr>
      <vt:lpstr>think-cell Slide</vt:lpstr>
      <vt:lpstr>Image</vt:lpstr>
      <vt:lpstr>SuccessFactors Change Impacts</vt:lpstr>
      <vt:lpstr>Top Seven</vt:lpstr>
      <vt:lpstr>What Doesn’t Change?</vt:lpstr>
      <vt:lpstr>Change Impacts </vt:lpstr>
      <vt:lpstr>Creating New Positions</vt:lpstr>
      <vt:lpstr>Faculty Recruitment</vt:lpstr>
      <vt:lpstr>Staff Recruitment </vt:lpstr>
      <vt:lpstr>Student Recruitment </vt:lpstr>
      <vt:lpstr>Onboarding New Employees</vt:lpstr>
      <vt:lpstr>Crossboarding Employees (Transfers)</vt:lpstr>
      <vt:lpstr>Hiring Process (Personnel Actions)</vt:lpstr>
      <vt:lpstr>Employee Data Changes (Personnel Actions)</vt:lpstr>
      <vt:lpstr>Terminations (Personnel Actions)</vt:lpstr>
      <vt:lpstr>Time, Leaves (Time-off) and Quotas</vt:lpstr>
      <vt:lpstr>Timekeeping</vt:lpstr>
      <vt:lpstr>Performance Appraisals and Goals</vt:lpstr>
      <vt:lpstr>Merit Process</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 Labor Standards Act - FLSA</dc:title>
  <dc:creator>McPhail, Rodney B</dc:creator>
  <cp:lastModifiedBy>Devin Ewell</cp:lastModifiedBy>
  <cp:revision>221</cp:revision>
  <dcterms:created xsi:type="dcterms:W3CDTF">2016-08-01T17:36:22Z</dcterms:created>
  <dcterms:modified xsi:type="dcterms:W3CDTF">2018-11-12T17:47:16Z</dcterms:modified>
</cp:coreProperties>
</file>