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708" r:id="rId1"/>
  </p:sldMasterIdLst>
  <p:notesMasterIdLst>
    <p:notesMasterId r:id="rId26"/>
  </p:notesMasterIdLst>
  <p:sldIdLst>
    <p:sldId id="258" r:id="rId2"/>
    <p:sldId id="264" r:id="rId3"/>
    <p:sldId id="279" r:id="rId4"/>
    <p:sldId id="309" r:id="rId5"/>
    <p:sldId id="310" r:id="rId6"/>
    <p:sldId id="291" r:id="rId7"/>
    <p:sldId id="299" r:id="rId8"/>
    <p:sldId id="259" r:id="rId9"/>
    <p:sldId id="293" r:id="rId10"/>
    <p:sldId id="296" r:id="rId11"/>
    <p:sldId id="294" r:id="rId12"/>
    <p:sldId id="295" r:id="rId13"/>
    <p:sldId id="311" r:id="rId14"/>
    <p:sldId id="297" r:id="rId15"/>
    <p:sldId id="298" r:id="rId16"/>
    <p:sldId id="312" r:id="rId17"/>
    <p:sldId id="304" r:id="rId18"/>
    <p:sldId id="305" r:id="rId19"/>
    <p:sldId id="306" r:id="rId20"/>
    <p:sldId id="307" r:id="rId21"/>
    <p:sldId id="316" r:id="rId22"/>
    <p:sldId id="268" r:id="rId23"/>
    <p:sldId id="314" r:id="rId24"/>
    <p:sldId id="315" r:id="rId25"/>
  </p:sldIdLst>
  <p:sldSz cx="9144000" cy="6858000" type="screen4x3"/>
  <p:notesSz cx="6858000" cy="9144000"/>
  <p:embeddedFontLst>
    <p:embeddedFont>
      <p:font typeface="Acumin Pro" panose="020B0604020202020204" charset="0"/>
      <p:regular r:id="rId27"/>
      <p:bold r:id="rId28"/>
      <p:italic r:id="rId29"/>
      <p:boldItalic r:id="rId30"/>
    </p:embeddedFont>
    <p:embeddedFont>
      <p:font typeface="Acumin Pro ExtraCondensed" panose="020B0604020202020204" charset="0"/>
      <p:regular r:id="rId31"/>
      <p:bold r:id="rId32"/>
      <p:italic r:id="rId33"/>
      <p:boldItalic r:id="rId34"/>
    </p:embeddedFont>
    <p:embeddedFont>
      <p:font typeface="Acumin Pro ExtraCondensed Smbd" panose="020B0604020202020204" charset="0"/>
      <p:regular r:id="rId35"/>
      <p:bold r:id="rId36"/>
      <p:italic r:id="rId37"/>
      <p:boldItalic r:id="rId38"/>
    </p:embeddedFont>
    <p:embeddedFont>
      <p:font typeface="Acumin Pro Medium" panose="020B0604020202020204" charset="0"/>
      <p:regular r:id="rId39"/>
      <p:italic r:id="rId40"/>
    </p:embeddedFont>
    <p:embeddedFont>
      <p:font typeface="Acumin Pro Semibold" panose="020B0604020202020204" charset="0"/>
      <p:regular r:id="rId41"/>
      <p:bold r:id="rId42"/>
      <p:italic r:id="rId43"/>
      <p:boldItalic r:id="rId44"/>
    </p:embeddedFont>
    <p:embeddedFont>
      <p:font typeface="Acumin Pro SemiCondensed" panose="020B0604020202020204" charset="0"/>
      <p:regular r:id="rId45"/>
      <p:bold r:id="rId46"/>
      <p:italic r:id="rId47"/>
      <p:boldItalic r:id="rId48"/>
    </p:embeddedFont>
    <p:embeddedFont>
      <p:font typeface="United Sans Cd Md" charset="0"/>
      <p:regular r:id="rId49"/>
    </p:embeddedFont>
    <p:embeddedFont>
      <p:font typeface="United Sans Rg Md" charset="0"/>
      <p:regular r:id="rId50"/>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2" autoAdjust="0"/>
    <p:restoredTop sz="86419"/>
  </p:normalViewPr>
  <p:slideViewPr>
    <p:cSldViewPr snapToGrid="0" snapToObjects="1">
      <p:cViewPr varScale="1">
        <p:scale>
          <a:sx n="127" d="100"/>
          <a:sy n="127" d="100"/>
        </p:scale>
        <p:origin x="1032" y="114"/>
      </p:cViewPr>
      <p:guideLst/>
    </p:cSldViewPr>
  </p:slideViewPr>
  <p:outlineViewPr>
    <p:cViewPr>
      <p:scale>
        <a:sx n="33" d="100"/>
        <a:sy n="33" d="100"/>
      </p:scale>
      <p:origin x="0" y="0"/>
    </p:cViewPr>
  </p:outlineViewPr>
  <p:notesTextViewPr>
    <p:cViewPr>
      <p:scale>
        <a:sx n="3" d="2"/>
        <a:sy n="3" d="2"/>
      </p:scale>
      <p:origin x="0" y="0"/>
    </p:cViewPr>
  </p:notesTextViewPr>
  <p:notesViewPr>
    <p:cSldViewPr snapToGrid="0" snapToObjects="1">
      <p:cViewPr varScale="1">
        <p:scale>
          <a:sx n="50" d="100"/>
          <a:sy n="50" d="100"/>
        </p:scale>
        <p:origin x="2708" y="2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font" Target="fonts/font13.fntdata"/><Relationship Id="rId21" Type="http://schemas.openxmlformats.org/officeDocument/2006/relationships/slide" Target="slides/slide20.xml"/><Relationship Id="rId34" Type="http://schemas.openxmlformats.org/officeDocument/2006/relationships/font" Target="fonts/font8.fntdata"/><Relationship Id="rId42" Type="http://schemas.openxmlformats.org/officeDocument/2006/relationships/font" Target="fonts/font16.fntdata"/><Relationship Id="rId47" Type="http://schemas.openxmlformats.org/officeDocument/2006/relationships/font" Target="fonts/font21.fntdata"/><Relationship Id="rId50" Type="http://schemas.openxmlformats.org/officeDocument/2006/relationships/font" Target="fonts/font24.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3.fntdata"/><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font" Target="fonts/font14.fntdata"/><Relationship Id="rId45" Type="http://schemas.openxmlformats.org/officeDocument/2006/relationships/font" Target="fonts/font19.fntdata"/><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4" Type="http://schemas.openxmlformats.org/officeDocument/2006/relationships/font" Target="fonts/font18.fntdata"/><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font" Target="fonts/font17.fntdata"/><Relationship Id="rId48" Type="http://schemas.openxmlformats.org/officeDocument/2006/relationships/font" Target="fonts/font22.fntdata"/><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font" Target="fonts/font12.fntdata"/><Relationship Id="rId46" Type="http://schemas.openxmlformats.org/officeDocument/2006/relationships/font" Target="fonts/font20.fntdata"/><Relationship Id="rId20" Type="http://schemas.openxmlformats.org/officeDocument/2006/relationships/slide" Target="slides/slide19.xml"/><Relationship Id="rId41" Type="http://schemas.openxmlformats.org/officeDocument/2006/relationships/font" Target="fonts/font15.fntdata"/><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49" Type="http://schemas.openxmlformats.org/officeDocument/2006/relationships/font" Target="fonts/font2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A55EAA-D64B-A54D-9AD6-840407C79D5E}" type="datetimeFigureOut">
              <a:rPr lang="en-US" smtClean="0"/>
              <a:t>4/10/2026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8F3A2B-14A6-8F47-B753-A658CA12576A}" type="slidenum">
              <a:rPr lang="en-US" smtClean="0"/>
              <a:t>‹#›</a:t>
            </a:fld>
            <a:endParaRPr lang="en-US"/>
          </a:p>
        </p:txBody>
      </p:sp>
    </p:spTree>
    <p:extLst>
      <p:ext uri="{BB962C8B-B14F-4D97-AF65-F5344CB8AC3E}">
        <p14:creationId xmlns:p14="http://schemas.microsoft.com/office/powerpoint/2010/main" val="16179004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8F3A2B-14A6-8F47-B753-A658CA12576A}" type="slidenum">
              <a:rPr lang="en-US" smtClean="0"/>
              <a:t>1</a:t>
            </a:fld>
            <a:endParaRPr lang="en-US"/>
          </a:p>
        </p:txBody>
      </p:sp>
    </p:spTree>
    <p:extLst>
      <p:ext uri="{BB962C8B-B14F-4D97-AF65-F5344CB8AC3E}">
        <p14:creationId xmlns:p14="http://schemas.microsoft.com/office/powerpoint/2010/main" val="20267345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0596A6-615C-F6AD-376B-9074AC44B92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1080DF-B1BA-A2E2-F757-3F0B377F11A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2426B85-DC93-3FD8-7EA8-D379C7A467F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FCC68CA-5F38-15CC-F107-C82E64E6E0F0}"/>
              </a:ext>
            </a:extLst>
          </p:cNvPr>
          <p:cNvSpPr>
            <a:spLocks noGrp="1"/>
          </p:cNvSpPr>
          <p:nvPr>
            <p:ph type="sldNum" sz="quarter" idx="5"/>
          </p:nvPr>
        </p:nvSpPr>
        <p:spPr/>
        <p:txBody>
          <a:bodyPr/>
          <a:lstStyle/>
          <a:p>
            <a:fld id="{988F3A2B-14A6-8F47-B753-A658CA12576A}" type="slidenum">
              <a:rPr lang="en-US" smtClean="0"/>
              <a:t>21</a:t>
            </a:fld>
            <a:endParaRPr lang="en-US"/>
          </a:p>
        </p:txBody>
      </p:sp>
    </p:spTree>
    <p:extLst>
      <p:ext uri="{BB962C8B-B14F-4D97-AF65-F5344CB8AC3E}">
        <p14:creationId xmlns:p14="http://schemas.microsoft.com/office/powerpoint/2010/main" val="19540675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8F3A2B-14A6-8F47-B753-A658CA12576A}" type="slidenum">
              <a:rPr lang="en-US" smtClean="0"/>
              <a:t>23</a:t>
            </a:fld>
            <a:endParaRPr lang="en-US"/>
          </a:p>
        </p:txBody>
      </p:sp>
    </p:spTree>
    <p:extLst>
      <p:ext uri="{BB962C8B-B14F-4D97-AF65-F5344CB8AC3E}">
        <p14:creationId xmlns:p14="http://schemas.microsoft.com/office/powerpoint/2010/main" val="20439874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8F3A2B-14A6-8F47-B753-A658CA12576A}" type="slidenum">
              <a:rPr lang="en-US" smtClean="0"/>
              <a:t>24</a:t>
            </a:fld>
            <a:endParaRPr lang="en-US"/>
          </a:p>
        </p:txBody>
      </p:sp>
    </p:spTree>
    <p:extLst>
      <p:ext uri="{BB962C8B-B14F-4D97-AF65-F5344CB8AC3E}">
        <p14:creationId xmlns:p14="http://schemas.microsoft.com/office/powerpoint/2010/main" val="6693550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8F3A2B-14A6-8F47-B753-A658CA12576A}" type="slidenum">
              <a:rPr lang="en-US" smtClean="0"/>
              <a:t>2</a:t>
            </a:fld>
            <a:endParaRPr lang="en-US"/>
          </a:p>
        </p:txBody>
      </p:sp>
    </p:spTree>
    <p:extLst>
      <p:ext uri="{BB962C8B-B14F-4D97-AF65-F5344CB8AC3E}">
        <p14:creationId xmlns:p14="http://schemas.microsoft.com/office/powerpoint/2010/main" val="21117074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8F3A2B-14A6-8F47-B753-A658CA12576A}" type="slidenum">
              <a:rPr lang="en-US" smtClean="0"/>
              <a:t>3</a:t>
            </a:fld>
            <a:endParaRPr lang="en-US"/>
          </a:p>
        </p:txBody>
      </p:sp>
    </p:spTree>
    <p:extLst>
      <p:ext uri="{BB962C8B-B14F-4D97-AF65-F5344CB8AC3E}">
        <p14:creationId xmlns:p14="http://schemas.microsoft.com/office/powerpoint/2010/main" val="13729703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8F3A2B-14A6-8F47-B753-A658CA12576A}" type="slidenum">
              <a:rPr lang="en-US" smtClean="0"/>
              <a:t>4</a:t>
            </a:fld>
            <a:endParaRPr lang="en-US"/>
          </a:p>
        </p:txBody>
      </p:sp>
    </p:spTree>
    <p:extLst>
      <p:ext uri="{BB962C8B-B14F-4D97-AF65-F5344CB8AC3E}">
        <p14:creationId xmlns:p14="http://schemas.microsoft.com/office/powerpoint/2010/main" val="2979032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8F3A2B-14A6-8F47-B753-A658CA12576A}" type="slidenum">
              <a:rPr lang="en-US" smtClean="0"/>
              <a:t>5</a:t>
            </a:fld>
            <a:endParaRPr lang="en-US"/>
          </a:p>
        </p:txBody>
      </p:sp>
    </p:spTree>
    <p:extLst>
      <p:ext uri="{BB962C8B-B14F-4D97-AF65-F5344CB8AC3E}">
        <p14:creationId xmlns:p14="http://schemas.microsoft.com/office/powerpoint/2010/main" val="7076987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8F3A2B-14A6-8F47-B753-A658CA12576A}" type="slidenum">
              <a:rPr lang="en-US" smtClean="0"/>
              <a:t>17</a:t>
            </a:fld>
            <a:endParaRPr lang="en-US"/>
          </a:p>
        </p:txBody>
      </p:sp>
    </p:spTree>
    <p:extLst>
      <p:ext uri="{BB962C8B-B14F-4D97-AF65-F5344CB8AC3E}">
        <p14:creationId xmlns:p14="http://schemas.microsoft.com/office/powerpoint/2010/main" val="4020586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8F3A2B-14A6-8F47-B753-A658CA12576A}" type="slidenum">
              <a:rPr lang="en-US" smtClean="0"/>
              <a:t>18</a:t>
            </a:fld>
            <a:endParaRPr lang="en-US"/>
          </a:p>
        </p:txBody>
      </p:sp>
    </p:spTree>
    <p:extLst>
      <p:ext uri="{BB962C8B-B14F-4D97-AF65-F5344CB8AC3E}">
        <p14:creationId xmlns:p14="http://schemas.microsoft.com/office/powerpoint/2010/main" val="17428887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8F3A2B-14A6-8F47-B753-A658CA12576A}" type="slidenum">
              <a:rPr lang="en-US" smtClean="0"/>
              <a:t>19</a:t>
            </a:fld>
            <a:endParaRPr lang="en-US"/>
          </a:p>
        </p:txBody>
      </p:sp>
    </p:spTree>
    <p:extLst>
      <p:ext uri="{BB962C8B-B14F-4D97-AF65-F5344CB8AC3E}">
        <p14:creationId xmlns:p14="http://schemas.microsoft.com/office/powerpoint/2010/main" val="26119258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8F3A2B-14A6-8F47-B753-A658CA12576A}" type="slidenum">
              <a:rPr lang="en-US" smtClean="0"/>
              <a:t>20</a:t>
            </a:fld>
            <a:endParaRPr lang="en-US"/>
          </a:p>
        </p:txBody>
      </p:sp>
    </p:spTree>
    <p:extLst>
      <p:ext uri="{BB962C8B-B14F-4D97-AF65-F5344CB8AC3E}">
        <p14:creationId xmlns:p14="http://schemas.microsoft.com/office/powerpoint/2010/main" val="40170241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esource Page - PPT Accessibility">
    <p:spTree>
      <p:nvGrpSpPr>
        <p:cNvPr id="1" name=""/>
        <p:cNvGrpSpPr/>
        <p:nvPr/>
      </p:nvGrpSpPr>
      <p:grpSpPr>
        <a:xfrm>
          <a:off x="0" y="0"/>
          <a:ext cx="0" cy="0"/>
          <a:chOff x="0" y="0"/>
          <a:chExt cx="0" cy="0"/>
        </a:xfrm>
      </p:grpSpPr>
      <p:sp>
        <p:nvSpPr>
          <p:cNvPr id="3" name="PPT Accessibility"/>
          <p:cNvSpPr>
            <a:spLocks noGrp="1"/>
          </p:cNvSpPr>
          <p:nvPr>
            <p:ph type="subTitle" idx="1" hasCustomPrompt="1"/>
          </p:nvPr>
        </p:nvSpPr>
        <p:spPr>
          <a:xfrm>
            <a:off x="1562100" y="1597306"/>
            <a:ext cx="5993395" cy="1938992"/>
          </a:xfrm>
          <a:noFill/>
        </p:spPr>
        <p:txBody>
          <a:bodyPr wrap="square" lIns="0" tIns="0" rIns="0" bIns="0" anchor="t" anchorCtr="0">
            <a:spAutoFit/>
          </a:bodyPr>
          <a:lstStyle>
            <a:lvl1pPr marL="0" indent="0" algn="l">
              <a:buNone/>
              <a:defRPr lang="en-US" b="0" smtClean="0">
                <a:solidFill>
                  <a:schemeClr val="bg1"/>
                </a:solidFill>
                <a:effectLst/>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effectLst/>
                <a:latin typeface="Acumin Pro" panose="020B0504020202020204" pitchFamily="34" charset="77"/>
              </a:rPr>
              <a:t>Support the Purdue University brand in your presentations by using a brand-friendly template. This template uses an accessible master layout. Please note that some changes  to the PowerPoint template could impact accessibility by those with disabilities. Follow the instructions provided by Microsoft Office to ensure that your PowerPoint presentations are accessible to all users:</a:t>
            </a:r>
          </a:p>
        </p:txBody>
      </p:sp>
      <p:sp>
        <p:nvSpPr>
          <p:cNvPr id="10" name="PPT Accessibility URL" descr="PPT Accessibility URL">
            <a:extLst>
              <a:ext uri="{FF2B5EF4-FFF2-40B4-BE49-F238E27FC236}">
                <a16:creationId xmlns:a16="http://schemas.microsoft.com/office/drawing/2014/main" id="{E7B0FF2D-DA7C-7D4D-A32C-27DF18CCFBFD}"/>
              </a:ext>
            </a:extLst>
          </p:cNvPr>
          <p:cNvSpPr>
            <a:spLocks noGrp="1"/>
          </p:cNvSpPr>
          <p:nvPr>
            <p:ph type="body" sz="quarter" idx="14" hasCustomPrompt="1"/>
          </p:nvPr>
        </p:nvSpPr>
        <p:spPr>
          <a:xfrm>
            <a:off x="1562100" y="3813008"/>
            <a:ext cx="6128740" cy="998768"/>
          </a:xfrm>
        </p:spPr>
        <p:txBody>
          <a:bodyPr lIns="0" tIns="0" rIns="0" bIns="0">
            <a:normAutofit/>
          </a:bodyPr>
          <a:lstStyle>
            <a:lvl1pPr marL="0" marR="0" indent="0" algn="l" defTabSz="457200" rtl="0" eaLnBrk="1" fontAlgn="auto" latinLnBrk="0" hangingPunct="1">
              <a:lnSpc>
                <a:spcPct val="100000"/>
              </a:lnSpc>
              <a:spcBef>
                <a:spcPts val="0"/>
              </a:spcBef>
              <a:spcAft>
                <a:spcPts val="0"/>
              </a:spcAft>
              <a:buClrTx/>
              <a:buSzTx/>
              <a:buFontTx/>
              <a:buNone/>
              <a:tabLst/>
              <a:defRPr sz="1800" b="0" i="0" normalizeH="0" baseline="0">
                <a:solidFill>
                  <a:schemeClr val="bg1"/>
                </a:solidFill>
                <a:latin typeface="Acumin Pro" panose="020B0504020202020204" pitchFamily="34" charset="77"/>
              </a:defRPr>
            </a:lvl1pPr>
          </a:lstStyle>
          <a:p>
            <a:r>
              <a:rPr lang="en-US" dirty="0">
                <a:solidFill>
                  <a:schemeClr val="accent1"/>
                </a:solidFill>
                <a:effectLst/>
                <a:latin typeface="Acumin Pro" panose="020B0504020202020204" pitchFamily="34" charset="77"/>
              </a:rPr>
              <a:t>https://</a:t>
            </a:r>
            <a:r>
              <a:rPr lang="en-US" dirty="0" err="1">
                <a:solidFill>
                  <a:schemeClr val="accent1"/>
                </a:solidFill>
                <a:effectLst/>
                <a:latin typeface="Acumin Pro" panose="020B0504020202020204" pitchFamily="34" charset="77"/>
              </a:rPr>
              <a:t>support.office.com</a:t>
            </a:r>
            <a:r>
              <a:rPr lang="en-US" dirty="0">
                <a:solidFill>
                  <a:schemeClr val="accent1"/>
                </a:solidFill>
                <a:effectLst/>
                <a:latin typeface="Acumin Pro" panose="020B0504020202020204" pitchFamily="34" charset="77"/>
              </a:rPr>
              <a:t>/</a:t>
            </a:r>
            <a:r>
              <a:rPr lang="en-US" dirty="0" err="1">
                <a:solidFill>
                  <a:schemeClr val="accent1"/>
                </a:solidFill>
                <a:effectLst/>
                <a:latin typeface="Acumin Pro" panose="020B0504020202020204" pitchFamily="34" charset="77"/>
              </a:rPr>
              <a:t>en</a:t>
            </a:r>
            <a:r>
              <a:rPr lang="en-US" dirty="0">
                <a:solidFill>
                  <a:schemeClr val="accent1"/>
                </a:solidFill>
                <a:effectLst/>
                <a:latin typeface="Acumin Pro" panose="020B0504020202020204" pitchFamily="34" charset="77"/>
              </a:rPr>
              <a:t>-us/article/Make-your-PowerPoint-presentations-accessible-6f7772b2-2f33-4bd2-8ca7-dae3b2b3ef25</a:t>
            </a:r>
            <a:endParaRPr lang="en-US" dirty="0">
              <a:solidFill>
                <a:schemeClr val="accent1"/>
              </a:solidFill>
            </a:endParaRPr>
          </a:p>
        </p:txBody>
      </p:sp>
      <p:pic>
        <p:nvPicPr>
          <p:cNvPr id="12" name="Purdue Logo" descr="Purdue Logo">
            <a:extLst>
              <a:ext uri="{FF2B5EF4-FFF2-40B4-BE49-F238E27FC236}">
                <a16:creationId xmlns:a16="http://schemas.microsoft.com/office/drawing/2014/main" id="{B21C3C35-DE04-B844-B5FE-2DE32EB44EA9}"/>
              </a:ext>
            </a:extLst>
          </p:cNvPr>
          <p:cNvPicPr>
            <a:picLocks noChangeAspect="1"/>
          </p:cNvPicPr>
          <p:nvPr/>
        </p:nvPicPr>
        <p:blipFill>
          <a:blip r:embed="rId2"/>
          <a:stretch>
            <a:fillRect/>
          </a:stretch>
        </p:blipFill>
        <p:spPr>
          <a:xfrm>
            <a:off x="853384" y="6087255"/>
            <a:ext cx="1916505" cy="341599"/>
          </a:xfrm>
          <a:prstGeom prst="rect">
            <a:avLst/>
          </a:prstGeom>
        </p:spPr>
      </p:pic>
      <p:sp>
        <p:nvSpPr>
          <p:cNvPr id="7" name="Date"/>
          <p:cNvSpPr>
            <a:spLocks noGrp="1"/>
          </p:cNvSpPr>
          <p:nvPr>
            <p:ph type="dt" sz="half" idx="10"/>
          </p:nvPr>
        </p:nvSpPr>
        <p:spPr>
          <a:xfrm>
            <a:off x="6936379" y="6220740"/>
            <a:ext cx="766418" cy="323968"/>
          </a:xfrm>
        </p:spPr>
        <p:txBody>
          <a:bodyPr/>
          <a:lstStyle>
            <a:lvl1pPr>
              <a:defRPr>
                <a:solidFill>
                  <a:schemeClr val="bg1">
                    <a:alpha val="70000"/>
                  </a:schemeClr>
                </a:solidFill>
              </a:defRPr>
            </a:lvl1pPr>
          </a:lstStyle>
          <a:p>
            <a:fld id="{D47A9A36-4EB0-BF46-AE48-7CDA251B954B}" type="datetime1">
              <a:rPr lang="en-US" smtClean="0"/>
              <a:t>4/10/2026</a:t>
            </a:fld>
            <a:endParaRPr lang="en-US" dirty="0"/>
          </a:p>
        </p:txBody>
      </p:sp>
      <p:sp>
        <p:nvSpPr>
          <p:cNvPr id="9" name="Slide Number"/>
          <p:cNvSpPr>
            <a:spLocks noGrp="1"/>
          </p:cNvSpPr>
          <p:nvPr>
            <p:ph type="sldNum" sz="quarter" idx="12"/>
          </p:nvPr>
        </p:nvSpPr>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677119" y="5788"/>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Line 2">
            <a:extLst>
              <a:ext uri="{FF2B5EF4-FFF2-40B4-BE49-F238E27FC236}">
                <a16:creationId xmlns:a16="http://schemas.microsoft.com/office/drawing/2014/main" id="{28D7FFFF-8236-024F-9988-3350427826A4}"/>
              </a:ext>
            </a:extLst>
          </p:cNvPr>
          <p:cNvCxnSpPr>
            <a:cxnSpLocks/>
          </p:cNvCxnSpPr>
          <p:nvPr/>
        </p:nvCxnSpPr>
        <p:spPr>
          <a:xfrm>
            <a:off x="6787587"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Line 3">
            <a:extLst>
              <a:ext uri="{FF2B5EF4-FFF2-40B4-BE49-F238E27FC236}">
                <a16:creationId xmlns:a16="http://schemas.microsoft.com/office/drawing/2014/main" id="{7AA55D00-5647-D94E-B9DD-67ABB620C647}"/>
              </a:ext>
            </a:extLst>
          </p:cNvPr>
          <p:cNvCxnSpPr>
            <a:cxnSpLocks/>
          </p:cNvCxnSpPr>
          <p:nvPr/>
        </p:nvCxnSpPr>
        <p:spPr>
          <a:xfrm>
            <a:off x="8452413"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306990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4032" userDrawn="1">
          <p15:clr>
            <a:srgbClr val="FBAE40"/>
          </p15:clr>
        </p15:guide>
        <p15:guide id="4" pos="4464">
          <p15:clr>
            <a:srgbClr val="FBAE40"/>
          </p15:clr>
        </p15:guide>
        <p15:guide id="5" pos="5136">
          <p15:clr>
            <a:srgbClr val="FBAE40"/>
          </p15:clr>
        </p15:guide>
        <p15:guide id="6" orient="horz" pos="4080">
          <p15:clr>
            <a:srgbClr val="FBAE40"/>
          </p15:clr>
        </p15:guide>
        <p15:guide id="7" pos="98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0" name="Black Background">
            <a:extLst>
              <a:ext uri="{FF2B5EF4-FFF2-40B4-BE49-F238E27FC236}">
                <a16:creationId xmlns:a16="http://schemas.microsoft.com/office/drawing/2014/main" id="{EACB2F0C-1C3D-CD48-AD13-7B5AD683F7C7}"/>
              </a:ext>
            </a:extLst>
          </p:cNvPr>
          <p:cNvSpPr/>
          <p:nvPr/>
        </p:nvSpPr>
        <p:spPr>
          <a:xfrm>
            <a:off x="0" y="0"/>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hasCustomPrompt="1"/>
          </p:nvPr>
        </p:nvSpPr>
        <p:spPr bwMode="blackWhite">
          <a:xfrm>
            <a:off x="1585703" y="1501741"/>
            <a:ext cx="5933959" cy="1685077"/>
          </a:xfrm>
          <a:prstGeom prst="rect">
            <a:avLst/>
          </a:prstGeom>
          <a:noFill/>
          <a:ln w="38100">
            <a:noFill/>
          </a:ln>
        </p:spPr>
        <p:txBody>
          <a:bodyPr wrap="square" lIns="0" tIns="0" rIns="0" bIns="0" anchor="t" anchorCtr="0">
            <a:spAutoFit/>
          </a:bodyPr>
          <a:lstStyle>
            <a:lvl1pPr algn="l">
              <a:defRPr sz="6000" b="1" i="1" spc="0">
                <a:solidFill>
                  <a:schemeClr val="tx2"/>
                </a:solidFill>
                <a:latin typeface="Acumin Pro ExtraCondensed" panose="020B0508020202020204" pitchFamily="34" charset="77"/>
              </a:defRPr>
            </a:lvl1pPr>
          </a:lstStyle>
          <a:p>
            <a:r>
              <a:rPr lang="en-US" dirty="0"/>
              <a:t>Title Slide </a:t>
            </a:r>
            <a:r>
              <a:rPr lang="en-US" dirty="0" err="1"/>
              <a:t>Acumin</a:t>
            </a:r>
            <a:r>
              <a:rPr lang="en-US" dirty="0"/>
              <a:t> Pro Extra Cond Bold Italic 60</a:t>
            </a:r>
          </a:p>
        </p:txBody>
      </p:sp>
      <p:sp>
        <p:nvSpPr>
          <p:cNvPr id="3" name="Subtitle"/>
          <p:cNvSpPr>
            <a:spLocks noGrp="1"/>
          </p:cNvSpPr>
          <p:nvPr>
            <p:ph type="subTitle" idx="1" hasCustomPrompt="1"/>
          </p:nvPr>
        </p:nvSpPr>
        <p:spPr>
          <a:xfrm>
            <a:off x="1585703" y="3937833"/>
            <a:ext cx="5322202" cy="336015"/>
          </a:xfrm>
          <a:noFill/>
        </p:spPr>
        <p:txBody>
          <a:bodyPr wrap="square" lIns="0" tIns="0" rIns="0" bIns="0" anchor="t" anchorCtr="0">
            <a:spAutoFit/>
          </a:bodyPr>
          <a:lstStyle>
            <a:lvl1pPr marL="0" indent="0" algn="l">
              <a:buNone/>
              <a:defRPr sz="2200" b="1" i="0">
                <a:solidFill>
                  <a:schemeClr val="accent4"/>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a:t>
            </a:r>
            <a:r>
              <a:rPr lang="en-US" dirty="0" err="1"/>
              <a:t>Acumin</a:t>
            </a:r>
            <a:r>
              <a:rPr lang="en-US" dirty="0"/>
              <a:t> Pro Semi Cond Bold 22 </a:t>
            </a:r>
            <a:r>
              <a:rPr lang="en-US" dirty="0" err="1"/>
              <a:t>pt</a:t>
            </a:r>
            <a:endParaRPr lang="en-US" dirty="0"/>
          </a:p>
        </p:txBody>
      </p:sp>
      <p:pic>
        <p:nvPicPr>
          <p:cNvPr id="24" name="Purdue Logo" descr="Purdue Logo">
            <a:extLst>
              <a:ext uri="{FF2B5EF4-FFF2-40B4-BE49-F238E27FC236}">
                <a16:creationId xmlns:a16="http://schemas.microsoft.com/office/drawing/2014/main" id="{1BD64C1F-EC5B-3242-91AA-69D64C20B976}"/>
              </a:ext>
            </a:extLst>
          </p:cNvPr>
          <p:cNvPicPr>
            <a:picLocks noChangeAspect="1"/>
          </p:cNvPicPr>
          <p:nvPr/>
        </p:nvPicPr>
        <p:blipFill>
          <a:blip r:embed="rId2"/>
          <a:stretch>
            <a:fillRect/>
          </a:stretch>
        </p:blipFill>
        <p:spPr>
          <a:xfrm>
            <a:off x="862315" y="6082497"/>
            <a:ext cx="1907578" cy="341452"/>
          </a:xfrm>
          <a:prstGeom prst="rect">
            <a:avLst/>
          </a:prstGeom>
        </p:spPr>
      </p:pic>
      <p:sp>
        <p:nvSpPr>
          <p:cNvPr id="7" name="Date"/>
          <p:cNvSpPr>
            <a:spLocks noGrp="1"/>
          </p:cNvSpPr>
          <p:nvPr>
            <p:ph type="dt" sz="half" idx="10"/>
          </p:nvPr>
        </p:nvSpPr>
        <p:spPr>
          <a:xfrm>
            <a:off x="6831874" y="6226694"/>
            <a:ext cx="870923" cy="323968"/>
          </a:xfrm>
        </p:spPr>
        <p:txBody>
          <a:bodyPr/>
          <a:lstStyle>
            <a:lvl1pPr>
              <a:defRPr>
                <a:solidFill>
                  <a:schemeClr val="accent4">
                    <a:alpha val="70000"/>
                  </a:schemeClr>
                </a:solidFill>
              </a:defRPr>
            </a:lvl1pPr>
          </a:lstStyle>
          <a:p>
            <a:fld id="{049DC8E1-D369-0F48-9062-BB068AFD07CE}" type="datetime1">
              <a:rPr lang="en-US" smtClean="0"/>
              <a:pPr/>
              <a:t>4/10/2026</a:t>
            </a:fld>
            <a:endParaRPr lang="en-US" dirty="0"/>
          </a:p>
        </p:txBody>
      </p:sp>
      <p:sp>
        <p:nvSpPr>
          <p:cNvPr id="9" name="Slide Number"/>
          <p:cNvSpPr>
            <a:spLocks noGrp="1"/>
          </p:cNvSpPr>
          <p:nvPr>
            <p:ph type="sldNum" sz="quarter" idx="12"/>
          </p:nvPr>
        </p:nvSpPr>
        <p:spPr/>
        <p:txBody>
          <a:bodyPr/>
          <a:lstStyle>
            <a:lvl1pPr>
              <a:defRPr>
                <a:solidFill>
                  <a:schemeClr val="accent4"/>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677119" y="0"/>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Line 2">
            <a:extLst>
              <a:ext uri="{FF2B5EF4-FFF2-40B4-BE49-F238E27FC236}">
                <a16:creationId xmlns:a16="http://schemas.microsoft.com/office/drawing/2014/main" id="{28D7FFFF-8236-024F-9988-3350427826A4}"/>
              </a:ext>
            </a:extLst>
          </p:cNvPr>
          <p:cNvCxnSpPr>
            <a:cxnSpLocks/>
          </p:cNvCxnSpPr>
          <p:nvPr/>
        </p:nvCxnSpPr>
        <p:spPr>
          <a:xfrm>
            <a:off x="6787587"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Line 3">
            <a:extLst>
              <a:ext uri="{FF2B5EF4-FFF2-40B4-BE49-F238E27FC236}">
                <a16:creationId xmlns:a16="http://schemas.microsoft.com/office/drawing/2014/main" id="{7AA55D00-5647-D94E-B9DD-67ABB620C647}"/>
              </a:ext>
            </a:extLst>
          </p:cNvPr>
          <p:cNvCxnSpPr>
            <a:cxnSpLocks/>
          </p:cNvCxnSpPr>
          <p:nvPr/>
        </p:nvCxnSpPr>
        <p:spPr>
          <a:xfrm>
            <a:off x="8452413"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350217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ntent Slide - Copy">
    <p:spTree>
      <p:nvGrpSpPr>
        <p:cNvPr id="1" name=""/>
        <p:cNvGrpSpPr/>
        <p:nvPr/>
      </p:nvGrpSpPr>
      <p:grpSpPr>
        <a:xfrm>
          <a:off x="0" y="0"/>
          <a:ext cx="0" cy="0"/>
          <a:chOff x="0" y="0"/>
          <a:chExt cx="0" cy="0"/>
        </a:xfrm>
      </p:grpSpPr>
      <p:sp>
        <p:nvSpPr>
          <p:cNvPr id="20" name="Black Bar">
            <a:extLst>
              <a:ext uri="{FF2B5EF4-FFF2-40B4-BE49-F238E27FC236}">
                <a16:creationId xmlns:a16="http://schemas.microsoft.com/office/drawing/2014/main" id="{EACB2F0C-1C3D-CD48-AD13-7B5AD683F7C7}"/>
              </a:ext>
            </a:extLst>
          </p:cNvPr>
          <p:cNvSpPr/>
          <p:nvPr/>
        </p:nvSpPr>
        <p:spPr>
          <a:xfrm>
            <a:off x="862313" y="-1"/>
            <a:ext cx="7425159" cy="9081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hasCustomPrompt="1"/>
          </p:nvPr>
        </p:nvSpPr>
        <p:spPr bwMode="blackWhite">
          <a:xfrm>
            <a:off x="1128502" y="437030"/>
            <a:ext cx="6925732" cy="512448"/>
          </a:xfrm>
          <a:prstGeom prst="rect">
            <a:avLst/>
          </a:prstGeom>
          <a:noFill/>
          <a:ln w="38100">
            <a:noFill/>
          </a:ln>
        </p:spPr>
        <p:txBody>
          <a:bodyPr wrap="square" lIns="0" tIns="0" rIns="0" bIns="0" anchor="t" anchorCtr="0">
            <a:spAutoFit/>
          </a:bodyPr>
          <a:lstStyle>
            <a:lvl1pPr algn="l">
              <a:defRPr sz="3600" b="1" i="1" cap="none" spc="0">
                <a:solidFill>
                  <a:schemeClr val="tx2"/>
                </a:solidFill>
                <a:latin typeface="Acumin Pro ExtraCondensed" panose="020B0508020202020204" pitchFamily="34" charset="77"/>
              </a:defRPr>
            </a:lvl1pPr>
          </a:lstStyle>
          <a:p>
            <a:r>
              <a:rPr lang="en-US" dirty="0"/>
              <a:t>Title </a:t>
            </a:r>
            <a:r>
              <a:rPr lang="en-US" dirty="0" err="1"/>
              <a:t>Acumin</a:t>
            </a:r>
            <a:r>
              <a:rPr lang="en-US" dirty="0"/>
              <a:t> Pro Extra Cond Bold Italic 36 </a:t>
            </a:r>
            <a:r>
              <a:rPr lang="en-US" dirty="0" err="1"/>
              <a:t>pt</a:t>
            </a:r>
            <a:endParaRPr lang="en-US" dirty="0"/>
          </a:p>
        </p:txBody>
      </p:sp>
      <p:sp>
        <p:nvSpPr>
          <p:cNvPr id="3" name="Subhead"/>
          <p:cNvSpPr>
            <a:spLocks noGrp="1"/>
          </p:cNvSpPr>
          <p:nvPr>
            <p:ph type="subTitle" idx="1" hasCustomPrompt="1"/>
          </p:nvPr>
        </p:nvSpPr>
        <p:spPr>
          <a:xfrm>
            <a:off x="1128501" y="1345166"/>
            <a:ext cx="6925731" cy="341599"/>
          </a:xfrm>
          <a:noFill/>
        </p:spPr>
        <p:txBody>
          <a:bodyPr wrap="square" lIns="0" tIns="0" rIns="0" bIns="0" anchor="t" anchorCtr="0">
            <a:spAutoFit/>
          </a:bodyPr>
          <a:lstStyle>
            <a:lvl1pPr marL="0" indent="0" algn="l">
              <a:buNone/>
              <a:defRPr sz="2200" b="1" i="0">
                <a:solidFill>
                  <a:schemeClr val="accent2"/>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a:t>
            </a:r>
            <a:r>
              <a:rPr lang="en-US" dirty="0" err="1"/>
              <a:t>Acumin</a:t>
            </a:r>
            <a:r>
              <a:rPr lang="en-US" dirty="0"/>
              <a:t> Pro Semi Cond Bold 22 </a:t>
            </a:r>
            <a:r>
              <a:rPr lang="en-US" dirty="0" err="1"/>
              <a:t>pt</a:t>
            </a:r>
            <a:endParaRPr lang="en-US" dirty="0"/>
          </a:p>
        </p:txBody>
      </p:sp>
      <p:sp>
        <p:nvSpPr>
          <p:cNvPr id="25" name="Body Text">
            <a:extLst>
              <a:ext uri="{FF2B5EF4-FFF2-40B4-BE49-F238E27FC236}">
                <a16:creationId xmlns:a16="http://schemas.microsoft.com/office/drawing/2014/main" id="{9F798712-4535-8340-942F-27FFD5E3FE9B}"/>
              </a:ext>
            </a:extLst>
          </p:cNvPr>
          <p:cNvSpPr>
            <a:spLocks noGrp="1"/>
          </p:cNvSpPr>
          <p:nvPr>
            <p:ph type="body" sz="quarter" idx="14" hasCustomPrompt="1"/>
          </p:nvPr>
        </p:nvSpPr>
        <p:spPr>
          <a:xfrm>
            <a:off x="1562100" y="1917388"/>
            <a:ext cx="5524500" cy="3411537"/>
          </a:xfrm>
        </p:spPr>
        <p:txBody>
          <a:bodyPr lIns="0" tIns="0" rIns="0" bIns="0">
            <a:normAutofit/>
          </a:bodyPr>
          <a:lstStyle>
            <a:lvl1pPr marL="274320" marR="0" indent="-274320" algn="l" defTabSz="457200" rtl="0" eaLnBrk="1" fontAlgn="auto" latinLnBrk="0" hangingPunct="1">
              <a:lnSpc>
                <a:spcPct val="100000"/>
              </a:lnSpc>
              <a:spcBef>
                <a:spcPts val="0"/>
              </a:spcBef>
              <a:spcAft>
                <a:spcPts val="0"/>
              </a:spcAft>
              <a:buClrTx/>
              <a:buSzTx/>
              <a:buFont typeface="Wingdings" charset="2"/>
              <a:buChar char="§"/>
              <a:tabLst/>
              <a:defRPr sz="1800" b="0" i="0" normalizeH="0" baseline="0">
                <a:solidFill>
                  <a:schemeClr val="bg1"/>
                </a:solidFill>
                <a:latin typeface="Acumin Pro" panose="020B0504020202020204" pitchFamily="34" charset="77"/>
              </a:defRPr>
            </a:lvl1pPr>
          </a:lstStyle>
          <a:p>
            <a:pPr lvl="0"/>
            <a:r>
              <a:rPr lang="en-US" dirty="0"/>
              <a:t>Bulleted copy. </a:t>
            </a:r>
            <a:r>
              <a:rPr lang="en-US" dirty="0" err="1"/>
              <a:t>Acumin</a:t>
            </a:r>
            <a:r>
              <a:rPr lang="en-US" dirty="0"/>
              <a:t> Pro Reg 18 pt. Keep it short with bite-size chunks of information.</a:t>
            </a:r>
          </a:p>
          <a:p>
            <a:pPr lvl="0"/>
            <a:endParaRPr lang="en-US" dirty="0"/>
          </a:p>
          <a:p>
            <a:pPr lvl="0"/>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p:txBody>
      </p:sp>
      <p:pic>
        <p:nvPicPr>
          <p:cNvPr id="12" name="Purdue Logo" descr="Purdue Logo">
            <a:extLst>
              <a:ext uri="{FF2B5EF4-FFF2-40B4-BE49-F238E27FC236}">
                <a16:creationId xmlns:a16="http://schemas.microsoft.com/office/drawing/2014/main" id="{B21C3C35-DE04-B844-B5FE-2DE32EB44EA9}"/>
              </a:ext>
            </a:extLst>
          </p:cNvPr>
          <p:cNvPicPr>
            <a:picLocks noChangeAspect="1"/>
          </p:cNvPicPr>
          <p:nvPr/>
        </p:nvPicPr>
        <p:blipFill>
          <a:blip r:embed="rId2"/>
          <a:stretch>
            <a:fillRect/>
          </a:stretch>
        </p:blipFill>
        <p:spPr>
          <a:xfrm>
            <a:off x="853384" y="6087255"/>
            <a:ext cx="1916505" cy="341599"/>
          </a:xfrm>
          <a:prstGeom prst="rect">
            <a:avLst/>
          </a:prstGeom>
        </p:spPr>
      </p:pic>
      <p:sp>
        <p:nvSpPr>
          <p:cNvPr id="7" name="Date"/>
          <p:cNvSpPr>
            <a:spLocks noGrp="1"/>
          </p:cNvSpPr>
          <p:nvPr>
            <p:ph type="dt" sz="half" idx="10"/>
          </p:nvPr>
        </p:nvSpPr>
        <p:spPr>
          <a:xfrm>
            <a:off x="6884126" y="6220740"/>
            <a:ext cx="818671" cy="323968"/>
          </a:xfrm>
        </p:spPr>
        <p:txBody>
          <a:bodyPr/>
          <a:lstStyle>
            <a:lvl1pPr>
              <a:defRPr>
                <a:solidFill>
                  <a:schemeClr val="bg1">
                    <a:alpha val="70000"/>
                  </a:schemeClr>
                </a:solidFill>
              </a:defRPr>
            </a:lvl1pPr>
          </a:lstStyle>
          <a:p>
            <a:fld id="{93C70D44-4D52-E745-B943-20C0DA58653C}" type="datetime1">
              <a:rPr lang="en-US" smtClean="0"/>
              <a:pPr/>
              <a:t>4/10/2026</a:t>
            </a:fld>
            <a:endParaRPr lang="en-US" dirty="0"/>
          </a:p>
        </p:txBody>
      </p:sp>
      <p:sp>
        <p:nvSpPr>
          <p:cNvPr id="9" name="Slide Number"/>
          <p:cNvSpPr>
            <a:spLocks noGrp="1"/>
          </p:cNvSpPr>
          <p:nvPr>
            <p:ph type="sldNum" sz="quarter" idx="12"/>
          </p:nvPr>
        </p:nvSpPr>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677119" y="5788"/>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Line 2">
            <a:extLst>
              <a:ext uri="{FF2B5EF4-FFF2-40B4-BE49-F238E27FC236}">
                <a16:creationId xmlns:a16="http://schemas.microsoft.com/office/drawing/2014/main" id="{28D7FFFF-8236-024F-9988-3350427826A4}"/>
              </a:ext>
            </a:extLst>
          </p:cNvPr>
          <p:cNvCxnSpPr>
            <a:cxnSpLocks/>
          </p:cNvCxnSpPr>
          <p:nvPr/>
        </p:nvCxnSpPr>
        <p:spPr>
          <a:xfrm>
            <a:off x="6787587"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Line 3">
            <a:extLst>
              <a:ext uri="{FF2B5EF4-FFF2-40B4-BE49-F238E27FC236}">
                <a16:creationId xmlns:a16="http://schemas.microsoft.com/office/drawing/2014/main" id="{7AA55D00-5647-D94E-B9DD-67ABB620C647}"/>
              </a:ext>
            </a:extLst>
          </p:cNvPr>
          <p:cNvCxnSpPr>
            <a:cxnSpLocks/>
          </p:cNvCxnSpPr>
          <p:nvPr/>
        </p:nvCxnSpPr>
        <p:spPr>
          <a:xfrm>
            <a:off x="8452413"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675489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guide id="7" pos="98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Slide - Copy &amp; Pic/Chart">
    <p:spTree>
      <p:nvGrpSpPr>
        <p:cNvPr id="1" name=""/>
        <p:cNvGrpSpPr/>
        <p:nvPr/>
      </p:nvGrpSpPr>
      <p:grpSpPr>
        <a:xfrm>
          <a:off x="0" y="0"/>
          <a:ext cx="0" cy="0"/>
          <a:chOff x="0" y="0"/>
          <a:chExt cx="0" cy="0"/>
        </a:xfrm>
      </p:grpSpPr>
      <p:sp>
        <p:nvSpPr>
          <p:cNvPr id="20" name="Black Bar">
            <a:extLst>
              <a:ext uri="{FF2B5EF4-FFF2-40B4-BE49-F238E27FC236}">
                <a16:creationId xmlns:a16="http://schemas.microsoft.com/office/drawing/2014/main" id="{EACB2F0C-1C3D-CD48-AD13-7B5AD683F7C7}"/>
              </a:ext>
            </a:extLst>
          </p:cNvPr>
          <p:cNvSpPr/>
          <p:nvPr/>
        </p:nvSpPr>
        <p:spPr>
          <a:xfrm>
            <a:off x="862313" y="-1"/>
            <a:ext cx="7425159" cy="9081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hasCustomPrompt="1"/>
          </p:nvPr>
        </p:nvSpPr>
        <p:spPr bwMode="blackWhite">
          <a:xfrm>
            <a:off x="1128502" y="437030"/>
            <a:ext cx="6925732" cy="512448"/>
          </a:xfrm>
          <a:prstGeom prst="rect">
            <a:avLst/>
          </a:prstGeom>
          <a:noFill/>
          <a:ln w="38100">
            <a:noFill/>
          </a:ln>
        </p:spPr>
        <p:txBody>
          <a:bodyPr wrap="square" lIns="0" tIns="0" rIns="0" bIns="0" anchor="t" anchorCtr="0">
            <a:spAutoFit/>
          </a:bodyPr>
          <a:lstStyle>
            <a:lvl1pPr algn="l">
              <a:defRPr sz="3600" b="1" i="1" cap="none" spc="0">
                <a:solidFill>
                  <a:schemeClr val="tx2"/>
                </a:solidFill>
                <a:latin typeface="Acumin Pro ExtraCondensed" panose="020B0508020202020204" pitchFamily="34" charset="77"/>
              </a:defRPr>
            </a:lvl1pPr>
          </a:lstStyle>
          <a:p>
            <a:r>
              <a:rPr lang="en-US" dirty="0"/>
              <a:t>Title </a:t>
            </a:r>
            <a:r>
              <a:rPr lang="en-US" dirty="0" err="1"/>
              <a:t>Acumin</a:t>
            </a:r>
            <a:r>
              <a:rPr lang="en-US" dirty="0"/>
              <a:t> Pro Extra Cond Bold Italic 36 </a:t>
            </a:r>
            <a:r>
              <a:rPr lang="en-US" dirty="0" err="1"/>
              <a:t>pt</a:t>
            </a:r>
            <a:endParaRPr lang="en-US" dirty="0"/>
          </a:p>
        </p:txBody>
      </p:sp>
      <p:sp>
        <p:nvSpPr>
          <p:cNvPr id="3" name="Subhead"/>
          <p:cNvSpPr>
            <a:spLocks noGrp="1"/>
          </p:cNvSpPr>
          <p:nvPr>
            <p:ph type="subTitle" idx="1" hasCustomPrompt="1"/>
          </p:nvPr>
        </p:nvSpPr>
        <p:spPr>
          <a:xfrm>
            <a:off x="1128501" y="1345166"/>
            <a:ext cx="6925728" cy="338554"/>
          </a:xfrm>
          <a:noFill/>
        </p:spPr>
        <p:txBody>
          <a:bodyPr wrap="square" lIns="0" tIns="0" rIns="0" bIns="0" anchor="t" anchorCtr="0">
            <a:spAutoFit/>
          </a:bodyPr>
          <a:lstStyle>
            <a:lvl1pPr marL="0" indent="0" algn="l">
              <a:buNone/>
              <a:defRPr sz="2200" b="1" i="0">
                <a:solidFill>
                  <a:schemeClr val="accent2"/>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a:t>
            </a:r>
            <a:r>
              <a:rPr lang="en-US" dirty="0" err="1"/>
              <a:t>Acumin</a:t>
            </a:r>
            <a:r>
              <a:rPr lang="en-US" dirty="0"/>
              <a:t> Pro Semi Cond Bold 22 </a:t>
            </a:r>
            <a:r>
              <a:rPr lang="en-US" dirty="0" err="1"/>
              <a:t>pt</a:t>
            </a:r>
            <a:endParaRPr lang="en-US" dirty="0"/>
          </a:p>
        </p:txBody>
      </p:sp>
      <p:sp>
        <p:nvSpPr>
          <p:cNvPr id="19" name="Body Text">
            <a:extLst>
              <a:ext uri="{FF2B5EF4-FFF2-40B4-BE49-F238E27FC236}">
                <a16:creationId xmlns:a16="http://schemas.microsoft.com/office/drawing/2014/main" id="{4B5CCD19-DE21-294C-8B0B-3103725AE082}"/>
              </a:ext>
            </a:extLst>
          </p:cNvPr>
          <p:cNvSpPr>
            <a:spLocks noGrp="1"/>
          </p:cNvSpPr>
          <p:nvPr>
            <p:ph type="body" sz="quarter" idx="14" hasCustomPrompt="1"/>
          </p:nvPr>
        </p:nvSpPr>
        <p:spPr>
          <a:xfrm>
            <a:off x="1128501" y="1917388"/>
            <a:ext cx="3443499" cy="3411537"/>
          </a:xfrm>
        </p:spPr>
        <p:txBody>
          <a:bodyPr lIns="0" tIns="0" rIns="0" bIns="0">
            <a:normAutofit/>
          </a:bodyPr>
          <a:lstStyle>
            <a:lvl1pPr marL="274320" marR="0" indent="-274320" algn="l" defTabSz="457200" rtl="0" eaLnBrk="1" fontAlgn="auto" latinLnBrk="0" hangingPunct="1">
              <a:lnSpc>
                <a:spcPct val="100000"/>
              </a:lnSpc>
              <a:spcBef>
                <a:spcPts val="0"/>
              </a:spcBef>
              <a:spcAft>
                <a:spcPts val="0"/>
              </a:spcAft>
              <a:buClrTx/>
              <a:buSzTx/>
              <a:buFont typeface="Wingdings" charset="2"/>
              <a:buChar char="§"/>
              <a:tabLst/>
              <a:defRPr sz="1800" b="0" i="0" normalizeH="0" baseline="0">
                <a:solidFill>
                  <a:schemeClr val="bg1"/>
                </a:solidFill>
                <a:latin typeface="Acumin Pro" panose="020B0504020202020204" pitchFamily="34" charset="77"/>
              </a:defRPr>
            </a:lvl1pPr>
          </a:lstStyle>
          <a:p>
            <a:pPr lvl="0"/>
            <a:r>
              <a:rPr lang="en-US" dirty="0"/>
              <a:t>Bulleted copy. </a:t>
            </a:r>
            <a:r>
              <a:rPr lang="en-US" dirty="0" err="1"/>
              <a:t>Acumin</a:t>
            </a:r>
            <a:r>
              <a:rPr lang="en-US" dirty="0"/>
              <a:t> Pro Reg 18 pt. Keep it short with bite-size chunks of information.</a:t>
            </a:r>
          </a:p>
          <a:p>
            <a:pPr lvl="0"/>
            <a:endParaRPr lang="en-US" dirty="0"/>
          </a:p>
          <a:p>
            <a:pPr lvl="0"/>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a:p>
            <a:pPr lvl="0"/>
            <a:endParaRPr lang="en-US" dirty="0"/>
          </a:p>
        </p:txBody>
      </p:sp>
      <p:cxnSp>
        <p:nvCxnSpPr>
          <p:cNvPr id="15" name="Line 3">
            <a:extLst>
              <a:ext uri="{FF2B5EF4-FFF2-40B4-BE49-F238E27FC236}">
                <a16:creationId xmlns:a16="http://schemas.microsoft.com/office/drawing/2014/main" id="{7AA55D00-5647-D94E-B9DD-67ABB620C647}"/>
              </a:ext>
            </a:extLst>
          </p:cNvPr>
          <p:cNvCxnSpPr>
            <a:cxnSpLocks/>
          </p:cNvCxnSpPr>
          <p:nvPr/>
        </p:nvCxnSpPr>
        <p:spPr>
          <a:xfrm>
            <a:off x="8452413"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Picture or Chart" descr="Picture or Chart">
            <a:extLst>
              <a:ext uri="{FF2B5EF4-FFF2-40B4-BE49-F238E27FC236}">
                <a16:creationId xmlns:a16="http://schemas.microsoft.com/office/drawing/2014/main" id="{699BD747-48B6-2547-8F7C-25A44594F612}"/>
              </a:ext>
            </a:extLst>
          </p:cNvPr>
          <p:cNvSpPr>
            <a:spLocks noGrp="1"/>
          </p:cNvSpPr>
          <p:nvPr>
            <p:ph sz="quarter" idx="13" hasCustomPrompt="1"/>
          </p:nvPr>
        </p:nvSpPr>
        <p:spPr>
          <a:xfrm>
            <a:off x="4765675" y="1920875"/>
            <a:ext cx="3965575" cy="2982913"/>
          </a:xfrm>
          <a:solidFill>
            <a:schemeClr val="accent4"/>
          </a:solidFill>
        </p:spPr>
        <p:txBody>
          <a:bodyPr lIns="0" tIns="0" rIns="0" bIns="0" anchor="ctr" anchorCtr="0"/>
          <a:lstStyle>
            <a:lvl1pPr algn="ctr">
              <a:defRPr b="0" i="0">
                <a:solidFill>
                  <a:schemeClr val="bg1"/>
                </a:solidFill>
                <a:latin typeface="Acumin Pro" panose="020B0504020202020204" pitchFamily="34" charset="77"/>
              </a:defRPr>
            </a:lvl1pPr>
            <a:lvl4pPr marL="685800" indent="0" algn="ctr">
              <a:buNone/>
              <a:defRPr>
                <a:solidFill>
                  <a:schemeClr val="bg1"/>
                </a:solidFill>
              </a:defRPr>
            </a:lvl4pPr>
          </a:lstStyle>
          <a:p>
            <a:pPr lvl="0"/>
            <a:r>
              <a:rPr lang="en-US" dirty="0"/>
              <a:t>Insert picture or chart here</a:t>
            </a:r>
          </a:p>
        </p:txBody>
      </p:sp>
      <p:pic>
        <p:nvPicPr>
          <p:cNvPr id="12" name="Purdue Logo" descr="Purdue Logo">
            <a:extLst>
              <a:ext uri="{FF2B5EF4-FFF2-40B4-BE49-F238E27FC236}">
                <a16:creationId xmlns:a16="http://schemas.microsoft.com/office/drawing/2014/main" id="{B21C3C35-DE04-B844-B5FE-2DE32EB44EA9}"/>
              </a:ext>
            </a:extLst>
          </p:cNvPr>
          <p:cNvPicPr>
            <a:picLocks noChangeAspect="1"/>
          </p:cNvPicPr>
          <p:nvPr/>
        </p:nvPicPr>
        <p:blipFill>
          <a:blip r:embed="rId2"/>
          <a:stretch>
            <a:fillRect/>
          </a:stretch>
        </p:blipFill>
        <p:spPr>
          <a:xfrm>
            <a:off x="853384" y="6087255"/>
            <a:ext cx="1916505" cy="341599"/>
          </a:xfrm>
          <a:prstGeom prst="rect">
            <a:avLst/>
          </a:prstGeom>
        </p:spPr>
      </p:pic>
      <p:sp>
        <p:nvSpPr>
          <p:cNvPr id="7" name="Date"/>
          <p:cNvSpPr>
            <a:spLocks noGrp="1"/>
          </p:cNvSpPr>
          <p:nvPr>
            <p:ph type="dt" sz="half" idx="10"/>
          </p:nvPr>
        </p:nvSpPr>
        <p:spPr>
          <a:xfrm>
            <a:off x="6936377" y="6220740"/>
            <a:ext cx="766420" cy="323968"/>
          </a:xfrm>
        </p:spPr>
        <p:txBody>
          <a:bodyPr/>
          <a:lstStyle>
            <a:lvl1pPr>
              <a:defRPr>
                <a:solidFill>
                  <a:schemeClr val="bg1">
                    <a:alpha val="70000"/>
                  </a:schemeClr>
                </a:solidFill>
              </a:defRPr>
            </a:lvl1pPr>
          </a:lstStyle>
          <a:p>
            <a:fld id="{4127BF28-8E52-EB4D-8A7B-6C7DC4946F53}" type="datetime1">
              <a:rPr lang="en-US" smtClean="0"/>
              <a:t>4/10/2026</a:t>
            </a:fld>
            <a:endParaRPr lang="en-US" dirty="0"/>
          </a:p>
        </p:txBody>
      </p:sp>
      <p:sp>
        <p:nvSpPr>
          <p:cNvPr id="9" name="Slide Number"/>
          <p:cNvSpPr>
            <a:spLocks noGrp="1"/>
          </p:cNvSpPr>
          <p:nvPr>
            <p:ph type="sldNum" sz="quarter" idx="12"/>
          </p:nvPr>
        </p:nvSpPr>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677119" y="5788"/>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Line 2">
            <a:extLst>
              <a:ext uri="{FF2B5EF4-FFF2-40B4-BE49-F238E27FC236}">
                <a16:creationId xmlns:a16="http://schemas.microsoft.com/office/drawing/2014/main" id="{28D7FFFF-8236-024F-9988-3350427826A4}"/>
              </a:ext>
            </a:extLst>
          </p:cNvPr>
          <p:cNvCxnSpPr>
            <a:cxnSpLocks/>
          </p:cNvCxnSpPr>
          <p:nvPr/>
        </p:nvCxnSpPr>
        <p:spPr>
          <a:xfrm>
            <a:off x="6787587"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546405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4032" userDrawn="1">
          <p15:clr>
            <a:srgbClr val="FBAE40"/>
          </p15:clr>
        </p15:guide>
        <p15:guide id="4" pos="4464">
          <p15:clr>
            <a:srgbClr val="FBAE40"/>
          </p15:clr>
        </p15:guide>
        <p15:guide id="5" pos="5136">
          <p15:clr>
            <a:srgbClr val="FBAE40"/>
          </p15:clr>
        </p15:guide>
        <p15:guide id="6" orient="horz" pos="40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 Slide - Picture">
    <p:spTree>
      <p:nvGrpSpPr>
        <p:cNvPr id="1" name=""/>
        <p:cNvGrpSpPr/>
        <p:nvPr/>
      </p:nvGrpSpPr>
      <p:grpSpPr>
        <a:xfrm>
          <a:off x="0" y="0"/>
          <a:ext cx="0" cy="0"/>
          <a:chOff x="0" y="0"/>
          <a:chExt cx="0" cy="0"/>
        </a:xfrm>
      </p:grpSpPr>
      <p:sp>
        <p:nvSpPr>
          <p:cNvPr id="17" name="Picture" descr="Picture Description">
            <a:extLst>
              <a:ext uri="{FF2B5EF4-FFF2-40B4-BE49-F238E27FC236}">
                <a16:creationId xmlns:a16="http://schemas.microsoft.com/office/drawing/2014/main" id="{B6A7C9B5-3617-0144-A4ED-16186741E8C3}"/>
              </a:ext>
            </a:extLst>
          </p:cNvPr>
          <p:cNvSpPr>
            <a:spLocks noGrp="1"/>
          </p:cNvSpPr>
          <p:nvPr>
            <p:ph type="pic" sz="quarter" idx="13"/>
          </p:nvPr>
        </p:nvSpPr>
        <p:spPr>
          <a:xfrm>
            <a:off x="0" y="11798"/>
            <a:ext cx="9144000" cy="6858000"/>
          </a:xfrm>
        </p:spPr>
        <p:txBody>
          <a:bodyPr anchor="ctr" anchorCtr="1"/>
          <a:lstStyle>
            <a:lvl1pPr marL="0" indent="0" algn="ctr">
              <a:buFontTx/>
              <a:buNone/>
              <a:defRPr baseline="0">
                <a:solidFill>
                  <a:schemeClr val="bg1"/>
                </a:solidFill>
                <a:latin typeface="Acumin Pro" panose="020B0504020202020204" pitchFamily="34" charset="77"/>
              </a:defRPr>
            </a:lvl1pPr>
          </a:lstStyle>
          <a:p>
            <a:r>
              <a:rPr lang="en-US"/>
              <a:t>Click icon to add picture</a:t>
            </a:r>
            <a:endParaRPr lang="en-US" dirty="0"/>
          </a:p>
        </p:txBody>
      </p:sp>
      <p:sp>
        <p:nvSpPr>
          <p:cNvPr id="3" name="Photo caption"/>
          <p:cNvSpPr>
            <a:spLocks noGrp="1"/>
          </p:cNvSpPr>
          <p:nvPr>
            <p:ph type="subTitle" idx="1" hasCustomPrompt="1"/>
          </p:nvPr>
        </p:nvSpPr>
        <p:spPr>
          <a:xfrm>
            <a:off x="5475877" y="219205"/>
            <a:ext cx="2680565" cy="1384995"/>
          </a:xfrm>
          <a:noFill/>
        </p:spPr>
        <p:txBody>
          <a:bodyPr wrap="square" lIns="0" tIns="0" rIns="0" bIns="0" anchor="t" anchorCtr="0">
            <a:spAutoFit/>
          </a:bodyPr>
          <a:lstStyle>
            <a:lvl1pPr marL="0" indent="0" algn="l">
              <a:buNone/>
              <a:defRPr sz="1800" b="1" i="0">
                <a:solidFill>
                  <a:schemeClr val="bg1"/>
                </a:solidFill>
                <a:latin typeface="Acumin Pro" panose="020B0504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Brief photo caption. Place in top left or right corner. </a:t>
            </a:r>
            <a:r>
              <a:rPr lang="en-US" dirty="0" err="1"/>
              <a:t>Acumin</a:t>
            </a:r>
            <a:r>
              <a:rPr lang="en-US" dirty="0"/>
              <a:t> Pro Bold 18 pt. Make text black or white for legibility.</a:t>
            </a:r>
          </a:p>
        </p:txBody>
      </p:sp>
      <p:pic>
        <p:nvPicPr>
          <p:cNvPr id="12" name="Purdue Logo" descr="Purdue Logo">
            <a:extLst>
              <a:ext uri="{FF2B5EF4-FFF2-40B4-BE49-F238E27FC236}">
                <a16:creationId xmlns:a16="http://schemas.microsoft.com/office/drawing/2014/main" id="{B21C3C35-DE04-B844-B5FE-2DE32EB44EA9}"/>
              </a:ext>
            </a:extLst>
          </p:cNvPr>
          <p:cNvPicPr>
            <a:picLocks noChangeAspect="1"/>
          </p:cNvPicPr>
          <p:nvPr/>
        </p:nvPicPr>
        <p:blipFill>
          <a:blip r:embed="rId2"/>
          <a:stretch>
            <a:fillRect/>
          </a:stretch>
        </p:blipFill>
        <p:spPr>
          <a:xfrm>
            <a:off x="853384" y="6087255"/>
            <a:ext cx="1916505" cy="341599"/>
          </a:xfrm>
          <a:prstGeom prst="rect">
            <a:avLst/>
          </a:prstGeom>
        </p:spPr>
      </p:pic>
      <p:sp>
        <p:nvSpPr>
          <p:cNvPr id="7" name="Date"/>
          <p:cNvSpPr>
            <a:spLocks noGrp="1"/>
          </p:cNvSpPr>
          <p:nvPr>
            <p:ph type="dt" sz="half" idx="10"/>
          </p:nvPr>
        </p:nvSpPr>
        <p:spPr>
          <a:xfrm>
            <a:off x="6936384" y="6220740"/>
            <a:ext cx="766414" cy="323968"/>
          </a:xfrm>
        </p:spPr>
        <p:txBody>
          <a:bodyPr/>
          <a:lstStyle>
            <a:lvl1pPr>
              <a:defRPr>
                <a:solidFill>
                  <a:schemeClr val="bg1">
                    <a:alpha val="70000"/>
                  </a:schemeClr>
                </a:solidFill>
              </a:defRPr>
            </a:lvl1pPr>
          </a:lstStyle>
          <a:p>
            <a:fld id="{D47A9A36-4EB0-BF46-AE48-7CDA251B954B}" type="datetime1">
              <a:rPr lang="en-US" smtClean="0"/>
              <a:t>4/10/2026</a:t>
            </a:fld>
            <a:endParaRPr lang="en-US" dirty="0"/>
          </a:p>
        </p:txBody>
      </p:sp>
      <p:sp>
        <p:nvSpPr>
          <p:cNvPr id="9" name="Slide Number"/>
          <p:cNvSpPr>
            <a:spLocks noGrp="1"/>
          </p:cNvSpPr>
          <p:nvPr>
            <p:ph type="sldNum" sz="quarter" idx="12"/>
          </p:nvPr>
        </p:nvSpPr>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677119" y="5788"/>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Line 2">
            <a:extLst>
              <a:ext uri="{FF2B5EF4-FFF2-40B4-BE49-F238E27FC236}">
                <a16:creationId xmlns:a16="http://schemas.microsoft.com/office/drawing/2014/main" id="{28D7FFFF-8236-024F-9988-3350427826A4}"/>
              </a:ext>
            </a:extLst>
          </p:cNvPr>
          <p:cNvCxnSpPr>
            <a:cxnSpLocks/>
          </p:cNvCxnSpPr>
          <p:nvPr/>
        </p:nvCxnSpPr>
        <p:spPr>
          <a:xfrm>
            <a:off x="6787587"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Line 3">
            <a:extLst>
              <a:ext uri="{FF2B5EF4-FFF2-40B4-BE49-F238E27FC236}">
                <a16:creationId xmlns:a16="http://schemas.microsoft.com/office/drawing/2014/main" id="{7AA55D00-5647-D94E-B9DD-67ABB620C647}"/>
              </a:ext>
            </a:extLst>
          </p:cNvPr>
          <p:cNvCxnSpPr>
            <a:cxnSpLocks/>
          </p:cNvCxnSpPr>
          <p:nvPr/>
        </p:nvCxnSpPr>
        <p:spPr>
          <a:xfrm>
            <a:off x="8452413"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625800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Slide - Fact/Highlight">
    <p:spTree>
      <p:nvGrpSpPr>
        <p:cNvPr id="1" name=""/>
        <p:cNvGrpSpPr/>
        <p:nvPr/>
      </p:nvGrpSpPr>
      <p:grpSpPr>
        <a:xfrm>
          <a:off x="0" y="0"/>
          <a:ext cx="0" cy="0"/>
          <a:chOff x="0" y="0"/>
          <a:chExt cx="0" cy="0"/>
        </a:xfrm>
      </p:grpSpPr>
      <p:sp>
        <p:nvSpPr>
          <p:cNvPr id="6" name="Gold Background">
            <a:extLst>
              <a:ext uri="{FF2B5EF4-FFF2-40B4-BE49-F238E27FC236}">
                <a16:creationId xmlns:a16="http://schemas.microsoft.com/office/drawing/2014/main" id="{5CCAEC11-865D-CB4B-88E8-5AF51FB37FBE}"/>
              </a:ext>
            </a:extLst>
          </p:cNvPr>
          <p:cNvSpPr/>
          <p:nvPr/>
        </p:nvSpPr>
        <p:spPr>
          <a:xfrm>
            <a:off x="0" y="0"/>
            <a:ext cx="9143999" cy="68522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ading"/>
          <p:cNvSpPr>
            <a:spLocks noGrp="1"/>
          </p:cNvSpPr>
          <p:nvPr>
            <p:ph type="ctrTitle" hasCustomPrompt="1"/>
          </p:nvPr>
        </p:nvSpPr>
        <p:spPr bwMode="blackWhite">
          <a:xfrm>
            <a:off x="2170159" y="1466566"/>
            <a:ext cx="4814498" cy="1210973"/>
          </a:xfrm>
          <a:prstGeom prst="rect">
            <a:avLst/>
          </a:prstGeom>
          <a:noFill/>
          <a:ln w="38100">
            <a:noFill/>
          </a:ln>
        </p:spPr>
        <p:txBody>
          <a:bodyPr wrap="square" lIns="0" tIns="0" rIns="0" bIns="0" anchor="t" anchorCtr="0">
            <a:spAutoFit/>
          </a:bodyPr>
          <a:lstStyle>
            <a:lvl1pPr algn="ctr">
              <a:defRPr sz="8600" b="1" i="0" cap="none" spc="300">
                <a:solidFill>
                  <a:schemeClr val="accent2"/>
                </a:solidFill>
                <a:latin typeface="United Sans Rg Md" pitchFamily="50" charset="0"/>
              </a:defRPr>
            </a:lvl1pPr>
          </a:lstStyle>
          <a:p>
            <a:r>
              <a:rPr lang="en-US" spc="0" dirty="0">
                <a:latin typeface="United Sans Rg Md" pitchFamily="50" charset="0"/>
              </a:rPr>
              <a:t>123</a:t>
            </a:r>
            <a:endParaRPr lang="en-US" dirty="0"/>
          </a:p>
        </p:txBody>
      </p:sp>
      <p:sp>
        <p:nvSpPr>
          <p:cNvPr id="20" name="Black Bar">
            <a:extLst>
              <a:ext uri="{FF2B5EF4-FFF2-40B4-BE49-F238E27FC236}">
                <a16:creationId xmlns:a16="http://schemas.microsoft.com/office/drawing/2014/main" id="{EACB2F0C-1C3D-CD48-AD13-7B5AD683F7C7}"/>
              </a:ext>
            </a:extLst>
          </p:cNvPr>
          <p:cNvSpPr/>
          <p:nvPr/>
        </p:nvSpPr>
        <p:spPr>
          <a:xfrm>
            <a:off x="1986208" y="2744421"/>
            <a:ext cx="5179092" cy="4409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head"/>
          <p:cNvSpPr>
            <a:spLocks noGrp="1"/>
          </p:cNvSpPr>
          <p:nvPr>
            <p:ph type="subTitle" idx="1" hasCustomPrompt="1"/>
          </p:nvPr>
        </p:nvSpPr>
        <p:spPr>
          <a:xfrm>
            <a:off x="1986207" y="2706475"/>
            <a:ext cx="5171597" cy="553998"/>
          </a:xfrm>
          <a:noFill/>
        </p:spPr>
        <p:txBody>
          <a:bodyPr wrap="square" lIns="0" tIns="0" rIns="0" bIns="0" anchor="t" anchorCtr="0">
            <a:spAutoFit/>
          </a:bodyPr>
          <a:lstStyle>
            <a:lvl1pPr marL="0" indent="0" algn="ctr">
              <a:buNone/>
              <a:defRPr sz="3600" b="1" i="0" spc="300">
                <a:solidFill>
                  <a:schemeClr val="accent4"/>
                </a:solidFill>
                <a:latin typeface="United Sans Cd Md" pitchFamily="50" charset="0"/>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TOPIC OR TITLE</a:t>
            </a:r>
          </a:p>
        </p:txBody>
      </p:sp>
      <p:sp>
        <p:nvSpPr>
          <p:cNvPr id="23" name="Body Text">
            <a:extLst>
              <a:ext uri="{FF2B5EF4-FFF2-40B4-BE49-F238E27FC236}">
                <a16:creationId xmlns:a16="http://schemas.microsoft.com/office/drawing/2014/main" id="{BD416322-CF1A-F143-B2A9-844B608C50DA}"/>
              </a:ext>
            </a:extLst>
          </p:cNvPr>
          <p:cNvSpPr>
            <a:spLocks noGrp="1"/>
          </p:cNvSpPr>
          <p:nvPr>
            <p:ph type="body" sz="quarter" idx="14" hasCustomPrompt="1"/>
          </p:nvPr>
        </p:nvSpPr>
        <p:spPr>
          <a:xfrm>
            <a:off x="2156451" y="3540352"/>
            <a:ext cx="5008850" cy="1122744"/>
          </a:xfrm>
        </p:spPr>
        <p:txBody>
          <a:bodyPr lIns="0" tIns="0" rIns="0" bIns="0">
            <a:noAutofit/>
          </a:bodyPr>
          <a:lstStyle>
            <a:lvl1pPr marL="0" marR="0" indent="0" algn="l" defTabSz="457200" rtl="0" eaLnBrk="1" fontAlgn="auto" latinLnBrk="0" hangingPunct="1">
              <a:lnSpc>
                <a:spcPct val="100000"/>
              </a:lnSpc>
              <a:spcBef>
                <a:spcPts val="0"/>
              </a:spcBef>
              <a:spcAft>
                <a:spcPts val="0"/>
              </a:spcAft>
              <a:buClrTx/>
              <a:buSzTx/>
              <a:buFontTx/>
              <a:buNone/>
              <a:tabLst/>
              <a:defRPr sz="2400" b="0" i="0" normalizeH="0" baseline="0">
                <a:solidFill>
                  <a:schemeClr val="bg1"/>
                </a:solidFill>
                <a:latin typeface="Acumin Pro Medium" panose="020B0504020202020204" pitchFamily="34" charset="77"/>
              </a:defRPr>
            </a:lvl1pPr>
          </a:lstStyle>
          <a:p>
            <a:pPr lvl="0"/>
            <a:r>
              <a:rPr lang="en-US" dirty="0"/>
              <a:t>Fact or highlight. </a:t>
            </a:r>
            <a:r>
              <a:rPr lang="en-US" dirty="0" err="1"/>
              <a:t>Acumin</a:t>
            </a:r>
            <a:r>
              <a:rPr lang="en-US" dirty="0"/>
              <a:t> Pro Medium 24 pt. Keep it short with bite-size chunks of information.</a:t>
            </a:r>
          </a:p>
        </p:txBody>
      </p:sp>
      <p:pic>
        <p:nvPicPr>
          <p:cNvPr id="19" name="Purdue Logo" descr="Purdue Logo">
            <a:extLst>
              <a:ext uri="{FF2B5EF4-FFF2-40B4-BE49-F238E27FC236}">
                <a16:creationId xmlns:a16="http://schemas.microsoft.com/office/drawing/2014/main" id="{08352F61-3333-E748-BD69-093D1AAA4048}"/>
              </a:ext>
            </a:extLst>
          </p:cNvPr>
          <p:cNvPicPr>
            <a:picLocks noChangeAspect="1"/>
          </p:cNvPicPr>
          <p:nvPr/>
        </p:nvPicPr>
        <p:blipFill>
          <a:blip r:embed="rId2"/>
          <a:stretch>
            <a:fillRect/>
          </a:stretch>
        </p:blipFill>
        <p:spPr>
          <a:xfrm>
            <a:off x="864017" y="6085164"/>
            <a:ext cx="1908400" cy="341599"/>
          </a:xfrm>
          <a:prstGeom prst="rect">
            <a:avLst/>
          </a:prstGeom>
        </p:spPr>
      </p:pic>
      <p:sp>
        <p:nvSpPr>
          <p:cNvPr id="7" name="Date"/>
          <p:cNvSpPr>
            <a:spLocks noGrp="1"/>
          </p:cNvSpPr>
          <p:nvPr>
            <p:ph type="dt" sz="half" idx="10"/>
          </p:nvPr>
        </p:nvSpPr>
        <p:spPr>
          <a:xfrm>
            <a:off x="6884126" y="6220740"/>
            <a:ext cx="818671" cy="323968"/>
          </a:xfrm>
        </p:spPr>
        <p:txBody>
          <a:bodyPr/>
          <a:lstStyle>
            <a:lvl1pPr>
              <a:defRPr>
                <a:solidFill>
                  <a:schemeClr val="bg1">
                    <a:alpha val="70000"/>
                  </a:schemeClr>
                </a:solidFill>
              </a:defRPr>
            </a:lvl1pPr>
          </a:lstStyle>
          <a:p>
            <a:fld id="{FAD1387E-80EC-0440-B45B-53847462FAF4}" type="datetime1">
              <a:rPr lang="en-US" smtClean="0"/>
              <a:t>4/10/2026</a:t>
            </a:fld>
            <a:endParaRPr lang="en-US" dirty="0"/>
          </a:p>
        </p:txBody>
      </p:sp>
      <p:sp>
        <p:nvSpPr>
          <p:cNvPr id="9" name="Slide Number"/>
          <p:cNvSpPr>
            <a:spLocks noGrp="1"/>
          </p:cNvSpPr>
          <p:nvPr>
            <p:ph type="sldNum" sz="quarter" idx="12"/>
          </p:nvPr>
        </p:nvSpPr>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677119" y="5788"/>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Line 2">
            <a:extLst>
              <a:ext uri="{FF2B5EF4-FFF2-40B4-BE49-F238E27FC236}">
                <a16:creationId xmlns:a16="http://schemas.microsoft.com/office/drawing/2014/main" id="{28D7FFFF-8236-024F-9988-3350427826A4}"/>
              </a:ext>
            </a:extLst>
          </p:cNvPr>
          <p:cNvCxnSpPr>
            <a:cxnSpLocks/>
          </p:cNvCxnSpPr>
          <p:nvPr/>
        </p:nvCxnSpPr>
        <p:spPr>
          <a:xfrm>
            <a:off x="6787587"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Line 3">
            <a:extLst>
              <a:ext uri="{FF2B5EF4-FFF2-40B4-BE49-F238E27FC236}">
                <a16:creationId xmlns:a16="http://schemas.microsoft.com/office/drawing/2014/main" id="{7AA55D00-5647-D94E-B9DD-67ABB620C647}"/>
              </a:ext>
            </a:extLst>
          </p:cNvPr>
          <p:cNvCxnSpPr>
            <a:cxnSpLocks/>
          </p:cNvCxnSpPr>
          <p:nvPr/>
        </p:nvCxnSpPr>
        <p:spPr>
          <a:xfrm>
            <a:off x="8452413"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739352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guide id="7" orient="horz" pos="1008">
          <p15:clr>
            <a:srgbClr val="FBAE40"/>
          </p15:clr>
        </p15:guide>
        <p15:guide id="8" orient="horz" pos="148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20" name="Black Background">
            <a:extLst>
              <a:ext uri="{FF2B5EF4-FFF2-40B4-BE49-F238E27FC236}">
                <a16:creationId xmlns:a16="http://schemas.microsoft.com/office/drawing/2014/main" id="{EACB2F0C-1C3D-CD48-AD13-7B5AD683F7C7}"/>
              </a:ext>
            </a:extLst>
          </p:cNvPr>
          <p:cNvSpPr/>
          <p:nvPr/>
        </p:nvSpPr>
        <p:spPr>
          <a:xfrm>
            <a:off x="0" y="0"/>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ading"/>
          <p:cNvSpPr>
            <a:spLocks noGrp="1"/>
          </p:cNvSpPr>
          <p:nvPr>
            <p:ph type="ctrTitle" hasCustomPrompt="1"/>
          </p:nvPr>
        </p:nvSpPr>
        <p:spPr bwMode="blackWhite">
          <a:xfrm>
            <a:off x="1585703" y="1521334"/>
            <a:ext cx="5500897" cy="854080"/>
          </a:xfrm>
          <a:prstGeom prst="rect">
            <a:avLst/>
          </a:prstGeom>
          <a:noFill/>
          <a:ln w="38100">
            <a:noFill/>
          </a:ln>
        </p:spPr>
        <p:txBody>
          <a:bodyPr wrap="square" lIns="0" tIns="0" rIns="0" bIns="0" anchor="t" anchorCtr="0">
            <a:spAutoFit/>
          </a:bodyPr>
          <a:lstStyle>
            <a:lvl1pPr algn="l">
              <a:defRPr sz="6000" b="1" i="1" spc="0">
                <a:solidFill>
                  <a:schemeClr val="tx2"/>
                </a:solidFill>
                <a:latin typeface="Acumin Pro ExtraCondensed" panose="020B0508020202020204" pitchFamily="34" charset="77"/>
              </a:defRPr>
            </a:lvl1pPr>
          </a:lstStyle>
          <a:p>
            <a:r>
              <a:rPr lang="en-US" dirty="0"/>
              <a:t>Thank You</a:t>
            </a:r>
          </a:p>
        </p:txBody>
      </p:sp>
      <p:sp>
        <p:nvSpPr>
          <p:cNvPr id="16" name="Body Text">
            <a:extLst>
              <a:ext uri="{FF2B5EF4-FFF2-40B4-BE49-F238E27FC236}">
                <a16:creationId xmlns:a16="http://schemas.microsoft.com/office/drawing/2014/main" id="{900775FC-E9E4-FF46-A522-92CC39196093}"/>
              </a:ext>
            </a:extLst>
          </p:cNvPr>
          <p:cNvSpPr>
            <a:spLocks noGrp="1"/>
          </p:cNvSpPr>
          <p:nvPr>
            <p:ph type="body" sz="quarter" idx="14" hasCustomPrompt="1"/>
          </p:nvPr>
        </p:nvSpPr>
        <p:spPr>
          <a:xfrm>
            <a:off x="1585702" y="2548210"/>
            <a:ext cx="5500891" cy="880790"/>
          </a:xfrm>
        </p:spPr>
        <p:txBody>
          <a:bodyPr lIns="0" tIns="0" rIns="0" bIns="0">
            <a:noAutofit/>
          </a:bodyPr>
          <a:lstStyle>
            <a:lvl1pPr marL="0" marR="0" indent="0" algn="l" defTabSz="457200" rtl="0" eaLnBrk="1" fontAlgn="auto" latinLnBrk="0" hangingPunct="1">
              <a:lnSpc>
                <a:spcPct val="100000"/>
              </a:lnSpc>
              <a:spcBef>
                <a:spcPts val="0"/>
              </a:spcBef>
              <a:spcAft>
                <a:spcPts val="0"/>
              </a:spcAft>
              <a:buClrTx/>
              <a:buSzTx/>
              <a:buFontTx/>
              <a:buNone/>
              <a:tabLst/>
              <a:defRPr sz="1800" b="0" i="0" normalizeH="0" baseline="0">
                <a:solidFill>
                  <a:schemeClr val="accent4"/>
                </a:solidFill>
                <a:latin typeface="Acumin Pro" panose="020B0504020202020204" pitchFamily="34" charset="77"/>
              </a:defRPr>
            </a:lvl1pPr>
          </a:lstStyle>
          <a:p>
            <a:pPr lvl="0"/>
            <a:r>
              <a:rPr lang="en-US" dirty="0"/>
              <a:t>Conclusion, call to action or contact information. </a:t>
            </a:r>
            <a:r>
              <a:rPr lang="en-US" dirty="0" err="1"/>
              <a:t>Acumin</a:t>
            </a:r>
            <a:r>
              <a:rPr lang="en-US" dirty="0"/>
              <a:t> Pro Reg 18 pt. Keep it short with bite-size chunks of information.</a:t>
            </a:r>
          </a:p>
        </p:txBody>
      </p:sp>
      <p:pic>
        <p:nvPicPr>
          <p:cNvPr id="24" name="Purdue Logo" descr="Purdue Logo">
            <a:extLst>
              <a:ext uri="{FF2B5EF4-FFF2-40B4-BE49-F238E27FC236}">
                <a16:creationId xmlns:a16="http://schemas.microsoft.com/office/drawing/2014/main" id="{1BD64C1F-EC5B-3242-91AA-69D64C20B976}"/>
              </a:ext>
            </a:extLst>
          </p:cNvPr>
          <p:cNvPicPr>
            <a:picLocks noChangeAspect="1"/>
          </p:cNvPicPr>
          <p:nvPr/>
        </p:nvPicPr>
        <p:blipFill>
          <a:blip r:embed="rId2"/>
          <a:stretch>
            <a:fillRect/>
          </a:stretch>
        </p:blipFill>
        <p:spPr>
          <a:xfrm>
            <a:off x="862315" y="6082497"/>
            <a:ext cx="1907578" cy="341452"/>
          </a:xfrm>
          <a:prstGeom prst="rect">
            <a:avLst/>
          </a:prstGeom>
        </p:spPr>
      </p:pic>
      <p:sp>
        <p:nvSpPr>
          <p:cNvPr id="7" name="Date"/>
          <p:cNvSpPr>
            <a:spLocks noGrp="1"/>
          </p:cNvSpPr>
          <p:nvPr>
            <p:ph type="dt" sz="half" idx="10"/>
          </p:nvPr>
        </p:nvSpPr>
        <p:spPr>
          <a:xfrm>
            <a:off x="6831874" y="6226694"/>
            <a:ext cx="870923" cy="323968"/>
          </a:xfrm>
        </p:spPr>
        <p:txBody>
          <a:bodyPr/>
          <a:lstStyle>
            <a:lvl1pPr>
              <a:defRPr>
                <a:solidFill>
                  <a:schemeClr val="accent4">
                    <a:alpha val="70000"/>
                  </a:schemeClr>
                </a:solidFill>
              </a:defRPr>
            </a:lvl1pPr>
          </a:lstStyle>
          <a:p>
            <a:fld id="{69E19CAC-2325-1047-B0FD-9C1EACA0A0AE}" type="datetime1">
              <a:rPr lang="en-US" smtClean="0"/>
              <a:pPr/>
              <a:t>4/10/2026</a:t>
            </a:fld>
            <a:endParaRPr lang="en-US" dirty="0"/>
          </a:p>
        </p:txBody>
      </p:sp>
      <p:sp>
        <p:nvSpPr>
          <p:cNvPr id="9" name="Slide Number"/>
          <p:cNvSpPr>
            <a:spLocks noGrp="1"/>
          </p:cNvSpPr>
          <p:nvPr>
            <p:ph type="sldNum" sz="quarter" idx="12"/>
          </p:nvPr>
        </p:nvSpPr>
        <p:spPr/>
        <p:txBody>
          <a:bodyPr/>
          <a:lstStyle>
            <a:lvl1pPr>
              <a:defRPr>
                <a:solidFill>
                  <a:schemeClr val="accent4"/>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677119" y="0"/>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Line 2">
            <a:extLst>
              <a:ext uri="{FF2B5EF4-FFF2-40B4-BE49-F238E27FC236}">
                <a16:creationId xmlns:a16="http://schemas.microsoft.com/office/drawing/2014/main" id="{28D7FFFF-8236-024F-9988-3350427826A4}"/>
              </a:ext>
            </a:extLst>
          </p:cNvPr>
          <p:cNvCxnSpPr>
            <a:cxnSpLocks/>
          </p:cNvCxnSpPr>
          <p:nvPr/>
        </p:nvCxnSpPr>
        <p:spPr>
          <a:xfrm>
            <a:off x="6787587"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Line 3">
            <a:extLst>
              <a:ext uri="{FF2B5EF4-FFF2-40B4-BE49-F238E27FC236}">
                <a16:creationId xmlns:a16="http://schemas.microsoft.com/office/drawing/2014/main" id="{7AA55D00-5647-D94E-B9DD-67ABB620C647}"/>
              </a:ext>
            </a:extLst>
          </p:cNvPr>
          <p:cNvCxnSpPr>
            <a:cxnSpLocks/>
          </p:cNvCxnSpPr>
          <p:nvPr/>
        </p:nvCxnSpPr>
        <p:spPr>
          <a:xfrm>
            <a:off x="8452413"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53237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guide id="7" pos="984">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2">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1606045" y="964692"/>
            <a:ext cx="5937755"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606045" y="2638045"/>
            <a:ext cx="5937755"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31874" y="6227670"/>
            <a:ext cx="870923" cy="323968"/>
          </a:xfrm>
          <a:prstGeom prst="rect">
            <a:avLst/>
          </a:prstGeom>
        </p:spPr>
        <p:txBody>
          <a:bodyPr vert="horz" lIns="91440" tIns="45720" rIns="91440" bIns="45720" rtlCol="0" anchor="ctr"/>
          <a:lstStyle>
            <a:lvl1pPr algn="r">
              <a:defRPr sz="1000" b="0" i="0">
                <a:solidFill>
                  <a:schemeClr val="tx1">
                    <a:alpha val="70000"/>
                  </a:schemeClr>
                </a:solidFill>
                <a:latin typeface="Acumin Pro" panose="020B0504020202020204" pitchFamily="34" charset="77"/>
              </a:defRPr>
            </a:lvl1pPr>
          </a:lstStyle>
          <a:p>
            <a:fld id="{E0C8DACD-4E35-4E4C-AC75-C3DE50F04E7E}" type="datetime1">
              <a:rPr lang="en-US" smtClean="0"/>
              <a:pPr/>
              <a:t>4/10/2026</a:t>
            </a:fld>
            <a:endParaRPr lang="en-US" dirty="0"/>
          </a:p>
        </p:txBody>
      </p:sp>
      <p:sp>
        <p:nvSpPr>
          <p:cNvPr id="5" name="Footer Placeholder 4"/>
          <p:cNvSpPr>
            <a:spLocks noGrp="1"/>
          </p:cNvSpPr>
          <p:nvPr>
            <p:ph type="ftr" sz="quarter" idx="3"/>
          </p:nvPr>
        </p:nvSpPr>
        <p:spPr>
          <a:xfrm>
            <a:off x="853384" y="6219163"/>
            <a:ext cx="4556664" cy="320040"/>
          </a:xfrm>
          <a:prstGeom prst="rect">
            <a:avLst/>
          </a:prstGeom>
        </p:spPr>
        <p:txBody>
          <a:bodyPr vert="horz" lIns="91440" tIns="45720" rIns="91440" bIns="45720" rtlCol="0" anchor="ctr"/>
          <a:lstStyle>
            <a:lvl1pPr algn="l">
              <a:defRPr sz="100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7840786" y="6200875"/>
            <a:ext cx="365760" cy="365760"/>
          </a:xfrm>
          <a:prstGeom prst="ellipse">
            <a:avLst/>
          </a:prstGeom>
          <a:noFill/>
        </p:spPr>
        <p:txBody>
          <a:bodyPr vert="horz" lIns="18288" tIns="45720" rIns="18288" bIns="45720" rtlCol="0" anchor="ctr">
            <a:noAutofit/>
          </a:bodyPr>
          <a:lstStyle>
            <a:lvl1pPr algn="ctr">
              <a:defRPr sz="1000" b="1" i="0" spc="0" baseline="0">
                <a:solidFill>
                  <a:schemeClr val="tx1"/>
                </a:solidFill>
                <a:latin typeface="Acumin Pro Semibold" panose="020B0504020202020204" pitchFamily="34" charset="77"/>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3595336832"/>
      </p:ext>
    </p:extLst>
  </p:cSld>
  <p:clrMap bg1="lt1" tx1="dk1" bg2="lt2" tx2="dk2" accent1="accent1" accent2="accent2" accent3="accent3" accent4="accent4" accent5="accent5" accent6="accent6" hlink="hlink" folHlink="folHlink"/>
  <p:sldLayoutIdLst>
    <p:sldLayoutId id="2147483725" r:id="rId1"/>
    <p:sldLayoutId id="2147483709" r:id="rId2"/>
    <p:sldLayoutId id="2147483720" r:id="rId3"/>
    <p:sldLayoutId id="2147483721" r:id="rId4"/>
    <p:sldLayoutId id="2147483722" r:id="rId5"/>
    <p:sldLayoutId id="2147483723" r:id="rId6"/>
    <p:sldLayoutId id="2147483724" r:id="rId7"/>
  </p:sldLayoutIdLst>
  <p:hf hdr="0" ftr="0"/>
  <p:txStyles>
    <p:titleStyle>
      <a:lvl1pPr algn="ctr" defTabSz="914400" rtl="0" eaLnBrk="1" latinLnBrk="0" hangingPunct="1">
        <a:lnSpc>
          <a:spcPct val="90000"/>
        </a:lnSpc>
        <a:spcBef>
          <a:spcPct val="0"/>
        </a:spcBef>
        <a:buNone/>
        <a:defRPr sz="26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guide id="3" orient="horz" pos="405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hyperlink" Target="https://nam04.safelinks.protection.outlook.com/?url=https%3A%2F%2Fwww.irs.gov%2Fpub%2Firs-pdf%2Fp463.pdf&amp;data=05%7C02%7Chunderwo%40purdue.edu%7C7204be995a134dce28e408dc481644bb%7C4130bd397c53419cb1e58758d6d63f21%7C0%7C0%7C638464507673924576%7CUnknown%7CTWFpbGZsb3d8eyJWIjoiMC4wLjAwMDAiLCJQIjoiV2luMzIiLCJBTiI6Ik1haWwiLCJXVCI6Mn0%3D%7C0%7C%7C%7C&amp;sdata=wrXo3rRBS0b7SfhNRzU20WvNbMuMhqLjH79VklQy0rs%3D&amp;reserved=0" TargetMode="Externa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s://www.purdue.edu/policies/business-finance/iia1.html"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4.tmp"/></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s://webapps.krannert.purdue.edu/sites/BusinessOffice/Faq/Item/134"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5.tmp"/></Relationships>
</file>

<file path=ppt/slides/_rels/slide20.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hyperlink" Target="https://www.purdue.edu/treasurer/finance/controller/polices-procedures-resources/#:~:text=The%20matrix%20below%20lists%20reasonable,%2C%20tip%20and%20delivery):%20$150.00"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tmp"/><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9.tmp"/><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webapps.krannert.purdue.edu/sites/BusinessOffice/Faq/Item/134"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6.tmp"/></Relationships>
</file>

<file path=ppt/slides/_rels/slide4.xml.rels><?xml version="1.0" encoding="UTF-8" standalone="yes"?>
<Relationships xmlns="http://schemas.openxmlformats.org/package/2006/relationships"><Relationship Id="rId3" Type="http://schemas.openxmlformats.org/officeDocument/2006/relationships/hyperlink" Target="https://webapps.krannert.purdue.edu/sites/BusinessOffice/Faq/Item/134"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8.tmp"/><Relationship Id="rId4" Type="http://schemas.openxmlformats.org/officeDocument/2006/relationships/image" Target="../media/image7.tmp"/></Relationships>
</file>

<file path=ppt/slides/_rels/slide5.xml.rels><?xml version="1.0" encoding="UTF-8" standalone="yes"?>
<Relationships xmlns="http://schemas.openxmlformats.org/package/2006/relationships"><Relationship Id="rId3" Type="http://schemas.openxmlformats.org/officeDocument/2006/relationships/hyperlink" Target="https://webapps.krannert.purdue.edu/sites/BusinessOffice/Faq/Item/134"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9.tmp"/></Relationships>
</file>

<file path=ppt/slides/_rels/slide6.xml.rels><?xml version="1.0" encoding="UTF-8" standalone="yes"?>
<Relationships xmlns="http://schemas.openxmlformats.org/package/2006/relationships"><Relationship Id="rId3" Type="http://schemas.openxmlformats.org/officeDocument/2006/relationships/hyperlink" Target="https://purdue0.sharepoint.com/sites/Procure/training/Shared%20Documents/Forms/AllItems.aspx?id=%2Fsites%2FProcure%2Ftraining%2FShared%20Documents%2FTravel%20Card%20Manual%2Epdf&amp;parent=%2Fsites%2FProcure%2Ftraining%2FShared%20Documents&amp;p=true&amp;wdLOR=c8EEAC5AB%2D0A3E%2D414D%2DA74F%2D8B962E8469E6&amp;ga=1&amp;_ga=2%2E5246643%2E18024107%2E1710764554%2D1972087059%2E1707765591" TargetMode="External"/><Relationship Id="rId2" Type="http://schemas.openxmlformats.org/officeDocument/2006/relationships/hyperlink" Target="https://purdue0.sharepoint.com/sites/Procure/training/Shared%20Documents/Forms/AllItems.aspx?id=%2Fsites%2FProcure%2Ftraining%2FShared%20Documents%2FPurchasing%20Card%20Manual%2Epdf&amp;parent=%2Fsites%2FProcure%2Ftraining%2FShared%20Documents&amp;p=true&amp;wdLOR=cE0CE23A8%2D01FD%2D4BDD%2DB8E8%2D7753DA2B9A4A&amp;ga=1&amp;_ga=2%2E37012256%2E18024107%2E1710764554%2D1972087059%2E1707765591" TargetMode="Externa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hyperlink" Target="https://prf.org/financial-services/PRF-commercialcardhandbook.pdf?_ga=2.122029003.1324828992.1711120490-2137418947.1711120490" TargetMode="External"/><Relationship Id="rId4" Type="http://schemas.openxmlformats.org/officeDocument/2006/relationships/hyperlink" Target="https://sp2013.itap.purdue.edu/businessservices/procure/training/Shared%20Documents/Travel%20Card%20Manual.pdf?_ga=2.99292125.295127238.1662985023-829938842.1661535622"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purdue.edu/procurement/card-services/common-decline-codes.php" TargetMode="External"/><Relationship Id="rId2" Type="http://schemas.openxmlformats.org/officeDocument/2006/relationships/hyperlink" Target="mailto:busproc@purdue.edu" TargetMode="Externa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hyperlink" Target="https://www.purdue.edu/procurement/purchasing/index.php" TargetMode="Externa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C68859C-C6DA-FE49-AE9B-16641E5CEF1C}"/>
              </a:ext>
            </a:extLst>
          </p:cNvPr>
          <p:cNvSpPr>
            <a:spLocks noGrp="1"/>
          </p:cNvSpPr>
          <p:nvPr>
            <p:ph type="ctrTitle"/>
          </p:nvPr>
        </p:nvSpPr>
        <p:spPr/>
        <p:txBody>
          <a:bodyPr/>
          <a:lstStyle/>
          <a:p>
            <a:pPr algn="ctr"/>
            <a:r>
              <a:rPr lang="en-US" dirty="0"/>
              <a:t>Business Office</a:t>
            </a:r>
          </a:p>
        </p:txBody>
      </p:sp>
      <p:sp>
        <p:nvSpPr>
          <p:cNvPr id="3" name="Subhead">
            <a:extLst>
              <a:ext uri="{FF2B5EF4-FFF2-40B4-BE49-F238E27FC236}">
                <a16:creationId xmlns:a16="http://schemas.microsoft.com/office/drawing/2014/main" id="{ACEB0132-27E3-124A-9A10-C1163F4F58B3}"/>
              </a:ext>
            </a:extLst>
          </p:cNvPr>
          <p:cNvSpPr>
            <a:spLocks noGrp="1"/>
          </p:cNvSpPr>
          <p:nvPr>
            <p:ph type="subTitle" idx="1"/>
          </p:nvPr>
        </p:nvSpPr>
        <p:spPr>
          <a:xfrm>
            <a:off x="993036" y="1797714"/>
            <a:ext cx="6925731" cy="338554"/>
          </a:xfrm>
        </p:spPr>
        <p:txBody>
          <a:bodyPr/>
          <a:lstStyle/>
          <a:p>
            <a:pPr algn="ctr"/>
            <a:r>
              <a:rPr lang="en-US" dirty="0"/>
              <a:t>Topics</a:t>
            </a:r>
          </a:p>
        </p:txBody>
      </p:sp>
      <p:sp>
        <p:nvSpPr>
          <p:cNvPr id="4" name="Body Text">
            <a:extLst>
              <a:ext uri="{FF2B5EF4-FFF2-40B4-BE49-F238E27FC236}">
                <a16:creationId xmlns:a16="http://schemas.microsoft.com/office/drawing/2014/main" id="{7A7B447E-5843-7B4B-A9B6-7B67AE885DBD}"/>
              </a:ext>
            </a:extLst>
          </p:cNvPr>
          <p:cNvSpPr>
            <a:spLocks noGrp="1"/>
          </p:cNvSpPr>
          <p:nvPr>
            <p:ph type="body" sz="quarter" idx="14"/>
          </p:nvPr>
        </p:nvSpPr>
        <p:spPr>
          <a:xfrm>
            <a:off x="1686137" y="2984504"/>
            <a:ext cx="2905231" cy="1054412"/>
          </a:xfrm>
        </p:spPr>
        <p:txBody>
          <a:bodyPr>
            <a:normAutofit/>
          </a:bodyPr>
          <a:lstStyle/>
          <a:p>
            <a:pPr lvl="0"/>
            <a:r>
              <a:rPr lang="en-US" dirty="0"/>
              <a:t>General Ledger (GL) List</a:t>
            </a:r>
          </a:p>
          <a:p>
            <a:pPr lvl="0"/>
            <a:r>
              <a:rPr lang="en-US" dirty="0"/>
              <a:t>Credit Cards</a:t>
            </a:r>
          </a:p>
          <a:p>
            <a:pPr lvl="0"/>
            <a:r>
              <a:rPr lang="en-US" dirty="0"/>
              <a:t>Hospitality</a:t>
            </a:r>
          </a:p>
          <a:p>
            <a:pPr marL="0" lvl="0" indent="0">
              <a:buNone/>
            </a:pPr>
            <a:endParaRPr lang="en-US" dirty="0"/>
          </a:p>
          <a:p>
            <a:pPr lvl="0"/>
            <a:endParaRPr lang="en-US" dirty="0"/>
          </a:p>
        </p:txBody>
      </p:sp>
      <p:sp>
        <p:nvSpPr>
          <p:cNvPr id="5" name="Date">
            <a:extLst>
              <a:ext uri="{FF2B5EF4-FFF2-40B4-BE49-F238E27FC236}">
                <a16:creationId xmlns:a16="http://schemas.microsoft.com/office/drawing/2014/main" id="{FB00B505-51CF-DF41-A6F5-045261D896B1}"/>
              </a:ext>
            </a:extLst>
          </p:cNvPr>
          <p:cNvSpPr>
            <a:spLocks noGrp="1"/>
          </p:cNvSpPr>
          <p:nvPr>
            <p:ph type="dt" sz="half" idx="10"/>
          </p:nvPr>
        </p:nvSpPr>
        <p:spPr/>
        <p:txBody>
          <a:bodyPr/>
          <a:lstStyle/>
          <a:p>
            <a:fld id="{93C70D44-4D52-E745-B943-20C0DA58653C}" type="datetime1">
              <a:rPr lang="en-US" smtClean="0"/>
              <a:pPr/>
              <a:t>4/10/2026</a:t>
            </a:fld>
            <a:endParaRPr lang="en-US" dirty="0"/>
          </a:p>
        </p:txBody>
      </p:sp>
      <p:sp>
        <p:nvSpPr>
          <p:cNvPr id="6" name="Slide Number">
            <a:extLst>
              <a:ext uri="{FF2B5EF4-FFF2-40B4-BE49-F238E27FC236}">
                <a16:creationId xmlns:a16="http://schemas.microsoft.com/office/drawing/2014/main" id="{8A79D7E4-37C0-1549-8E7C-EDC9B2FE68B5}"/>
              </a:ext>
            </a:extLst>
          </p:cNvPr>
          <p:cNvSpPr>
            <a:spLocks noGrp="1"/>
          </p:cNvSpPr>
          <p:nvPr>
            <p:ph type="sldNum" sz="quarter" idx="12"/>
          </p:nvPr>
        </p:nvSpPr>
        <p:spPr/>
        <p:txBody>
          <a:bodyPr/>
          <a:lstStyle/>
          <a:p>
            <a:fld id="{8A7A6979-0714-4377-B894-6BE4C2D6E202}" type="slidenum">
              <a:rPr lang="en-US" smtClean="0"/>
              <a:pPr/>
              <a:t>1</a:t>
            </a:fld>
            <a:endParaRPr lang="en-US" dirty="0"/>
          </a:p>
        </p:txBody>
      </p:sp>
      <p:pic>
        <p:nvPicPr>
          <p:cNvPr id="10" name="Picture 9">
            <a:extLst>
              <a:ext uri="{FF2B5EF4-FFF2-40B4-BE49-F238E27FC236}">
                <a16:creationId xmlns:a16="http://schemas.microsoft.com/office/drawing/2014/main" id="{981B7324-03FF-42FB-8423-D5C8409EF633}"/>
              </a:ext>
            </a:extLst>
          </p:cNvPr>
          <p:cNvPicPr>
            <a:picLocks noChangeAspect="1"/>
          </p:cNvPicPr>
          <p:nvPr/>
        </p:nvPicPr>
        <p:blipFill>
          <a:blip r:embed="rId3"/>
          <a:stretch>
            <a:fillRect/>
          </a:stretch>
        </p:blipFill>
        <p:spPr>
          <a:xfrm>
            <a:off x="4808432" y="2337704"/>
            <a:ext cx="2075694" cy="2080989"/>
          </a:xfrm>
          <a:prstGeom prst="rect">
            <a:avLst/>
          </a:prstGeom>
        </p:spPr>
      </p:pic>
    </p:spTree>
    <p:extLst>
      <p:ext uri="{BB962C8B-B14F-4D97-AF65-F5344CB8AC3E}">
        <p14:creationId xmlns:p14="http://schemas.microsoft.com/office/powerpoint/2010/main" val="4459063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DEE850DF-3D9E-1B47-90FF-ED7F0C971735}"/>
              </a:ext>
            </a:extLst>
          </p:cNvPr>
          <p:cNvSpPr>
            <a:spLocks noGrp="1"/>
          </p:cNvSpPr>
          <p:nvPr>
            <p:ph type="ctrTitle"/>
          </p:nvPr>
        </p:nvSpPr>
        <p:spPr/>
        <p:txBody>
          <a:bodyPr/>
          <a:lstStyle/>
          <a:p>
            <a:pPr algn="ctr"/>
            <a:r>
              <a:rPr lang="en-US" dirty="0"/>
              <a:t>Business Office</a:t>
            </a:r>
          </a:p>
        </p:txBody>
      </p:sp>
      <p:sp>
        <p:nvSpPr>
          <p:cNvPr id="3" name="Subhead">
            <a:extLst>
              <a:ext uri="{FF2B5EF4-FFF2-40B4-BE49-F238E27FC236}">
                <a16:creationId xmlns:a16="http://schemas.microsoft.com/office/drawing/2014/main" id="{64ED6B49-BD5E-0041-B100-6E9FE7E85D35}"/>
              </a:ext>
            </a:extLst>
          </p:cNvPr>
          <p:cNvSpPr>
            <a:spLocks noGrp="1"/>
          </p:cNvSpPr>
          <p:nvPr>
            <p:ph type="subTitle" idx="1"/>
          </p:nvPr>
        </p:nvSpPr>
        <p:spPr>
          <a:xfrm>
            <a:off x="1128506" y="1094879"/>
            <a:ext cx="6925728" cy="338554"/>
          </a:xfrm>
        </p:spPr>
        <p:txBody>
          <a:bodyPr/>
          <a:lstStyle/>
          <a:p>
            <a:pPr algn="ctr"/>
            <a:r>
              <a:rPr lang="en-US" dirty="0"/>
              <a:t>University Credit Cards</a:t>
            </a:r>
          </a:p>
        </p:txBody>
      </p:sp>
      <p:sp>
        <p:nvSpPr>
          <p:cNvPr id="4" name="Body Text">
            <a:extLst>
              <a:ext uri="{FF2B5EF4-FFF2-40B4-BE49-F238E27FC236}">
                <a16:creationId xmlns:a16="http://schemas.microsoft.com/office/drawing/2014/main" id="{A576C15D-F831-C840-A05A-A5EF685D5411}"/>
              </a:ext>
            </a:extLst>
          </p:cNvPr>
          <p:cNvSpPr>
            <a:spLocks noGrp="1"/>
          </p:cNvSpPr>
          <p:nvPr>
            <p:ph type="body" sz="quarter" idx="14"/>
          </p:nvPr>
        </p:nvSpPr>
        <p:spPr>
          <a:xfrm>
            <a:off x="1128500" y="1599689"/>
            <a:ext cx="7078045" cy="4538644"/>
          </a:xfrm>
        </p:spPr>
        <p:txBody>
          <a:bodyPr>
            <a:normAutofit/>
          </a:bodyPr>
          <a:lstStyle/>
          <a:p>
            <a:pPr lvl="0"/>
            <a:r>
              <a:rPr lang="en-US" dirty="0"/>
              <a:t>Purchasing Cards (pcards)</a:t>
            </a:r>
          </a:p>
          <a:p>
            <a:pPr lvl="1"/>
            <a:r>
              <a:rPr lang="en-US" dirty="0"/>
              <a:t>Prohibited Uses (</a:t>
            </a:r>
            <a:r>
              <a:rPr lang="en-US" i="1" dirty="0" err="1"/>
              <a:t>cont</a:t>
            </a:r>
            <a:r>
              <a:rPr lang="en-US" dirty="0"/>
              <a:t>)</a:t>
            </a:r>
          </a:p>
          <a:p>
            <a:pPr lvl="2"/>
            <a:r>
              <a:rPr lang="en-US" dirty="0"/>
              <a:t>Commodities or services required to be purchased through current contracts or that are available through the university e-procurement tool</a:t>
            </a:r>
          </a:p>
          <a:p>
            <a:pPr lvl="2"/>
            <a:r>
              <a:rPr lang="en-US" dirty="0"/>
              <a:t>Used at auctions or for used equipment on </a:t>
            </a:r>
            <a:r>
              <a:rPr lang="en-US" dirty="0" err="1"/>
              <a:t>Ebay</a:t>
            </a:r>
            <a:endParaRPr lang="en-US" dirty="0"/>
          </a:p>
          <a:p>
            <a:pPr lvl="3"/>
            <a:r>
              <a:rPr lang="en-US" dirty="0"/>
              <a:t>Contact Procurement for assistance with these types of purchases</a:t>
            </a:r>
          </a:p>
          <a:p>
            <a:pPr lvl="2"/>
            <a:r>
              <a:rPr lang="en-US" dirty="0"/>
              <a:t>Printing Services</a:t>
            </a:r>
          </a:p>
          <a:p>
            <a:pPr lvl="2"/>
            <a:r>
              <a:rPr lang="en-US" dirty="0"/>
              <a:t>Any goods or services not directly benefiting Purdue University</a:t>
            </a:r>
          </a:p>
          <a:p>
            <a:pPr lvl="2"/>
            <a:r>
              <a:rPr lang="en-US" dirty="0"/>
              <a:t>Splitting large transaction into smaller transactions to circumvent the approved transaction limit policy</a:t>
            </a:r>
          </a:p>
          <a:p>
            <a:pPr lvl="2"/>
            <a:endParaRPr lang="en-US" dirty="0"/>
          </a:p>
          <a:p>
            <a:pPr lvl="0"/>
            <a:endParaRPr lang="en-US" dirty="0"/>
          </a:p>
        </p:txBody>
      </p:sp>
      <p:sp>
        <p:nvSpPr>
          <p:cNvPr id="6" name="Date ">
            <a:extLst>
              <a:ext uri="{FF2B5EF4-FFF2-40B4-BE49-F238E27FC236}">
                <a16:creationId xmlns:a16="http://schemas.microsoft.com/office/drawing/2014/main" id="{D1F3D237-95C6-7F44-886F-39CEF591E852}"/>
              </a:ext>
            </a:extLst>
          </p:cNvPr>
          <p:cNvSpPr>
            <a:spLocks noGrp="1"/>
          </p:cNvSpPr>
          <p:nvPr>
            <p:ph type="dt" sz="half" idx="10"/>
          </p:nvPr>
        </p:nvSpPr>
        <p:spPr>
          <a:xfrm>
            <a:off x="6936376" y="6220740"/>
            <a:ext cx="904409" cy="323968"/>
          </a:xfrm>
        </p:spPr>
        <p:txBody>
          <a:bodyPr/>
          <a:lstStyle/>
          <a:p>
            <a:fld id="{4127BF28-8E52-EB4D-8A7B-6C7DC4946F53}" type="datetime1">
              <a:rPr lang="en-US" smtClean="0"/>
              <a:t>4/10/2026</a:t>
            </a:fld>
            <a:endParaRPr lang="en-US" dirty="0"/>
          </a:p>
        </p:txBody>
      </p:sp>
      <p:sp>
        <p:nvSpPr>
          <p:cNvPr id="7" name="Slide Number">
            <a:extLst>
              <a:ext uri="{FF2B5EF4-FFF2-40B4-BE49-F238E27FC236}">
                <a16:creationId xmlns:a16="http://schemas.microsoft.com/office/drawing/2014/main" id="{0343A167-D916-344F-9C29-C33AA2CD1DF2}"/>
              </a:ext>
            </a:extLst>
          </p:cNvPr>
          <p:cNvSpPr>
            <a:spLocks noGrp="1"/>
          </p:cNvSpPr>
          <p:nvPr>
            <p:ph type="sldNum" sz="quarter" idx="12"/>
          </p:nvPr>
        </p:nvSpPr>
        <p:spPr/>
        <p:txBody>
          <a:bodyPr/>
          <a:lstStyle/>
          <a:p>
            <a:fld id="{8A7A6979-0714-4377-B894-6BE4C2D6E202}" type="slidenum">
              <a:rPr lang="en-US" smtClean="0"/>
              <a:pPr/>
              <a:t>10</a:t>
            </a:fld>
            <a:endParaRPr lang="en-US" dirty="0"/>
          </a:p>
        </p:txBody>
      </p:sp>
    </p:spTree>
    <p:extLst>
      <p:ext uri="{BB962C8B-B14F-4D97-AF65-F5344CB8AC3E}">
        <p14:creationId xmlns:p14="http://schemas.microsoft.com/office/powerpoint/2010/main" val="19324540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DEE850DF-3D9E-1B47-90FF-ED7F0C971735}"/>
              </a:ext>
            </a:extLst>
          </p:cNvPr>
          <p:cNvSpPr>
            <a:spLocks noGrp="1"/>
          </p:cNvSpPr>
          <p:nvPr>
            <p:ph type="ctrTitle"/>
          </p:nvPr>
        </p:nvSpPr>
        <p:spPr/>
        <p:txBody>
          <a:bodyPr/>
          <a:lstStyle/>
          <a:p>
            <a:pPr algn="ctr"/>
            <a:r>
              <a:rPr lang="en-US" dirty="0"/>
              <a:t>Business Office</a:t>
            </a:r>
          </a:p>
        </p:txBody>
      </p:sp>
      <p:sp>
        <p:nvSpPr>
          <p:cNvPr id="3" name="Subhead">
            <a:extLst>
              <a:ext uri="{FF2B5EF4-FFF2-40B4-BE49-F238E27FC236}">
                <a16:creationId xmlns:a16="http://schemas.microsoft.com/office/drawing/2014/main" id="{64ED6B49-BD5E-0041-B100-6E9FE7E85D35}"/>
              </a:ext>
            </a:extLst>
          </p:cNvPr>
          <p:cNvSpPr>
            <a:spLocks noGrp="1"/>
          </p:cNvSpPr>
          <p:nvPr>
            <p:ph type="subTitle" idx="1"/>
          </p:nvPr>
        </p:nvSpPr>
        <p:spPr>
          <a:xfrm>
            <a:off x="1109136" y="1014699"/>
            <a:ext cx="6925728" cy="338554"/>
          </a:xfrm>
        </p:spPr>
        <p:txBody>
          <a:bodyPr/>
          <a:lstStyle/>
          <a:p>
            <a:pPr algn="ctr"/>
            <a:r>
              <a:rPr lang="en-US" dirty="0"/>
              <a:t>University Credit Cards</a:t>
            </a:r>
          </a:p>
        </p:txBody>
      </p:sp>
      <p:sp>
        <p:nvSpPr>
          <p:cNvPr id="4" name="Body Text">
            <a:extLst>
              <a:ext uri="{FF2B5EF4-FFF2-40B4-BE49-F238E27FC236}">
                <a16:creationId xmlns:a16="http://schemas.microsoft.com/office/drawing/2014/main" id="{A576C15D-F831-C840-A05A-A5EF685D5411}"/>
              </a:ext>
            </a:extLst>
          </p:cNvPr>
          <p:cNvSpPr>
            <a:spLocks noGrp="1"/>
          </p:cNvSpPr>
          <p:nvPr>
            <p:ph type="body" sz="quarter" idx="14"/>
          </p:nvPr>
        </p:nvSpPr>
        <p:spPr>
          <a:xfrm>
            <a:off x="1128506" y="1418474"/>
            <a:ext cx="6779366" cy="4671545"/>
          </a:xfrm>
        </p:spPr>
        <p:txBody>
          <a:bodyPr>
            <a:normAutofit fontScale="92500" lnSpcReduction="20000"/>
          </a:bodyPr>
          <a:lstStyle/>
          <a:p>
            <a:pPr lvl="0"/>
            <a:r>
              <a:rPr lang="en-US" dirty="0"/>
              <a:t>Travel Cards (tcards)</a:t>
            </a:r>
          </a:p>
          <a:p>
            <a:pPr lvl="1"/>
            <a:r>
              <a:rPr lang="en-US" dirty="0"/>
              <a:t>Allowable Uses</a:t>
            </a:r>
          </a:p>
          <a:p>
            <a:pPr lvl="2"/>
            <a:r>
              <a:rPr lang="en-US" dirty="0"/>
              <a:t>Airfare</a:t>
            </a:r>
          </a:p>
          <a:p>
            <a:pPr lvl="2"/>
            <a:r>
              <a:rPr lang="en-US" dirty="0"/>
              <a:t>Baggage Fees</a:t>
            </a:r>
          </a:p>
          <a:p>
            <a:pPr lvl="2"/>
            <a:r>
              <a:rPr lang="en-US" dirty="0"/>
              <a:t>Lodging</a:t>
            </a:r>
          </a:p>
          <a:p>
            <a:pPr lvl="2"/>
            <a:r>
              <a:rPr lang="en-US" dirty="0"/>
              <a:t>Car Rental (including gasoline)</a:t>
            </a:r>
          </a:p>
          <a:p>
            <a:pPr lvl="2"/>
            <a:r>
              <a:rPr lang="en-US" dirty="0"/>
              <a:t>Registration Fees</a:t>
            </a:r>
          </a:p>
          <a:p>
            <a:pPr lvl="2"/>
            <a:r>
              <a:rPr lang="en-US" dirty="0"/>
              <a:t>Parking</a:t>
            </a:r>
          </a:p>
          <a:p>
            <a:pPr lvl="2"/>
            <a:r>
              <a:rPr lang="en-US" dirty="0"/>
              <a:t>Ground Transportation</a:t>
            </a:r>
          </a:p>
          <a:p>
            <a:pPr lvl="2"/>
            <a:r>
              <a:rPr lang="en-US" dirty="0">
                <a:solidFill>
                  <a:schemeClr val="tx1">
                    <a:lumMod val="85000"/>
                    <a:lumOff val="15000"/>
                  </a:schemeClr>
                </a:solidFill>
                <a:latin typeface="+mn-lt"/>
              </a:rPr>
              <a:t>Meals</a:t>
            </a:r>
            <a:r>
              <a:rPr lang="en-US" sz="1500" dirty="0">
                <a:solidFill>
                  <a:schemeClr val="tx1">
                    <a:lumMod val="85000"/>
                    <a:lumOff val="15000"/>
                  </a:schemeClr>
                </a:solidFill>
                <a:latin typeface="+mn-lt"/>
              </a:rPr>
              <a:t> -- Meals are an allowable business expense and may be charged to the Visa Travel Card while in travel status. These charges are non-reimbursable and should be identified as “Meal Expense” and marked “personal” on an Expense Report. Meals are included in the per diem reimbursement provided to travelers.</a:t>
            </a:r>
          </a:p>
          <a:p>
            <a:pPr lvl="2"/>
            <a:r>
              <a:rPr lang="en-US" dirty="0"/>
              <a:t>Meals that are Hospitality related</a:t>
            </a:r>
            <a:r>
              <a:rPr lang="en-US" b="1" i="1" dirty="0"/>
              <a:t> ONLY</a:t>
            </a:r>
            <a:r>
              <a:rPr lang="en-US" dirty="0"/>
              <a:t> when in travel status</a:t>
            </a:r>
          </a:p>
          <a:p>
            <a:pPr lvl="2"/>
            <a:r>
              <a:rPr lang="en-US" dirty="0"/>
              <a:t>Cash Advances </a:t>
            </a:r>
            <a:r>
              <a:rPr lang="en-US" sz="1400" i="1" dirty="0"/>
              <a:t>(while in travel status)</a:t>
            </a:r>
          </a:p>
          <a:p>
            <a:pPr lvl="3"/>
            <a:r>
              <a:rPr lang="en-US" dirty="0"/>
              <a:t>Limited to $500 per cycle</a:t>
            </a:r>
          </a:p>
          <a:p>
            <a:pPr lvl="0"/>
            <a:endParaRPr lang="en-US" dirty="0"/>
          </a:p>
        </p:txBody>
      </p:sp>
      <p:sp>
        <p:nvSpPr>
          <p:cNvPr id="6" name="Date ">
            <a:extLst>
              <a:ext uri="{FF2B5EF4-FFF2-40B4-BE49-F238E27FC236}">
                <a16:creationId xmlns:a16="http://schemas.microsoft.com/office/drawing/2014/main" id="{D1F3D237-95C6-7F44-886F-39CEF591E852}"/>
              </a:ext>
            </a:extLst>
          </p:cNvPr>
          <p:cNvSpPr>
            <a:spLocks noGrp="1"/>
          </p:cNvSpPr>
          <p:nvPr>
            <p:ph type="dt" sz="half" idx="10"/>
          </p:nvPr>
        </p:nvSpPr>
        <p:spPr>
          <a:xfrm>
            <a:off x="6936376" y="6220740"/>
            <a:ext cx="904409" cy="323968"/>
          </a:xfrm>
        </p:spPr>
        <p:txBody>
          <a:bodyPr/>
          <a:lstStyle/>
          <a:p>
            <a:fld id="{4127BF28-8E52-EB4D-8A7B-6C7DC4946F53}" type="datetime1">
              <a:rPr lang="en-US" smtClean="0"/>
              <a:t>4/10/2026</a:t>
            </a:fld>
            <a:endParaRPr lang="en-US" dirty="0"/>
          </a:p>
        </p:txBody>
      </p:sp>
      <p:sp>
        <p:nvSpPr>
          <p:cNvPr id="7" name="Slide Number">
            <a:extLst>
              <a:ext uri="{FF2B5EF4-FFF2-40B4-BE49-F238E27FC236}">
                <a16:creationId xmlns:a16="http://schemas.microsoft.com/office/drawing/2014/main" id="{0343A167-D916-344F-9C29-C33AA2CD1DF2}"/>
              </a:ext>
            </a:extLst>
          </p:cNvPr>
          <p:cNvSpPr>
            <a:spLocks noGrp="1"/>
          </p:cNvSpPr>
          <p:nvPr>
            <p:ph type="sldNum" sz="quarter" idx="12"/>
          </p:nvPr>
        </p:nvSpPr>
        <p:spPr/>
        <p:txBody>
          <a:bodyPr/>
          <a:lstStyle/>
          <a:p>
            <a:fld id="{8A7A6979-0714-4377-B894-6BE4C2D6E202}" type="slidenum">
              <a:rPr lang="en-US" smtClean="0"/>
              <a:pPr/>
              <a:t>11</a:t>
            </a:fld>
            <a:endParaRPr lang="en-US" dirty="0"/>
          </a:p>
        </p:txBody>
      </p:sp>
      <p:pic>
        <p:nvPicPr>
          <p:cNvPr id="10" name="Picture 9">
            <a:extLst>
              <a:ext uri="{FF2B5EF4-FFF2-40B4-BE49-F238E27FC236}">
                <a16:creationId xmlns:a16="http://schemas.microsoft.com/office/drawing/2014/main" id="{E1A9B3D4-82D8-4165-BB84-0193E5CCC76E}"/>
              </a:ext>
            </a:extLst>
          </p:cNvPr>
          <p:cNvPicPr>
            <a:picLocks noChangeAspect="1"/>
          </p:cNvPicPr>
          <p:nvPr/>
        </p:nvPicPr>
        <p:blipFill>
          <a:blip r:embed="rId2"/>
          <a:stretch>
            <a:fillRect/>
          </a:stretch>
        </p:blipFill>
        <p:spPr>
          <a:xfrm>
            <a:off x="5256634" y="1777348"/>
            <a:ext cx="1543265" cy="1762371"/>
          </a:xfrm>
          <a:prstGeom prst="rect">
            <a:avLst/>
          </a:prstGeom>
        </p:spPr>
      </p:pic>
    </p:spTree>
    <p:extLst>
      <p:ext uri="{BB962C8B-B14F-4D97-AF65-F5344CB8AC3E}">
        <p14:creationId xmlns:p14="http://schemas.microsoft.com/office/powerpoint/2010/main" val="11099394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DEE850DF-3D9E-1B47-90FF-ED7F0C971735}"/>
              </a:ext>
            </a:extLst>
          </p:cNvPr>
          <p:cNvSpPr>
            <a:spLocks noGrp="1"/>
          </p:cNvSpPr>
          <p:nvPr>
            <p:ph type="ctrTitle"/>
          </p:nvPr>
        </p:nvSpPr>
        <p:spPr/>
        <p:txBody>
          <a:bodyPr/>
          <a:lstStyle/>
          <a:p>
            <a:pPr algn="ctr"/>
            <a:r>
              <a:rPr lang="en-US" dirty="0"/>
              <a:t>Business Office</a:t>
            </a:r>
          </a:p>
        </p:txBody>
      </p:sp>
      <p:sp>
        <p:nvSpPr>
          <p:cNvPr id="3" name="Subhead">
            <a:extLst>
              <a:ext uri="{FF2B5EF4-FFF2-40B4-BE49-F238E27FC236}">
                <a16:creationId xmlns:a16="http://schemas.microsoft.com/office/drawing/2014/main" id="{64ED6B49-BD5E-0041-B100-6E9FE7E85D35}"/>
              </a:ext>
            </a:extLst>
          </p:cNvPr>
          <p:cNvSpPr>
            <a:spLocks noGrp="1"/>
          </p:cNvSpPr>
          <p:nvPr>
            <p:ph type="subTitle" idx="1"/>
          </p:nvPr>
        </p:nvSpPr>
        <p:spPr>
          <a:xfrm>
            <a:off x="1128506" y="1094879"/>
            <a:ext cx="6925728" cy="338554"/>
          </a:xfrm>
        </p:spPr>
        <p:txBody>
          <a:bodyPr/>
          <a:lstStyle/>
          <a:p>
            <a:pPr algn="ctr"/>
            <a:r>
              <a:rPr lang="en-US" dirty="0"/>
              <a:t>University Credit Cards</a:t>
            </a:r>
          </a:p>
        </p:txBody>
      </p:sp>
      <p:sp>
        <p:nvSpPr>
          <p:cNvPr id="4" name="Body Text">
            <a:extLst>
              <a:ext uri="{FF2B5EF4-FFF2-40B4-BE49-F238E27FC236}">
                <a16:creationId xmlns:a16="http://schemas.microsoft.com/office/drawing/2014/main" id="{A576C15D-F831-C840-A05A-A5EF685D5411}"/>
              </a:ext>
            </a:extLst>
          </p:cNvPr>
          <p:cNvSpPr>
            <a:spLocks noGrp="1"/>
          </p:cNvSpPr>
          <p:nvPr>
            <p:ph type="body" sz="quarter" idx="14"/>
          </p:nvPr>
        </p:nvSpPr>
        <p:spPr>
          <a:xfrm>
            <a:off x="1128500" y="1599689"/>
            <a:ext cx="7078045" cy="4538644"/>
          </a:xfrm>
        </p:spPr>
        <p:txBody>
          <a:bodyPr>
            <a:normAutofit/>
          </a:bodyPr>
          <a:lstStyle/>
          <a:p>
            <a:pPr lvl="0"/>
            <a:r>
              <a:rPr lang="en-US" dirty="0"/>
              <a:t>Travel Cards (tcards)</a:t>
            </a:r>
          </a:p>
          <a:p>
            <a:pPr lvl="1"/>
            <a:r>
              <a:rPr lang="en-US" dirty="0"/>
              <a:t>Prohibited Uses</a:t>
            </a:r>
          </a:p>
          <a:p>
            <a:pPr lvl="2"/>
            <a:r>
              <a:rPr lang="en-US" dirty="0"/>
              <a:t>Personal transactions</a:t>
            </a:r>
          </a:p>
          <a:p>
            <a:pPr lvl="2"/>
            <a:r>
              <a:rPr lang="en-US" dirty="0"/>
              <a:t>Alcoholic Beverages</a:t>
            </a:r>
            <a:r>
              <a:rPr lang="en-US" i="1" dirty="0"/>
              <a:t> </a:t>
            </a:r>
            <a:r>
              <a:rPr lang="en-US" sz="1400" i="1" dirty="0"/>
              <a:t>(unless being charged to a MS Program account)</a:t>
            </a:r>
            <a:endParaRPr lang="en-US" dirty="0"/>
          </a:p>
          <a:p>
            <a:pPr lvl="2"/>
            <a:r>
              <a:rPr lang="en-US" dirty="0"/>
              <a:t>Escort Services</a:t>
            </a:r>
          </a:p>
          <a:p>
            <a:pPr lvl="2"/>
            <a:r>
              <a:rPr lang="en-US" dirty="0"/>
              <a:t>Making charges while not in travel status and not related to university business</a:t>
            </a:r>
          </a:p>
          <a:p>
            <a:pPr lvl="2"/>
            <a:r>
              <a:rPr lang="en-US" dirty="0"/>
              <a:t>Allowing someone else (co-worker, family, friend) to make purchases</a:t>
            </a:r>
          </a:p>
          <a:p>
            <a:pPr lvl="2"/>
            <a:r>
              <a:rPr lang="en-US" dirty="0"/>
              <a:t>Payment for insurance, including car rental, lost baggage and travel related</a:t>
            </a:r>
          </a:p>
          <a:p>
            <a:pPr lvl="0"/>
            <a:endParaRPr lang="en-US" dirty="0"/>
          </a:p>
        </p:txBody>
      </p:sp>
      <p:sp>
        <p:nvSpPr>
          <p:cNvPr id="6" name="Date ">
            <a:extLst>
              <a:ext uri="{FF2B5EF4-FFF2-40B4-BE49-F238E27FC236}">
                <a16:creationId xmlns:a16="http://schemas.microsoft.com/office/drawing/2014/main" id="{D1F3D237-95C6-7F44-886F-39CEF591E852}"/>
              </a:ext>
            </a:extLst>
          </p:cNvPr>
          <p:cNvSpPr>
            <a:spLocks noGrp="1"/>
          </p:cNvSpPr>
          <p:nvPr>
            <p:ph type="dt" sz="half" idx="10"/>
          </p:nvPr>
        </p:nvSpPr>
        <p:spPr>
          <a:xfrm>
            <a:off x="6936377" y="6220740"/>
            <a:ext cx="844490" cy="323968"/>
          </a:xfrm>
        </p:spPr>
        <p:txBody>
          <a:bodyPr/>
          <a:lstStyle/>
          <a:p>
            <a:fld id="{4127BF28-8E52-EB4D-8A7B-6C7DC4946F53}" type="datetime1">
              <a:rPr lang="en-US" smtClean="0"/>
              <a:t>4/10/2026</a:t>
            </a:fld>
            <a:endParaRPr lang="en-US" dirty="0"/>
          </a:p>
        </p:txBody>
      </p:sp>
      <p:sp>
        <p:nvSpPr>
          <p:cNvPr id="7" name="Slide Number">
            <a:extLst>
              <a:ext uri="{FF2B5EF4-FFF2-40B4-BE49-F238E27FC236}">
                <a16:creationId xmlns:a16="http://schemas.microsoft.com/office/drawing/2014/main" id="{0343A167-D916-344F-9C29-C33AA2CD1DF2}"/>
              </a:ext>
            </a:extLst>
          </p:cNvPr>
          <p:cNvSpPr>
            <a:spLocks noGrp="1"/>
          </p:cNvSpPr>
          <p:nvPr>
            <p:ph type="sldNum" sz="quarter" idx="12"/>
          </p:nvPr>
        </p:nvSpPr>
        <p:spPr/>
        <p:txBody>
          <a:bodyPr/>
          <a:lstStyle/>
          <a:p>
            <a:fld id="{8A7A6979-0714-4377-B894-6BE4C2D6E202}" type="slidenum">
              <a:rPr lang="en-US" smtClean="0"/>
              <a:pPr/>
              <a:t>12</a:t>
            </a:fld>
            <a:endParaRPr lang="en-US" dirty="0"/>
          </a:p>
        </p:txBody>
      </p:sp>
    </p:spTree>
    <p:extLst>
      <p:ext uri="{BB962C8B-B14F-4D97-AF65-F5344CB8AC3E}">
        <p14:creationId xmlns:p14="http://schemas.microsoft.com/office/powerpoint/2010/main" val="826211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DEE850DF-3D9E-1B47-90FF-ED7F0C971735}"/>
              </a:ext>
            </a:extLst>
          </p:cNvPr>
          <p:cNvSpPr>
            <a:spLocks noGrp="1"/>
          </p:cNvSpPr>
          <p:nvPr>
            <p:ph type="ctrTitle"/>
          </p:nvPr>
        </p:nvSpPr>
        <p:spPr/>
        <p:txBody>
          <a:bodyPr/>
          <a:lstStyle/>
          <a:p>
            <a:pPr algn="ctr"/>
            <a:r>
              <a:rPr lang="en-US" dirty="0"/>
              <a:t>Business Office</a:t>
            </a:r>
          </a:p>
        </p:txBody>
      </p:sp>
      <p:sp>
        <p:nvSpPr>
          <p:cNvPr id="3" name="Subhead">
            <a:extLst>
              <a:ext uri="{FF2B5EF4-FFF2-40B4-BE49-F238E27FC236}">
                <a16:creationId xmlns:a16="http://schemas.microsoft.com/office/drawing/2014/main" id="{64ED6B49-BD5E-0041-B100-6E9FE7E85D35}"/>
              </a:ext>
            </a:extLst>
          </p:cNvPr>
          <p:cNvSpPr>
            <a:spLocks noGrp="1"/>
          </p:cNvSpPr>
          <p:nvPr>
            <p:ph type="subTitle" idx="1"/>
          </p:nvPr>
        </p:nvSpPr>
        <p:spPr>
          <a:xfrm>
            <a:off x="1128506" y="1094879"/>
            <a:ext cx="6925728" cy="338554"/>
          </a:xfrm>
        </p:spPr>
        <p:txBody>
          <a:bodyPr/>
          <a:lstStyle/>
          <a:p>
            <a:pPr algn="ctr"/>
            <a:r>
              <a:rPr lang="en-US" dirty="0"/>
              <a:t>University Credit Cards</a:t>
            </a:r>
          </a:p>
        </p:txBody>
      </p:sp>
      <p:sp>
        <p:nvSpPr>
          <p:cNvPr id="4" name="Body Text">
            <a:extLst>
              <a:ext uri="{FF2B5EF4-FFF2-40B4-BE49-F238E27FC236}">
                <a16:creationId xmlns:a16="http://schemas.microsoft.com/office/drawing/2014/main" id="{A576C15D-F831-C840-A05A-A5EF685D5411}"/>
              </a:ext>
            </a:extLst>
          </p:cNvPr>
          <p:cNvSpPr>
            <a:spLocks noGrp="1"/>
          </p:cNvSpPr>
          <p:nvPr>
            <p:ph type="body" sz="quarter" idx="14"/>
          </p:nvPr>
        </p:nvSpPr>
        <p:spPr>
          <a:xfrm>
            <a:off x="1026900" y="1701289"/>
            <a:ext cx="7253500" cy="3895178"/>
          </a:xfrm>
        </p:spPr>
        <p:txBody>
          <a:bodyPr>
            <a:normAutofit/>
          </a:bodyPr>
          <a:lstStyle/>
          <a:p>
            <a:pPr marL="0" lvl="0" indent="0" algn="ctr">
              <a:buNone/>
            </a:pPr>
            <a:r>
              <a:rPr lang="en-US" u="sng" dirty="0"/>
              <a:t>Travel Cards (tcards) Violations</a:t>
            </a:r>
          </a:p>
          <a:p>
            <a:pPr marL="0" lvl="0" indent="0" algn="ctr">
              <a:buNone/>
            </a:pPr>
            <a:endParaRPr lang="en-US" u="sng" dirty="0"/>
          </a:p>
          <a:p>
            <a:pPr marL="342900" marR="0" lvl="0" indent="-342900" algn="just" fontAlgn="ctr">
              <a:spcBef>
                <a:spcPts val="0"/>
              </a:spcBef>
              <a:spcAft>
                <a:spcPts val="0"/>
              </a:spcAft>
              <a:buSzPts val="1000"/>
              <a:buFont typeface="Symbol" panose="05050102010706020507" pitchFamily="18" charset="2"/>
              <a:buChar char=""/>
              <a:tabLst>
                <a:tab pos="0" algn="l"/>
              </a:tabLst>
            </a:pPr>
            <a:r>
              <a:rPr lang="en-US" sz="1600" b="1" dirty="0">
                <a:effectLst/>
                <a:latin typeface="Calibri" panose="020F0502020204030204" pitchFamily="34" charset="0"/>
                <a:ea typeface="Calibri" panose="020F0502020204030204" pitchFamily="34" charset="0"/>
              </a:rPr>
              <a:t>1st Violation</a:t>
            </a:r>
            <a:r>
              <a:rPr lang="en-US" sz="1600" dirty="0">
                <a:effectLst/>
                <a:latin typeface="Calibri" panose="020F0502020204030204" pitchFamily="34" charset="0"/>
                <a:ea typeface="Calibri" panose="020F0502020204030204" pitchFamily="34" charset="0"/>
              </a:rPr>
              <a:t> – email to cardholder, supervisor, with copy to the Business Office manager.</a:t>
            </a:r>
          </a:p>
          <a:p>
            <a:pPr marL="342900" marR="0" lvl="0" indent="-342900" algn="just" fontAlgn="ctr">
              <a:spcBef>
                <a:spcPts val="0"/>
              </a:spcBef>
              <a:spcAft>
                <a:spcPts val="0"/>
              </a:spcAft>
              <a:buSzPts val="1000"/>
              <a:buFont typeface="Symbol" panose="05050102010706020507" pitchFamily="18" charset="2"/>
              <a:buChar char=""/>
              <a:tabLst>
                <a:tab pos="0" algn="l"/>
              </a:tabLst>
            </a:pPr>
            <a:r>
              <a:rPr lang="en-US" sz="1600" b="1" dirty="0">
                <a:effectLst/>
                <a:latin typeface="Calibri" panose="020F0502020204030204" pitchFamily="34" charset="0"/>
                <a:ea typeface="Calibri" panose="020F0502020204030204" pitchFamily="34" charset="0"/>
              </a:rPr>
              <a:t>2nd Violation</a:t>
            </a:r>
            <a:r>
              <a:rPr lang="en-US" sz="1600" dirty="0">
                <a:effectLst/>
                <a:latin typeface="Calibri" panose="020F0502020204030204" pitchFamily="34" charset="0"/>
                <a:ea typeface="Calibri" panose="020F0502020204030204" pitchFamily="34" charset="0"/>
              </a:rPr>
              <a:t> – email to cardholder, supervisor, with copy to the Business Office manager and </a:t>
            </a:r>
            <a:r>
              <a:rPr lang="en-US" sz="1600" i="1" dirty="0">
                <a:solidFill>
                  <a:srgbClr val="FF0000"/>
                </a:solidFill>
                <a:effectLst/>
                <a:latin typeface="Calibri" panose="020F0502020204030204" pitchFamily="34" charset="0"/>
                <a:ea typeface="Calibri" panose="020F0502020204030204" pitchFamily="34" charset="0"/>
              </a:rPr>
              <a:t>card is suspended for three months</a:t>
            </a:r>
            <a:r>
              <a:rPr lang="en-US" sz="1600" dirty="0">
                <a:effectLst/>
                <a:latin typeface="Calibri" panose="020F0502020204030204" pitchFamily="34" charset="0"/>
                <a:ea typeface="Calibri" panose="020F0502020204030204" pitchFamily="34" charset="0"/>
              </a:rPr>
              <a:t>.</a:t>
            </a:r>
          </a:p>
          <a:p>
            <a:pPr marL="342900" marR="0" lvl="0" indent="-342900" algn="just" fontAlgn="ctr">
              <a:spcBef>
                <a:spcPts val="0"/>
              </a:spcBef>
              <a:spcAft>
                <a:spcPts val="0"/>
              </a:spcAft>
              <a:buSzPts val="1000"/>
              <a:buFont typeface="Symbol" panose="05050102010706020507" pitchFamily="18" charset="2"/>
              <a:buChar char=""/>
              <a:tabLst>
                <a:tab pos="0" algn="l"/>
              </a:tabLst>
            </a:pPr>
            <a:r>
              <a:rPr lang="en-US" sz="1600" b="1" dirty="0">
                <a:effectLst/>
                <a:latin typeface="Calibri" panose="020F0502020204030204" pitchFamily="34" charset="0"/>
                <a:ea typeface="Calibri" panose="020F0502020204030204" pitchFamily="34" charset="0"/>
              </a:rPr>
              <a:t>3rd Violation</a:t>
            </a:r>
            <a:r>
              <a:rPr lang="en-US" sz="1600" dirty="0">
                <a:effectLst/>
                <a:latin typeface="Calibri" panose="020F0502020204030204" pitchFamily="34" charset="0"/>
                <a:ea typeface="Calibri" panose="020F0502020204030204" pitchFamily="34" charset="0"/>
              </a:rPr>
              <a:t> – email to cardholder, supervisor, with copy to the Business Office manager and </a:t>
            </a:r>
            <a:r>
              <a:rPr lang="en-US" sz="1600" i="1" dirty="0">
                <a:solidFill>
                  <a:srgbClr val="FF0000"/>
                </a:solidFill>
                <a:effectLst/>
                <a:latin typeface="Calibri" panose="020F0502020204030204" pitchFamily="34" charset="0"/>
                <a:ea typeface="Calibri" panose="020F0502020204030204" pitchFamily="34" charset="0"/>
              </a:rPr>
              <a:t>card is suspended for one year</a:t>
            </a:r>
            <a:r>
              <a:rPr lang="en-US" sz="1600" dirty="0">
                <a:effectLst/>
                <a:latin typeface="Calibri" panose="020F0502020204030204" pitchFamily="34" charset="0"/>
                <a:ea typeface="Calibri" panose="020F0502020204030204" pitchFamily="34" charset="0"/>
              </a:rPr>
              <a:t>.</a:t>
            </a:r>
          </a:p>
          <a:p>
            <a:pPr marL="640080" marR="0" indent="0">
              <a:spcBef>
                <a:spcPts val="0"/>
              </a:spcBef>
              <a:spcAft>
                <a:spcPts val="0"/>
              </a:spcAft>
              <a:buNone/>
            </a:pPr>
            <a:r>
              <a:rPr lang="en-US" sz="1800" b="1" dirty="0">
                <a:effectLst/>
                <a:latin typeface="Calibri" panose="020F0502020204030204"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914400" marR="0">
              <a:spcBef>
                <a:spcPts val="0"/>
              </a:spcBef>
              <a:spcAft>
                <a:spcPts val="0"/>
              </a:spcAft>
            </a:pPr>
            <a:r>
              <a:rPr lang="en-US" sz="1600" b="1" dirty="0">
                <a:effectLst/>
                <a:latin typeface="Calibri" panose="020F0502020204030204" pitchFamily="34" charset="0"/>
                <a:ea typeface="Calibri" panose="020F0502020204030204" pitchFamily="34" charset="0"/>
              </a:rPr>
              <a:t>Please Note: </a:t>
            </a:r>
            <a:r>
              <a:rPr lang="en-US" sz="1600" dirty="0">
                <a:effectLst/>
                <a:latin typeface="Calibri" panose="020F0502020204030204" pitchFamily="34" charset="0"/>
                <a:ea typeface="Calibri" panose="020F0502020204030204" pitchFamily="34" charset="0"/>
              </a:rPr>
              <a:t>The University follows the IRS “accountable plan” rule on submitting and reimbursement of expenses found </a:t>
            </a:r>
            <a:r>
              <a:rPr lang="en-US" sz="1600" i="1" dirty="0">
                <a:solidFill>
                  <a:srgbClr val="000000"/>
                </a:solidFill>
                <a:effectLst/>
                <a:latin typeface="Calibri" panose="020F0502020204030204" pitchFamily="34" charset="0"/>
                <a:ea typeface="Calibri" panose="020F0502020204030204" pitchFamily="34" charset="0"/>
              </a:rPr>
              <a:t>in </a:t>
            </a:r>
            <a:r>
              <a:rPr lang="en-US" sz="1600" b="1" i="1" u="none" strike="noStrike" dirty="0">
                <a:solidFill>
                  <a:srgbClr val="0000FF"/>
                </a:solidFill>
                <a:effectLst/>
                <a:latin typeface="Calibri" panose="020F0502020204030204" pitchFamily="34" charset="0"/>
                <a:ea typeface="Calibri" panose="020F0502020204030204" pitchFamily="34" charset="0"/>
                <a:hlinkClick r:id="rId2"/>
              </a:rPr>
              <a:t>IRS publication 463</a:t>
            </a:r>
            <a:r>
              <a:rPr lang="en-US" sz="1600" i="1" dirty="0">
                <a:solidFill>
                  <a:srgbClr val="000000"/>
                </a:solidFill>
                <a:effectLst/>
                <a:latin typeface="Calibri" panose="020F0502020204030204" pitchFamily="34" charset="0"/>
                <a:ea typeface="Calibri" panose="020F0502020204030204" pitchFamily="34" charset="0"/>
              </a:rPr>
              <a:t>.</a:t>
            </a:r>
            <a:r>
              <a:rPr lang="en-US" sz="1600" i="1" dirty="0">
                <a:effectLst/>
                <a:latin typeface="Calibri" panose="020F0502020204030204" pitchFamily="34" charset="0"/>
                <a:ea typeface="Calibri" panose="020F0502020204030204" pitchFamily="34" charset="0"/>
              </a:rPr>
              <a:t> </a:t>
            </a:r>
            <a:r>
              <a:rPr lang="en-US" sz="1600" i="1" dirty="0">
                <a:solidFill>
                  <a:srgbClr val="000000"/>
                </a:solidFill>
                <a:effectLst/>
                <a:latin typeface="Calibri" panose="020F0502020204030204" pitchFamily="34" charset="0"/>
                <a:ea typeface="Calibri" panose="020F0502020204030204" pitchFamily="34" charset="0"/>
              </a:rPr>
              <a:t>Expense reports </a:t>
            </a:r>
            <a:r>
              <a:rPr lang="en-US" sz="1600" b="1" i="1" dirty="0">
                <a:solidFill>
                  <a:srgbClr val="000000"/>
                </a:solidFill>
                <a:effectLst/>
                <a:latin typeface="Calibri" panose="020F0502020204030204" pitchFamily="34" charset="0"/>
                <a:ea typeface="Calibri" panose="020F0502020204030204" pitchFamily="34" charset="0"/>
              </a:rPr>
              <a:t>not cleared within 120 days after the last day of travel on official university business</a:t>
            </a:r>
            <a:r>
              <a:rPr lang="en-US" sz="1600" i="1" dirty="0">
                <a:solidFill>
                  <a:srgbClr val="000000"/>
                </a:solidFill>
                <a:effectLst/>
                <a:latin typeface="Calibri" panose="020F0502020204030204" pitchFamily="34" charset="0"/>
                <a:ea typeface="Calibri" panose="020F0502020204030204" pitchFamily="34" charset="0"/>
              </a:rPr>
              <a:t> are reported as additional wages to the employee. </a:t>
            </a:r>
            <a:endParaRPr lang="en-US" sz="1600" dirty="0">
              <a:effectLst/>
              <a:latin typeface="Calibri" panose="020F0502020204030204" pitchFamily="34" charset="0"/>
              <a:ea typeface="Calibri" panose="020F0502020204030204" pitchFamily="34" charset="0"/>
            </a:endParaRPr>
          </a:p>
          <a:p>
            <a:pPr lvl="0"/>
            <a:endParaRPr lang="en-US" dirty="0"/>
          </a:p>
          <a:p>
            <a:pPr lvl="0"/>
            <a:endParaRPr lang="en-US" dirty="0"/>
          </a:p>
        </p:txBody>
      </p:sp>
      <p:sp>
        <p:nvSpPr>
          <p:cNvPr id="6" name="Date ">
            <a:extLst>
              <a:ext uri="{FF2B5EF4-FFF2-40B4-BE49-F238E27FC236}">
                <a16:creationId xmlns:a16="http://schemas.microsoft.com/office/drawing/2014/main" id="{D1F3D237-95C6-7F44-886F-39CEF591E852}"/>
              </a:ext>
            </a:extLst>
          </p:cNvPr>
          <p:cNvSpPr>
            <a:spLocks noGrp="1"/>
          </p:cNvSpPr>
          <p:nvPr>
            <p:ph type="dt" sz="half" idx="10"/>
          </p:nvPr>
        </p:nvSpPr>
        <p:spPr>
          <a:xfrm>
            <a:off x="6936377" y="6220740"/>
            <a:ext cx="844490" cy="323968"/>
          </a:xfrm>
        </p:spPr>
        <p:txBody>
          <a:bodyPr/>
          <a:lstStyle/>
          <a:p>
            <a:fld id="{4127BF28-8E52-EB4D-8A7B-6C7DC4946F53}" type="datetime1">
              <a:rPr lang="en-US" smtClean="0"/>
              <a:t>4/10/2026</a:t>
            </a:fld>
            <a:endParaRPr lang="en-US" dirty="0"/>
          </a:p>
        </p:txBody>
      </p:sp>
      <p:sp>
        <p:nvSpPr>
          <p:cNvPr id="7" name="Slide Number">
            <a:extLst>
              <a:ext uri="{FF2B5EF4-FFF2-40B4-BE49-F238E27FC236}">
                <a16:creationId xmlns:a16="http://schemas.microsoft.com/office/drawing/2014/main" id="{0343A167-D916-344F-9C29-C33AA2CD1DF2}"/>
              </a:ext>
            </a:extLst>
          </p:cNvPr>
          <p:cNvSpPr>
            <a:spLocks noGrp="1"/>
          </p:cNvSpPr>
          <p:nvPr>
            <p:ph type="sldNum" sz="quarter" idx="12"/>
          </p:nvPr>
        </p:nvSpPr>
        <p:spPr/>
        <p:txBody>
          <a:bodyPr/>
          <a:lstStyle/>
          <a:p>
            <a:fld id="{8A7A6979-0714-4377-B894-6BE4C2D6E202}" type="slidenum">
              <a:rPr lang="en-US" smtClean="0"/>
              <a:pPr/>
              <a:t>13</a:t>
            </a:fld>
            <a:endParaRPr lang="en-US" dirty="0"/>
          </a:p>
        </p:txBody>
      </p:sp>
    </p:spTree>
    <p:extLst>
      <p:ext uri="{BB962C8B-B14F-4D97-AF65-F5344CB8AC3E}">
        <p14:creationId xmlns:p14="http://schemas.microsoft.com/office/powerpoint/2010/main" val="37702822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DEE850DF-3D9E-1B47-90FF-ED7F0C971735}"/>
              </a:ext>
            </a:extLst>
          </p:cNvPr>
          <p:cNvSpPr>
            <a:spLocks noGrp="1"/>
          </p:cNvSpPr>
          <p:nvPr>
            <p:ph type="ctrTitle"/>
          </p:nvPr>
        </p:nvSpPr>
        <p:spPr/>
        <p:txBody>
          <a:bodyPr/>
          <a:lstStyle/>
          <a:p>
            <a:pPr algn="ctr"/>
            <a:r>
              <a:rPr lang="en-US" dirty="0"/>
              <a:t>Business Office</a:t>
            </a:r>
          </a:p>
        </p:txBody>
      </p:sp>
      <p:sp>
        <p:nvSpPr>
          <p:cNvPr id="3" name="Subhead">
            <a:extLst>
              <a:ext uri="{FF2B5EF4-FFF2-40B4-BE49-F238E27FC236}">
                <a16:creationId xmlns:a16="http://schemas.microsoft.com/office/drawing/2014/main" id="{64ED6B49-BD5E-0041-B100-6E9FE7E85D35}"/>
              </a:ext>
            </a:extLst>
          </p:cNvPr>
          <p:cNvSpPr>
            <a:spLocks noGrp="1"/>
          </p:cNvSpPr>
          <p:nvPr>
            <p:ph type="subTitle" idx="1"/>
          </p:nvPr>
        </p:nvSpPr>
        <p:spPr>
          <a:xfrm>
            <a:off x="1128506" y="1094879"/>
            <a:ext cx="6925728" cy="338554"/>
          </a:xfrm>
        </p:spPr>
        <p:txBody>
          <a:bodyPr/>
          <a:lstStyle/>
          <a:p>
            <a:pPr algn="ctr"/>
            <a:r>
              <a:rPr lang="en-US" dirty="0"/>
              <a:t>University Credit Cards</a:t>
            </a:r>
          </a:p>
        </p:txBody>
      </p:sp>
      <p:sp>
        <p:nvSpPr>
          <p:cNvPr id="4" name="Body Text">
            <a:extLst>
              <a:ext uri="{FF2B5EF4-FFF2-40B4-BE49-F238E27FC236}">
                <a16:creationId xmlns:a16="http://schemas.microsoft.com/office/drawing/2014/main" id="{A576C15D-F831-C840-A05A-A5EF685D5411}"/>
              </a:ext>
            </a:extLst>
          </p:cNvPr>
          <p:cNvSpPr>
            <a:spLocks noGrp="1"/>
          </p:cNvSpPr>
          <p:nvPr>
            <p:ph type="body" sz="quarter" idx="14"/>
          </p:nvPr>
        </p:nvSpPr>
        <p:spPr>
          <a:xfrm>
            <a:off x="1128506" y="1520456"/>
            <a:ext cx="6779366" cy="4538644"/>
          </a:xfrm>
        </p:spPr>
        <p:txBody>
          <a:bodyPr>
            <a:normAutofit fontScale="85000" lnSpcReduction="20000"/>
          </a:bodyPr>
          <a:lstStyle/>
          <a:p>
            <a:pPr lvl="0"/>
            <a:r>
              <a:rPr lang="en-US" dirty="0"/>
              <a:t>PRF Cards</a:t>
            </a:r>
          </a:p>
          <a:p>
            <a:pPr lvl="1"/>
            <a:r>
              <a:rPr lang="en-US" dirty="0"/>
              <a:t>Allowable Uses</a:t>
            </a:r>
          </a:p>
          <a:p>
            <a:pPr lvl="2"/>
            <a:r>
              <a:rPr lang="en-US" dirty="0"/>
              <a:t>Meals/Refreshments (</a:t>
            </a:r>
            <a:r>
              <a:rPr lang="en-US" i="1" dirty="0"/>
              <a:t>including alcoholic beverages for University guests and staff who host them)</a:t>
            </a:r>
          </a:p>
          <a:p>
            <a:pPr lvl="2"/>
            <a:r>
              <a:rPr lang="en-US" dirty="0"/>
              <a:t>Bereavement: Funeral flowers costing &lt;$100 and sympathy cards for students, staff and donors</a:t>
            </a:r>
          </a:p>
          <a:p>
            <a:pPr lvl="3"/>
            <a:r>
              <a:rPr lang="en-US" i="1" dirty="0"/>
              <a:t>Flower purchase for birthdays/births is not allowed</a:t>
            </a:r>
          </a:p>
          <a:p>
            <a:pPr lvl="2"/>
            <a:r>
              <a:rPr lang="en-US" dirty="0"/>
              <a:t>Flowers/Cards:</a:t>
            </a:r>
          </a:p>
          <a:p>
            <a:pPr lvl="3"/>
            <a:r>
              <a:rPr lang="en-US" dirty="0"/>
              <a:t>Seasonal flowers to decorate common areas</a:t>
            </a:r>
          </a:p>
          <a:p>
            <a:pPr lvl="3"/>
            <a:r>
              <a:rPr lang="en-US" dirty="0"/>
              <a:t>Birthday, congratulatory, thank you, or holiday cards for donors</a:t>
            </a:r>
          </a:p>
          <a:p>
            <a:pPr lvl="2"/>
            <a:r>
              <a:rPr lang="en-US" dirty="0"/>
              <a:t>Placards and Mementos:</a:t>
            </a:r>
          </a:p>
          <a:p>
            <a:pPr lvl="3"/>
            <a:r>
              <a:rPr lang="en-US" dirty="0"/>
              <a:t>Appreciation to donors in compliance with IRS regulations</a:t>
            </a:r>
          </a:p>
          <a:p>
            <a:pPr lvl="2"/>
            <a:r>
              <a:rPr lang="en-US" dirty="0"/>
              <a:t>Miscellaneous:</a:t>
            </a:r>
          </a:p>
          <a:p>
            <a:pPr lvl="3"/>
            <a:r>
              <a:rPr lang="en-US" dirty="0"/>
              <a:t>Coffeepots/small appliances</a:t>
            </a:r>
            <a:endParaRPr lang="en-US" i="1" dirty="0"/>
          </a:p>
          <a:p>
            <a:pPr lvl="4"/>
            <a:r>
              <a:rPr lang="en-US" i="1" dirty="0"/>
              <a:t>Does not include purchase of coffee or creamer</a:t>
            </a:r>
          </a:p>
          <a:p>
            <a:pPr lvl="3"/>
            <a:r>
              <a:rPr lang="en-US" dirty="0"/>
              <a:t>Sponsorships when used for public relations purposes or advertisement</a:t>
            </a:r>
          </a:p>
          <a:p>
            <a:pPr lvl="0"/>
            <a:endParaRPr lang="en-US" dirty="0"/>
          </a:p>
        </p:txBody>
      </p:sp>
      <p:sp>
        <p:nvSpPr>
          <p:cNvPr id="6" name="Date ">
            <a:extLst>
              <a:ext uri="{FF2B5EF4-FFF2-40B4-BE49-F238E27FC236}">
                <a16:creationId xmlns:a16="http://schemas.microsoft.com/office/drawing/2014/main" id="{D1F3D237-95C6-7F44-886F-39CEF591E852}"/>
              </a:ext>
            </a:extLst>
          </p:cNvPr>
          <p:cNvSpPr>
            <a:spLocks noGrp="1"/>
          </p:cNvSpPr>
          <p:nvPr>
            <p:ph type="dt" sz="half" idx="10"/>
          </p:nvPr>
        </p:nvSpPr>
        <p:spPr>
          <a:xfrm>
            <a:off x="6936376" y="6220740"/>
            <a:ext cx="836023" cy="323968"/>
          </a:xfrm>
        </p:spPr>
        <p:txBody>
          <a:bodyPr/>
          <a:lstStyle/>
          <a:p>
            <a:fld id="{4127BF28-8E52-EB4D-8A7B-6C7DC4946F53}" type="datetime1">
              <a:rPr lang="en-US" smtClean="0"/>
              <a:t>4/10/2026</a:t>
            </a:fld>
            <a:endParaRPr lang="en-US" dirty="0"/>
          </a:p>
        </p:txBody>
      </p:sp>
      <p:sp>
        <p:nvSpPr>
          <p:cNvPr id="7" name="Slide Number">
            <a:extLst>
              <a:ext uri="{FF2B5EF4-FFF2-40B4-BE49-F238E27FC236}">
                <a16:creationId xmlns:a16="http://schemas.microsoft.com/office/drawing/2014/main" id="{0343A167-D916-344F-9C29-C33AA2CD1DF2}"/>
              </a:ext>
            </a:extLst>
          </p:cNvPr>
          <p:cNvSpPr>
            <a:spLocks noGrp="1"/>
          </p:cNvSpPr>
          <p:nvPr>
            <p:ph type="sldNum" sz="quarter" idx="12"/>
          </p:nvPr>
        </p:nvSpPr>
        <p:spPr/>
        <p:txBody>
          <a:bodyPr/>
          <a:lstStyle/>
          <a:p>
            <a:fld id="{8A7A6979-0714-4377-B894-6BE4C2D6E202}" type="slidenum">
              <a:rPr lang="en-US" smtClean="0"/>
              <a:pPr/>
              <a:t>14</a:t>
            </a:fld>
            <a:endParaRPr lang="en-US" dirty="0"/>
          </a:p>
        </p:txBody>
      </p:sp>
    </p:spTree>
    <p:extLst>
      <p:ext uri="{BB962C8B-B14F-4D97-AF65-F5344CB8AC3E}">
        <p14:creationId xmlns:p14="http://schemas.microsoft.com/office/powerpoint/2010/main" val="30642204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DEE850DF-3D9E-1B47-90FF-ED7F0C971735}"/>
              </a:ext>
            </a:extLst>
          </p:cNvPr>
          <p:cNvSpPr>
            <a:spLocks noGrp="1"/>
          </p:cNvSpPr>
          <p:nvPr>
            <p:ph type="ctrTitle"/>
          </p:nvPr>
        </p:nvSpPr>
        <p:spPr/>
        <p:txBody>
          <a:bodyPr/>
          <a:lstStyle/>
          <a:p>
            <a:pPr algn="ctr"/>
            <a:r>
              <a:rPr lang="en-US" dirty="0"/>
              <a:t>Business Office</a:t>
            </a:r>
          </a:p>
        </p:txBody>
      </p:sp>
      <p:sp>
        <p:nvSpPr>
          <p:cNvPr id="3" name="Subhead">
            <a:extLst>
              <a:ext uri="{FF2B5EF4-FFF2-40B4-BE49-F238E27FC236}">
                <a16:creationId xmlns:a16="http://schemas.microsoft.com/office/drawing/2014/main" id="{64ED6B49-BD5E-0041-B100-6E9FE7E85D35}"/>
              </a:ext>
            </a:extLst>
          </p:cNvPr>
          <p:cNvSpPr>
            <a:spLocks noGrp="1"/>
          </p:cNvSpPr>
          <p:nvPr>
            <p:ph type="subTitle" idx="1"/>
          </p:nvPr>
        </p:nvSpPr>
        <p:spPr>
          <a:xfrm>
            <a:off x="1097938" y="1017631"/>
            <a:ext cx="6925728" cy="338554"/>
          </a:xfrm>
        </p:spPr>
        <p:txBody>
          <a:bodyPr/>
          <a:lstStyle/>
          <a:p>
            <a:pPr algn="ctr"/>
            <a:r>
              <a:rPr lang="en-US" dirty="0"/>
              <a:t>University Credit Cards</a:t>
            </a:r>
          </a:p>
        </p:txBody>
      </p:sp>
      <p:sp>
        <p:nvSpPr>
          <p:cNvPr id="4" name="Body Text">
            <a:extLst>
              <a:ext uri="{FF2B5EF4-FFF2-40B4-BE49-F238E27FC236}">
                <a16:creationId xmlns:a16="http://schemas.microsoft.com/office/drawing/2014/main" id="{A576C15D-F831-C840-A05A-A5EF685D5411}"/>
              </a:ext>
            </a:extLst>
          </p:cNvPr>
          <p:cNvSpPr>
            <a:spLocks noGrp="1"/>
          </p:cNvSpPr>
          <p:nvPr>
            <p:ph type="body" sz="quarter" idx="14"/>
          </p:nvPr>
        </p:nvSpPr>
        <p:spPr>
          <a:xfrm>
            <a:off x="685800" y="1377987"/>
            <a:ext cx="7755467" cy="4800961"/>
          </a:xfrm>
        </p:spPr>
        <p:txBody>
          <a:bodyPr>
            <a:normAutofit fontScale="92500" lnSpcReduction="10000"/>
          </a:bodyPr>
          <a:lstStyle/>
          <a:p>
            <a:pPr lvl="0"/>
            <a:r>
              <a:rPr lang="en-US" dirty="0"/>
              <a:t>PRF Cards</a:t>
            </a:r>
          </a:p>
          <a:p>
            <a:pPr lvl="1"/>
            <a:r>
              <a:rPr lang="en-US" dirty="0"/>
              <a:t>Prohibited Uses</a:t>
            </a:r>
          </a:p>
          <a:p>
            <a:pPr lvl="2"/>
            <a:r>
              <a:rPr lang="en-US" dirty="0"/>
              <a:t>Gifts or benefits to employees, unless part of a University or departmentally sponsored recognition program</a:t>
            </a:r>
          </a:p>
          <a:p>
            <a:pPr lvl="2"/>
            <a:r>
              <a:rPr lang="en-US" dirty="0"/>
              <a:t>Travel expenses for spouses of University officials not acting as official volunteers or representatives of the University</a:t>
            </a:r>
          </a:p>
          <a:p>
            <a:pPr lvl="2"/>
            <a:r>
              <a:rPr lang="en-US" dirty="0"/>
              <a:t>Reimbursement of local travel expenses</a:t>
            </a:r>
          </a:p>
          <a:p>
            <a:pPr lvl="2"/>
            <a:r>
              <a:rPr lang="en-US" dirty="0"/>
              <a:t>Payment of fines or penalties</a:t>
            </a:r>
          </a:p>
          <a:p>
            <a:pPr lvl="2"/>
            <a:r>
              <a:rPr lang="en-US" dirty="0"/>
              <a:t>Purposely avoiding University travel regulations or procurement policies</a:t>
            </a:r>
          </a:p>
          <a:p>
            <a:pPr lvl="2"/>
            <a:r>
              <a:rPr lang="en-US" dirty="0"/>
              <a:t>Memberships for various organizations</a:t>
            </a:r>
          </a:p>
          <a:p>
            <a:pPr lvl="2"/>
            <a:r>
              <a:rPr lang="en-US" dirty="0"/>
              <a:t>Donations to charities and/or civic fund-raising campaigns</a:t>
            </a:r>
          </a:p>
          <a:p>
            <a:pPr lvl="2"/>
            <a:r>
              <a:rPr lang="en-US" dirty="0"/>
              <a:t>Office parties, holiday parties, or decorations</a:t>
            </a:r>
          </a:p>
          <a:p>
            <a:pPr lvl="2"/>
            <a:r>
              <a:rPr lang="en-US" dirty="0"/>
              <a:t>Refreshments at routine staff meetings</a:t>
            </a:r>
          </a:p>
          <a:p>
            <a:pPr lvl="2"/>
            <a:r>
              <a:rPr lang="en-US" dirty="0"/>
              <a:t>Payment in cash/equivalent (e.g. gift certificates) may only be made through the University , when allowable</a:t>
            </a:r>
          </a:p>
          <a:p>
            <a:pPr lvl="0"/>
            <a:endParaRPr lang="en-US" dirty="0"/>
          </a:p>
        </p:txBody>
      </p:sp>
      <p:sp>
        <p:nvSpPr>
          <p:cNvPr id="6" name="Date ">
            <a:extLst>
              <a:ext uri="{FF2B5EF4-FFF2-40B4-BE49-F238E27FC236}">
                <a16:creationId xmlns:a16="http://schemas.microsoft.com/office/drawing/2014/main" id="{D1F3D237-95C6-7F44-886F-39CEF591E852}"/>
              </a:ext>
            </a:extLst>
          </p:cNvPr>
          <p:cNvSpPr>
            <a:spLocks noGrp="1"/>
          </p:cNvSpPr>
          <p:nvPr>
            <p:ph type="dt" sz="half" idx="10"/>
          </p:nvPr>
        </p:nvSpPr>
        <p:spPr>
          <a:xfrm>
            <a:off x="6936376" y="6220740"/>
            <a:ext cx="904409" cy="323968"/>
          </a:xfrm>
        </p:spPr>
        <p:txBody>
          <a:bodyPr/>
          <a:lstStyle/>
          <a:p>
            <a:fld id="{4127BF28-8E52-EB4D-8A7B-6C7DC4946F53}" type="datetime1">
              <a:rPr lang="en-US" smtClean="0"/>
              <a:t>4/10/2026</a:t>
            </a:fld>
            <a:endParaRPr lang="en-US" dirty="0"/>
          </a:p>
        </p:txBody>
      </p:sp>
      <p:sp>
        <p:nvSpPr>
          <p:cNvPr id="7" name="Slide Number">
            <a:extLst>
              <a:ext uri="{FF2B5EF4-FFF2-40B4-BE49-F238E27FC236}">
                <a16:creationId xmlns:a16="http://schemas.microsoft.com/office/drawing/2014/main" id="{0343A167-D916-344F-9C29-C33AA2CD1DF2}"/>
              </a:ext>
            </a:extLst>
          </p:cNvPr>
          <p:cNvSpPr>
            <a:spLocks noGrp="1"/>
          </p:cNvSpPr>
          <p:nvPr>
            <p:ph type="sldNum" sz="quarter" idx="12"/>
          </p:nvPr>
        </p:nvSpPr>
        <p:spPr/>
        <p:txBody>
          <a:bodyPr/>
          <a:lstStyle/>
          <a:p>
            <a:fld id="{8A7A6979-0714-4377-B894-6BE4C2D6E202}" type="slidenum">
              <a:rPr lang="en-US" smtClean="0"/>
              <a:pPr/>
              <a:t>15</a:t>
            </a:fld>
            <a:endParaRPr lang="en-US" dirty="0"/>
          </a:p>
        </p:txBody>
      </p:sp>
    </p:spTree>
    <p:extLst>
      <p:ext uri="{BB962C8B-B14F-4D97-AF65-F5344CB8AC3E}">
        <p14:creationId xmlns:p14="http://schemas.microsoft.com/office/powerpoint/2010/main" val="10704707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DEE850DF-3D9E-1B47-90FF-ED7F0C971735}"/>
              </a:ext>
            </a:extLst>
          </p:cNvPr>
          <p:cNvSpPr>
            <a:spLocks noGrp="1"/>
          </p:cNvSpPr>
          <p:nvPr>
            <p:ph type="ctrTitle"/>
          </p:nvPr>
        </p:nvSpPr>
        <p:spPr/>
        <p:txBody>
          <a:bodyPr/>
          <a:lstStyle/>
          <a:p>
            <a:pPr algn="ctr"/>
            <a:r>
              <a:rPr lang="en-US" dirty="0"/>
              <a:t>Business Office</a:t>
            </a:r>
          </a:p>
        </p:txBody>
      </p:sp>
      <p:sp>
        <p:nvSpPr>
          <p:cNvPr id="3" name="Subhead">
            <a:extLst>
              <a:ext uri="{FF2B5EF4-FFF2-40B4-BE49-F238E27FC236}">
                <a16:creationId xmlns:a16="http://schemas.microsoft.com/office/drawing/2014/main" id="{64ED6B49-BD5E-0041-B100-6E9FE7E85D35}"/>
              </a:ext>
            </a:extLst>
          </p:cNvPr>
          <p:cNvSpPr>
            <a:spLocks noGrp="1"/>
          </p:cNvSpPr>
          <p:nvPr>
            <p:ph type="subTitle" idx="1"/>
          </p:nvPr>
        </p:nvSpPr>
        <p:spPr>
          <a:xfrm>
            <a:off x="1097938" y="1017631"/>
            <a:ext cx="6925728" cy="338554"/>
          </a:xfrm>
        </p:spPr>
        <p:txBody>
          <a:bodyPr/>
          <a:lstStyle/>
          <a:p>
            <a:pPr algn="ctr"/>
            <a:r>
              <a:rPr lang="en-US" dirty="0"/>
              <a:t>University Credit Cards</a:t>
            </a:r>
          </a:p>
        </p:txBody>
      </p:sp>
      <p:sp>
        <p:nvSpPr>
          <p:cNvPr id="4" name="Body Text">
            <a:extLst>
              <a:ext uri="{FF2B5EF4-FFF2-40B4-BE49-F238E27FC236}">
                <a16:creationId xmlns:a16="http://schemas.microsoft.com/office/drawing/2014/main" id="{A576C15D-F831-C840-A05A-A5EF685D5411}"/>
              </a:ext>
            </a:extLst>
          </p:cNvPr>
          <p:cNvSpPr>
            <a:spLocks noGrp="1"/>
          </p:cNvSpPr>
          <p:nvPr>
            <p:ph type="body" sz="quarter" idx="14"/>
          </p:nvPr>
        </p:nvSpPr>
        <p:spPr>
          <a:xfrm>
            <a:off x="1128500" y="1424338"/>
            <a:ext cx="7078045" cy="2766662"/>
          </a:xfrm>
        </p:spPr>
        <p:txBody>
          <a:bodyPr>
            <a:normAutofit/>
          </a:bodyPr>
          <a:lstStyle/>
          <a:p>
            <a:pPr marL="0" lvl="0" indent="0" algn="ctr">
              <a:buNone/>
            </a:pPr>
            <a:r>
              <a:rPr lang="en-US" u="sng" dirty="0"/>
              <a:t>PRF Cards Violations</a:t>
            </a:r>
          </a:p>
          <a:p>
            <a:pPr lvl="0"/>
            <a:endParaRPr lang="en-US" dirty="0"/>
          </a:p>
          <a:p>
            <a:pPr lvl="0"/>
            <a:r>
              <a:rPr lang="en-US" sz="1600" dirty="0"/>
              <a:t>First violation may result in </a:t>
            </a:r>
            <a:r>
              <a:rPr lang="en-US" sz="1600" b="1" dirty="0"/>
              <a:t>immediate</a:t>
            </a:r>
            <a:r>
              <a:rPr lang="en-US" sz="1600" dirty="0"/>
              <a:t> cancellation of PRF card.</a:t>
            </a:r>
          </a:p>
          <a:p>
            <a:pPr lvl="0"/>
            <a:endParaRPr lang="en-US" sz="1600" dirty="0"/>
          </a:p>
          <a:p>
            <a:pPr lvl="0"/>
            <a:r>
              <a:rPr lang="en-US" sz="1600" dirty="0"/>
              <a:t>Business expenditures that are unallowable on PRF funds will result in reimbursement by the employee with possible cancellation of the PRF card.</a:t>
            </a:r>
          </a:p>
          <a:p>
            <a:pPr lvl="0"/>
            <a:endParaRPr lang="en-US" sz="1600" dirty="0"/>
          </a:p>
          <a:p>
            <a:pPr lvl="0"/>
            <a:r>
              <a:rPr lang="en-US" sz="1600" dirty="0"/>
              <a:t>Personal expenditures will result in reimbursement by the employee and/or disciplinary actions including suspension, termination and prosecution under state and federal laws.</a:t>
            </a:r>
          </a:p>
        </p:txBody>
      </p:sp>
      <p:sp>
        <p:nvSpPr>
          <p:cNvPr id="6" name="Date ">
            <a:extLst>
              <a:ext uri="{FF2B5EF4-FFF2-40B4-BE49-F238E27FC236}">
                <a16:creationId xmlns:a16="http://schemas.microsoft.com/office/drawing/2014/main" id="{D1F3D237-95C6-7F44-886F-39CEF591E852}"/>
              </a:ext>
            </a:extLst>
          </p:cNvPr>
          <p:cNvSpPr>
            <a:spLocks noGrp="1"/>
          </p:cNvSpPr>
          <p:nvPr>
            <p:ph type="dt" sz="half" idx="10"/>
          </p:nvPr>
        </p:nvSpPr>
        <p:spPr>
          <a:xfrm>
            <a:off x="6936376" y="6220740"/>
            <a:ext cx="904409" cy="323968"/>
          </a:xfrm>
        </p:spPr>
        <p:txBody>
          <a:bodyPr/>
          <a:lstStyle/>
          <a:p>
            <a:fld id="{4127BF28-8E52-EB4D-8A7B-6C7DC4946F53}" type="datetime1">
              <a:rPr lang="en-US" smtClean="0"/>
              <a:t>4/10/2026</a:t>
            </a:fld>
            <a:endParaRPr lang="en-US" dirty="0"/>
          </a:p>
        </p:txBody>
      </p:sp>
      <p:sp>
        <p:nvSpPr>
          <p:cNvPr id="7" name="Slide Number">
            <a:extLst>
              <a:ext uri="{FF2B5EF4-FFF2-40B4-BE49-F238E27FC236}">
                <a16:creationId xmlns:a16="http://schemas.microsoft.com/office/drawing/2014/main" id="{0343A167-D916-344F-9C29-C33AA2CD1DF2}"/>
              </a:ext>
            </a:extLst>
          </p:cNvPr>
          <p:cNvSpPr>
            <a:spLocks noGrp="1"/>
          </p:cNvSpPr>
          <p:nvPr>
            <p:ph type="sldNum" sz="quarter" idx="12"/>
          </p:nvPr>
        </p:nvSpPr>
        <p:spPr/>
        <p:txBody>
          <a:bodyPr/>
          <a:lstStyle/>
          <a:p>
            <a:fld id="{8A7A6979-0714-4377-B894-6BE4C2D6E202}" type="slidenum">
              <a:rPr lang="en-US" smtClean="0"/>
              <a:pPr/>
              <a:t>16</a:t>
            </a:fld>
            <a:endParaRPr lang="en-US" dirty="0"/>
          </a:p>
        </p:txBody>
      </p:sp>
      <p:pic>
        <p:nvPicPr>
          <p:cNvPr id="1026" name="Picture 2" descr="Scissors Clipping Credit Card | Great PowerPoint ClipArt for Presentations  - PresenterMedia.com">
            <a:extLst>
              <a:ext uri="{FF2B5EF4-FFF2-40B4-BE49-F238E27FC236}">
                <a16:creationId xmlns:a16="http://schemas.microsoft.com/office/drawing/2014/main" id="{F9064993-B587-4724-8474-47795EE1AF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2902" y="4071939"/>
            <a:ext cx="1810949" cy="16938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97831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C68859C-C6DA-FE49-AE9B-16641E5CEF1C}"/>
              </a:ext>
            </a:extLst>
          </p:cNvPr>
          <p:cNvSpPr>
            <a:spLocks noGrp="1"/>
          </p:cNvSpPr>
          <p:nvPr>
            <p:ph type="ctrTitle"/>
          </p:nvPr>
        </p:nvSpPr>
        <p:spPr/>
        <p:txBody>
          <a:bodyPr/>
          <a:lstStyle/>
          <a:p>
            <a:pPr algn="ctr"/>
            <a:r>
              <a:rPr lang="en-US" dirty="0"/>
              <a:t>Business Office</a:t>
            </a:r>
          </a:p>
        </p:txBody>
      </p:sp>
      <p:sp>
        <p:nvSpPr>
          <p:cNvPr id="3" name="Subhead">
            <a:extLst>
              <a:ext uri="{FF2B5EF4-FFF2-40B4-BE49-F238E27FC236}">
                <a16:creationId xmlns:a16="http://schemas.microsoft.com/office/drawing/2014/main" id="{ACEB0132-27E3-124A-9A10-C1163F4F58B3}"/>
              </a:ext>
            </a:extLst>
          </p:cNvPr>
          <p:cNvSpPr>
            <a:spLocks noGrp="1"/>
          </p:cNvSpPr>
          <p:nvPr>
            <p:ph type="subTitle" idx="1"/>
          </p:nvPr>
        </p:nvSpPr>
        <p:spPr>
          <a:xfrm>
            <a:off x="1097935" y="989328"/>
            <a:ext cx="6925731" cy="338554"/>
          </a:xfrm>
        </p:spPr>
        <p:txBody>
          <a:bodyPr/>
          <a:lstStyle/>
          <a:p>
            <a:pPr algn="ctr"/>
            <a:r>
              <a:rPr lang="en-US" dirty="0"/>
              <a:t>Hospitality</a:t>
            </a:r>
          </a:p>
        </p:txBody>
      </p:sp>
      <p:sp>
        <p:nvSpPr>
          <p:cNvPr id="4" name="Body Text">
            <a:extLst>
              <a:ext uri="{FF2B5EF4-FFF2-40B4-BE49-F238E27FC236}">
                <a16:creationId xmlns:a16="http://schemas.microsoft.com/office/drawing/2014/main" id="{7A7B447E-5843-7B4B-A9B6-7B67AE885DBD}"/>
              </a:ext>
            </a:extLst>
          </p:cNvPr>
          <p:cNvSpPr>
            <a:spLocks noGrp="1"/>
          </p:cNvSpPr>
          <p:nvPr>
            <p:ph type="body" sz="quarter" idx="14"/>
          </p:nvPr>
        </p:nvSpPr>
        <p:spPr>
          <a:xfrm>
            <a:off x="745066" y="1300593"/>
            <a:ext cx="7653867" cy="4900282"/>
          </a:xfrm>
        </p:spPr>
        <p:txBody>
          <a:bodyPr>
            <a:normAutofit lnSpcReduction="10000"/>
          </a:bodyPr>
          <a:lstStyle/>
          <a:p>
            <a:r>
              <a:rPr lang="en-US" sz="1600" dirty="0"/>
              <a:t>Hospitality Expenses are considered provision of food, beverages, activities or events for the purpose of promoting and furthering the University’s mission</a:t>
            </a:r>
          </a:p>
          <a:p>
            <a:pPr marL="0" indent="0">
              <a:buNone/>
            </a:pPr>
            <a:endParaRPr lang="en-US" sz="1600" dirty="0"/>
          </a:p>
          <a:p>
            <a:pPr marL="0" indent="0">
              <a:buNone/>
            </a:pPr>
            <a:endParaRPr lang="en-US" sz="1600" dirty="0"/>
          </a:p>
          <a:p>
            <a:pPr marL="0" indent="0">
              <a:buNone/>
            </a:pPr>
            <a:endParaRPr lang="en-US" sz="1600" dirty="0"/>
          </a:p>
          <a:p>
            <a:endParaRPr lang="en-US" sz="1600" dirty="0"/>
          </a:p>
          <a:p>
            <a:endParaRPr lang="en-US" sz="1600" dirty="0"/>
          </a:p>
          <a:p>
            <a:r>
              <a:rPr lang="en-US" sz="1600" dirty="0"/>
              <a:t>Allowable Hospitality Expenses</a:t>
            </a:r>
            <a:r>
              <a:rPr lang="en-US" sz="1600" i="1" dirty="0"/>
              <a:t> (3 Categories)</a:t>
            </a:r>
            <a:r>
              <a:rPr lang="en-US" sz="1600" dirty="0"/>
              <a:t>:</a:t>
            </a:r>
          </a:p>
          <a:p>
            <a:pPr lvl="1"/>
            <a:r>
              <a:rPr lang="en-US" sz="1400" dirty="0"/>
              <a:t>Meals/Refreshments served during business meetings</a:t>
            </a:r>
            <a:r>
              <a:rPr lang="en-US" sz="1400" i="1" dirty="0"/>
              <a:t> </a:t>
            </a:r>
          </a:p>
          <a:p>
            <a:pPr marL="228600" lvl="1" indent="0">
              <a:buNone/>
            </a:pPr>
            <a:r>
              <a:rPr lang="en-US" sz="1400" i="1" dirty="0"/>
              <a:t>	</a:t>
            </a:r>
            <a:r>
              <a:rPr lang="en-US" sz="1200" i="1" dirty="0"/>
              <a:t>This is an exception and shouldn’t be commonplace for meetings</a:t>
            </a:r>
            <a:endParaRPr lang="en-US" sz="1200" dirty="0"/>
          </a:p>
          <a:p>
            <a:pPr lvl="2"/>
            <a:r>
              <a:rPr lang="en-US" sz="1400" dirty="0"/>
              <a:t>Served at University sponsored seminars, retreats, workshops or other University functions</a:t>
            </a:r>
          </a:p>
          <a:p>
            <a:pPr lvl="2"/>
            <a:r>
              <a:rPr lang="en-US" sz="1400" dirty="0"/>
              <a:t>Served during University sponsored meetings of advisory groups, outside reviewers, or other committees when the group is composed of both University employees &amp; non-employees</a:t>
            </a:r>
          </a:p>
          <a:p>
            <a:pPr lvl="2"/>
            <a:r>
              <a:rPr lang="en-US" sz="1400" dirty="0"/>
              <a:t>Served at a working breakfast, lunch or dinner meetings, when groups of employees are giving up personal time to conduct University business.  A formal business discussion must be the purpose of the gathering.</a:t>
            </a:r>
          </a:p>
          <a:p>
            <a:pPr marL="457200" lvl="2" indent="0" algn="r">
              <a:buNone/>
            </a:pPr>
            <a:r>
              <a:rPr lang="en-US" sz="1050" dirty="0">
                <a:hlinkClick r:id="rId3"/>
              </a:rPr>
              <a:t>https://www.purdue.edu/policies/business-finance/iia1.html</a:t>
            </a:r>
            <a:endParaRPr lang="en-US" sz="1050" dirty="0"/>
          </a:p>
          <a:p>
            <a:pPr marL="457200" lvl="2" indent="0" algn="r">
              <a:buNone/>
            </a:pPr>
            <a:endParaRPr lang="en-US" sz="1050" dirty="0"/>
          </a:p>
          <a:p>
            <a:pPr lvl="2"/>
            <a:endParaRPr lang="en-US" sz="1050" dirty="0"/>
          </a:p>
          <a:p>
            <a:endParaRPr lang="en-US" sz="1600" dirty="0"/>
          </a:p>
          <a:p>
            <a:pPr marL="0" indent="0">
              <a:buNone/>
            </a:pPr>
            <a:endParaRPr lang="en-US" dirty="0"/>
          </a:p>
          <a:p>
            <a:endParaRPr lang="en-US" sz="1600" dirty="0"/>
          </a:p>
          <a:p>
            <a:endParaRPr lang="en-US" sz="1600" dirty="0"/>
          </a:p>
          <a:p>
            <a:pPr lvl="1"/>
            <a:endParaRPr lang="en-US" sz="1400" dirty="0"/>
          </a:p>
          <a:p>
            <a:pPr marL="228600" lvl="1" indent="0">
              <a:buNone/>
            </a:pPr>
            <a:endParaRPr lang="en-US" dirty="0">
              <a:solidFill>
                <a:schemeClr val="bg1"/>
              </a:solidFill>
              <a:latin typeface="Acumin Pro" panose="020B0504020202020204" pitchFamily="34" charset="77"/>
            </a:endParaRPr>
          </a:p>
          <a:p>
            <a:pPr lvl="1"/>
            <a:endParaRPr lang="en-US" dirty="0">
              <a:solidFill>
                <a:schemeClr val="bg1"/>
              </a:solidFill>
              <a:latin typeface="Acumin Pro" panose="020B0504020202020204" pitchFamily="34" charset="77"/>
            </a:endParaRPr>
          </a:p>
        </p:txBody>
      </p:sp>
      <p:sp>
        <p:nvSpPr>
          <p:cNvPr id="5" name="Date">
            <a:extLst>
              <a:ext uri="{FF2B5EF4-FFF2-40B4-BE49-F238E27FC236}">
                <a16:creationId xmlns:a16="http://schemas.microsoft.com/office/drawing/2014/main" id="{FB00B505-51CF-DF41-A6F5-045261D896B1}"/>
              </a:ext>
            </a:extLst>
          </p:cNvPr>
          <p:cNvSpPr>
            <a:spLocks noGrp="1"/>
          </p:cNvSpPr>
          <p:nvPr>
            <p:ph type="dt" sz="half" idx="10"/>
          </p:nvPr>
        </p:nvSpPr>
        <p:spPr/>
        <p:txBody>
          <a:bodyPr/>
          <a:lstStyle/>
          <a:p>
            <a:fld id="{93C70D44-4D52-E745-B943-20C0DA58653C}" type="datetime1">
              <a:rPr lang="en-US" smtClean="0"/>
              <a:pPr/>
              <a:t>4/10/2026</a:t>
            </a:fld>
            <a:endParaRPr lang="en-US" dirty="0"/>
          </a:p>
        </p:txBody>
      </p:sp>
      <p:sp>
        <p:nvSpPr>
          <p:cNvPr id="6" name="Slide Number">
            <a:extLst>
              <a:ext uri="{FF2B5EF4-FFF2-40B4-BE49-F238E27FC236}">
                <a16:creationId xmlns:a16="http://schemas.microsoft.com/office/drawing/2014/main" id="{8A79D7E4-37C0-1549-8E7C-EDC9B2FE68B5}"/>
              </a:ext>
            </a:extLst>
          </p:cNvPr>
          <p:cNvSpPr>
            <a:spLocks noGrp="1"/>
          </p:cNvSpPr>
          <p:nvPr>
            <p:ph type="sldNum" sz="quarter" idx="12"/>
          </p:nvPr>
        </p:nvSpPr>
        <p:spPr/>
        <p:txBody>
          <a:bodyPr/>
          <a:lstStyle/>
          <a:p>
            <a:fld id="{8A7A6979-0714-4377-B894-6BE4C2D6E202}" type="slidenum">
              <a:rPr lang="en-US" smtClean="0"/>
              <a:pPr/>
              <a:t>17</a:t>
            </a:fld>
            <a:endParaRPr lang="en-US" dirty="0"/>
          </a:p>
        </p:txBody>
      </p:sp>
      <p:pic>
        <p:nvPicPr>
          <p:cNvPr id="9" name="Picture 8">
            <a:extLst>
              <a:ext uri="{FF2B5EF4-FFF2-40B4-BE49-F238E27FC236}">
                <a16:creationId xmlns:a16="http://schemas.microsoft.com/office/drawing/2014/main" id="{10E9D4F3-48B2-4348-80FA-FC21D2336A03}"/>
              </a:ext>
            </a:extLst>
          </p:cNvPr>
          <p:cNvPicPr>
            <a:picLocks noChangeAspect="1"/>
          </p:cNvPicPr>
          <p:nvPr/>
        </p:nvPicPr>
        <p:blipFill>
          <a:blip r:embed="rId4"/>
          <a:stretch>
            <a:fillRect/>
          </a:stretch>
        </p:blipFill>
        <p:spPr>
          <a:xfrm>
            <a:off x="3321368" y="1824920"/>
            <a:ext cx="2540000" cy="835540"/>
          </a:xfrm>
          <a:prstGeom prst="rect">
            <a:avLst/>
          </a:prstGeom>
        </p:spPr>
      </p:pic>
    </p:spTree>
    <p:extLst>
      <p:ext uri="{BB962C8B-B14F-4D97-AF65-F5344CB8AC3E}">
        <p14:creationId xmlns:p14="http://schemas.microsoft.com/office/powerpoint/2010/main" val="10664249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C68859C-C6DA-FE49-AE9B-16641E5CEF1C}"/>
              </a:ext>
            </a:extLst>
          </p:cNvPr>
          <p:cNvSpPr>
            <a:spLocks noGrp="1"/>
          </p:cNvSpPr>
          <p:nvPr>
            <p:ph type="ctrTitle"/>
          </p:nvPr>
        </p:nvSpPr>
        <p:spPr/>
        <p:txBody>
          <a:bodyPr/>
          <a:lstStyle/>
          <a:p>
            <a:pPr algn="ctr"/>
            <a:r>
              <a:rPr lang="en-US" dirty="0"/>
              <a:t>Business Office</a:t>
            </a:r>
          </a:p>
        </p:txBody>
      </p:sp>
      <p:sp>
        <p:nvSpPr>
          <p:cNvPr id="3" name="Subhead">
            <a:extLst>
              <a:ext uri="{FF2B5EF4-FFF2-40B4-BE49-F238E27FC236}">
                <a16:creationId xmlns:a16="http://schemas.microsoft.com/office/drawing/2014/main" id="{ACEB0132-27E3-124A-9A10-C1163F4F58B3}"/>
              </a:ext>
            </a:extLst>
          </p:cNvPr>
          <p:cNvSpPr>
            <a:spLocks noGrp="1"/>
          </p:cNvSpPr>
          <p:nvPr>
            <p:ph type="subTitle" idx="1"/>
          </p:nvPr>
        </p:nvSpPr>
        <p:spPr>
          <a:xfrm>
            <a:off x="1097935" y="989328"/>
            <a:ext cx="6925731" cy="338554"/>
          </a:xfrm>
        </p:spPr>
        <p:txBody>
          <a:bodyPr/>
          <a:lstStyle/>
          <a:p>
            <a:pPr algn="ctr"/>
            <a:r>
              <a:rPr lang="en-US" dirty="0"/>
              <a:t>Hospitality</a:t>
            </a:r>
          </a:p>
        </p:txBody>
      </p:sp>
      <p:sp>
        <p:nvSpPr>
          <p:cNvPr id="4" name="Body Text">
            <a:extLst>
              <a:ext uri="{FF2B5EF4-FFF2-40B4-BE49-F238E27FC236}">
                <a16:creationId xmlns:a16="http://schemas.microsoft.com/office/drawing/2014/main" id="{7A7B447E-5843-7B4B-A9B6-7B67AE885DBD}"/>
              </a:ext>
            </a:extLst>
          </p:cNvPr>
          <p:cNvSpPr>
            <a:spLocks noGrp="1"/>
          </p:cNvSpPr>
          <p:nvPr>
            <p:ph type="body" sz="quarter" idx="14"/>
          </p:nvPr>
        </p:nvSpPr>
        <p:spPr>
          <a:xfrm>
            <a:off x="745066" y="2152451"/>
            <a:ext cx="7653867" cy="2842882"/>
          </a:xfrm>
        </p:spPr>
        <p:txBody>
          <a:bodyPr>
            <a:normAutofit/>
          </a:bodyPr>
          <a:lstStyle/>
          <a:p>
            <a:r>
              <a:rPr lang="en-US" sz="1600" dirty="0"/>
              <a:t>Allowable Hospitality Expenses</a:t>
            </a:r>
            <a:r>
              <a:rPr lang="en-US" sz="1600" i="1" dirty="0"/>
              <a:t> (3 Categories) </a:t>
            </a:r>
            <a:r>
              <a:rPr lang="en-US" sz="1600" i="1" dirty="0" err="1"/>
              <a:t>cont</a:t>
            </a:r>
            <a:r>
              <a:rPr lang="en-US" sz="1600" dirty="0"/>
              <a:t>:</a:t>
            </a:r>
          </a:p>
          <a:p>
            <a:pPr lvl="1"/>
            <a:r>
              <a:rPr lang="en-US" sz="1400" dirty="0"/>
              <a:t>Meals for prospective employees, visitors, guests, or donors</a:t>
            </a:r>
          </a:p>
          <a:p>
            <a:pPr lvl="2"/>
            <a:r>
              <a:rPr lang="en-US" sz="1400" dirty="0"/>
              <a:t>Related to individual recruitment of faculty or staff</a:t>
            </a:r>
          </a:p>
          <a:p>
            <a:pPr lvl="2"/>
            <a:r>
              <a:rPr lang="en-US" sz="1400" dirty="0"/>
              <a:t>Related for individuals invited as academic visitors to contribute to the intellectual life of the University community </a:t>
            </a:r>
            <a:r>
              <a:rPr lang="en-US" sz="1400" i="1" dirty="0"/>
              <a:t>(i.e. delivering a seminar, colloquium talk or other lecture or performance that benefits the University faculty and/or students)</a:t>
            </a:r>
          </a:p>
          <a:p>
            <a:pPr lvl="2"/>
            <a:r>
              <a:rPr lang="en-US" sz="1400" dirty="0"/>
              <a:t>Related to marketing University facilities and services to secure potential conference business</a:t>
            </a:r>
          </a:p>
          <a:p>
            <a:pPr lvl="2"/>
            <a:r>
              <a:rPr lang="en-US" sz="1400" dirty="0"/>
              <a:t>Related to cultivation of donor prospects, whether prospective or previous donors</a:t>
            </a:r>
          </a:p>
          <a:p>
            <a:pPr lvl="2"/>
            <a:endParaRPr lang="en-US" sz="1400" dirty="0"/>
          </a:p>
          <a:p>
            <a:endParaRPr lang="en-US" sz="1600" dirty="0"/>
          </a:p>
          <a:p>
            <a:pPr marL="0" indent="0">
              <a:buNone/>
            </a:pPr>
            <a:endParaRPr lang="en-US" dirty="0"/>
          </a:p>
          <a:p>
            <a:endParaRPr lang="en-US" sz="1600" dirty="0"/>
          </a:p>
          <a:p>
            <a:endParaRPr lang="en-US" sz="1600" dirty="0"/>
          </a:p>
          <a:p>
            <a:pPr lvl="1"/>
            <a:endParaRPr lang="en-US" sz="1400" dirty="0"/>
          </a:p>
          <a:p>
            <a:pPr marL="228600" lvl="1" indent="0">
              <a:buNone/>
            </a:pPr>
            <a:endParaRPr lang="en-US" dirty="0">
              <a:solidFill>
                <a:schemeClr val="bg1"/>
              </a:solidFill>
              <a:latin typeface="Acumin Pro" panose="020B0504020202020204" pitchFamily="34" charset="77"/>
            </a:endParaRPr>
          </a:p>
          <a:p>
            <a:pPr lvl="1"/>
            <a:endParaRPr lang="en-US" dirty="0">
              <a:solidFill>
                <a:schemeClr val="bg1"/>
              </a:solidFill>
              <a:latin typeface="Acumin Pro" panose="020B0504020202020204" pitchFamily="34" charset="77"/>
            </a:endParaRPr>
          </a:p>
        </p:txBody>
      </p:sp>
      <p:sp>
        <p:nvSpPr>
          <p:cNvPr id="5" name="Date">
            <a:extLst>
              <a:ext uri="{FF2B5EF4-FFF2-40B4-BE49-F238E27FC236}">
                <a16:creationId xmlns:a16="http://schemas.microsoft.com/office/drawing/2014/main" id="{FB00B505-51CF-DF41-A6F5-045261D896B1}"/>
              </a:ext>
            </a:extLst>
          </p:cNvPr>
          <p:cNvSpPr>
            <a:spLocks noGrp="1"/>
          </p:cNvSpPr>
          <p:nvPr>
            <p:ph type="dt" sz="half" idx="10"/>
          </p:nvPr>
        </p:nvSpPr>
        <p:spPr/>
        <p:txBody>
          <a:bodyPr/>
          <a:lstStyle/>
          <a:p>
            <a:fld id="{93C70D44-4D52-E745-B943-20C0DA58653C}" type="datetime1">
              <a:rPr lang="en-US" smtClean="0"/>
              <a:pPr/>
              <a:t>4/10/2026</a:t>
            </a:fld>
            <a:endParaRPr lang="en-US" dirty="0"/>
          </a:p>
        </p:txBody>
      </p:sp>
      <p:sp>
        <p:nvSpPr>
          <p:cNvPr id="6" name="Slide Number">
            <a:extLst>
              <a:ext uri="{FF2B5EF4-FFF2-40B4-BE49-F238E27FC236}">
                <a16:creationId xmlns:a16="http://schemas.microsoft.com/office/drawing/2014/main" id="{8A79D7E4-37C0-1549-8E7C-EDC9B2FE68B5}"/>
              </a:ext>
            </a:extLst>
          </p:cNvPr>
          <p:cNvSpPr>
            <a:spLocks noGrp="1"/>
          </p:cNvSpPr>
          <p:nvPr>
            <p:ph type="sldNum" sz="quarter" idx="12"/>
          </p:nvPr>
        </p:nvSpPr>
        <p:spPr/>
        <p:txBody>
          <a:bodyPr/>
          <a:lstStyle/>
          <a:p>
            <a:fld id="{8A7A6979-0714-4377-B894-6BE4C2D6E202}" type="slidenum">
              <a:rPr lang="en-US" smtClean="0"/>
              <a:pPr/>
              <a:t>18</a:t>
            </a:fld>
            <a:endParaRPr lang="en-US" dirty="0"/>
          </a:p>
        </p:txBody>
      </p:sp>
    </p:spTree>
    <p:extLst>
      <p:ext uri="{BB962C8B-B14F-4D97-AF65-F5344CB8AC3E}">
        <p14:creationId xmlns:p14="http://schemas.microsoft.com/office/powerpoint/2010/main" val="38996353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C68859C-C6DA-FE49-AE9B-16641E5CEF1C}"/>
              </a:ext>
            </a:extLst>
          </p:cNvPr>
          <p:cNvSpPr>
            <a:spLocks noGrp="1"/>
          </p:cNvSpPr>
          <p:nvPr>
            <p:ph type="ctrTitle"/>
          </p:nvPr>
        </p:nvSpPr>
        <p:spPr/>
        <p:txBody>
          <a:bodyPr/>
          <a:lstStyle/>
          <a:p>
            <a:pPr algn="ctr"/>
            <a:r>
              <a:rPr lang="en-US" dirty="0"/>
              <a:t>Business Office</a:t>
            </a:r>
          </a:p>
        </p:txBody>
      </p:sp>
      <p:sp>
        <p:nvSpPr>
          <p:cNvPr id="3" name="Subhead">
            <a:extLst>
              <a:ext uri="{FF2B5EF4-FFF2-40B4-BE49-F238E27FC236}">
                <a16:creationId xmlns:a16="http://schemas.microsoft.com/office/drawing/2014/main" id="{ACEB0132-27E3-124A-9A10-C1163F4F58B3}"/>
              </a:ext>
            </a:extLst>
          </p:cNvPr>
          <p:cNvSpPr>
            <a:spLocks noGrp="1"/>
          </p:cNvSpPr>
          <p:nvPr>
            <p:ph type="subTitle" idx="1"/>
          </p:nvPr>
        </p:nvSpPr>
        <p:spPr>
          <a:xfrm>
            <a:off x="1097935" y="989328"/>
            <a:ext cx="6925731" cy="338554"/>
          </a:xfrm>
        </p:spPr>
        <p:txBody>
          <a:bodyPr/>
          <a:lstStyle/>
          <a:p>
            <a:pPr algn="ctr"/>
            <a:r>
              <a:rPr lang="en-US" dirty="0"/>
              <a:t>Hospitality</a:t>
            </a:r>
          </a:p>
        </p:txBody>
      </p:sp>
      <p:sp>
        <p:nvSpPr>
          <p:cNvPr id="4" name="Body Text">
            <a:extLst>
              <a:ext uri="{FF2B5EF4-FFF2-40B4-BE49-F238E27FC236}">
                <a16:creationId xmlns:a16="http://schemas.microsoft.com/office/drawing/2014/main" id="{7A7B447E-5843-7B4B-A9B6-7B67AE885DBD}"/>
              </a:ext>
            </a:extLst>
          </p:cNvPr>
          <p:cNvSpPr>
            <a:spLocks noGrp="1"/>
          </p:cNvSpPr>
          <p:nvPr>
            <p:ph type="body" sz="quarter" idx="14"/>
          </p:nvPr>
        </p:nvSpPr>
        <p:spPr>
          <a:xfrm>
            <a:off x="745066" y="2152451"/>
            <a:ext cx="7653867" cy="3554082"/>
          </a:xfrm>
        </p:spPr>
        <p:txBody>
          <a:bodyPr>
            <a:normAutofit/>
          </a:bodyPr>
          <a:lstStyle/>
          <a:p>
            <a:r>
              <a:rPr lang="en-US" sz="1600" dirty="0"/>
              <a:t>Allowable Hospitality Expenses</a:t>
            </a:r>
            <a:r>
              <a:rPr lang="en-US" sz="1600" i="1" dirty="0"/>
              <a:t> (3 Categories) </a:t>
            </a:r>
            <a:r>
              <a:rPr lang="en-US" sz="1600" i="1" dirty="0" err="1"/>
              <a:t>cont</a:t>
            </a:r>
            <a:r>
              <a:rPr lang="en-US" sz="1600" dirty="0"/>
              <a:t>:</a:t>
            </a:r>
          </a:p>
          <a:p>
            <a:pPr lvl="1"/>
            <a:r>
              <a:rPr lang="en-US" sz="1400" dirty="0"/>
              <a:t>University Receptions</a:t>
            </a:r>
          </a:p>
          <a:p>
            <a:pPr lvl="2"/>
            <a:r>
              <a:rPr lang="en-US" sz="1400" dirty="0"/>
              <a:t>For any employee who retires or terminates from the University, providing that the employee has 15 or more years of service or is an official University retiree</a:t>
            </a:r>
          </a:p>
          <a:p>
            <a:pPr lvl="3"/>
            <a:r>
              <a:rPr lang="en-US" sz="1400" i="1" dirty="0"/>
              <a:t>Contact the business office to confirm years of service and retiree status</a:t>
            </a:r>
          </a:p>
          <a:p>
            <a:pPr lvl="2"/>
            <a:r>
              <a:rPr lang="en-US" sz="1400" dirty="0"/>
              <a:t>For faculty, staff, and students/families when the predominant number of those in attendance are students</a:t>
            </a:r>
          </a:p>
          <a:p>
            <a:pPr lvl="2"/>
            <a:r>
              <a:rPr lang="en-US" sz="1400" dirty="0"/>
              <a:t>In order to present/acknowledge awards to faculty, staff, students, and alumni for outstanding accomplishments</a:t>
            </a:r>
          </a:p>
          <a:p>
            <a:pPr lvl="2"/>
            <a:r>
              <a:rPr lang="en-US" sz="1400" dirty="0"/>
              <a:t>In order to honor visitors, guests or dignitaries</a:t>
            </a:r>
          </a:p>
          <a:p>
            <a:pPr lvl="2"/>
            <a:endParaRPr lang="en-US" sz="1400" dirty="0"/>
          </a:p>
          <a:p>
            <a:endParaRPr lang="en-US" sz="1600" dirty="0"/>
          </a:p>
          <a:p>
            <a:pPr marL="0" indent="0">
              <a:buNone/>
            </a:pPr>
            <a:endParaRPr lang="en-US" dirty="0"/>
          </a:p>
          <a:p>
            <a:endParaRPr lang="en-US" sz="1600" dirty="0"/>
          </a:p>
          <a:p>
            <a:endParaRPr lang="en-US" sz="1600" dirty="0"/>
          </a:p>
          <a:p>
            <a:pPr lvl="1"/>
            <a:endParaRPr lang="en-US" sz="1400" dirty="0"/>
          </a:p>
          <a:p>
            <a:pPr marL="228600" lvl="1" indent="0">
              <a:buNone/>
            </a:pPr>
            <a:endParaRPr lang="en-US" dirty="0">
              <a:solidFill>
                <a:schemeClr val="bg1"/>
              </a:solidFill>
              <a:latin typeface="Acumin Pro" panose="020B0504020202020204" pitchFamily="34" charset="77"/>
            </a:endParaRPr>
          </a:p>
          <a:p>
            <a:pPr lvl="1"/>
            <a:endParaRPr lang="en-US" dirty="0">
              <a:solidFill>
                <a:schemeClr val="bg1"/>
              </a:solidFill>
              <a:latin typeface="Acumin Pro" panose="020B0504020202020204" pitchFamily="34" charset="77"/>
            </a:endParaRPr>
          </a:p>
        </p:txBody>
      </p:sp>
      <p:sp>
        <p:nvSpPr>
          <p:cNvPr id="5" name="Date">
            <a:extLst>
              <a:ext uri="{FF2B5EF4-FFF2-40B4-BE49-F238E27FC236}">
                <a16:creationId xmlns:a16="http://schemas.microsoft.com/office/drawing/2014/main" id="{FB00B505-51CF-DF41-A6F5-045261D896B1}"/>
              </a:ext>
            </a:extLst>
          </p:cNvPr>
          <p:cNvSpPr>
            <a:spLocks noGrp="1"/>
          </p:cNvSpPr>
          <p:nvPr>
            <p:ph type="dt" sz="half" idx="10"/>
          </p:nvPr>
        </p:nvSpPr>
        <p:spPr/>
        <p:txBody>
          <a:bodyPr/>
          <a:lstStyle/>
          <a:p>
            <a:fld id="{93C70D44-4D52-E745-B943-20C0DA58653C}" type="datetime1">
              <a:rPr lang="en-US" smtClean="0"/>
              <a:pPr/>
              <a:t>4/10/2026</a:t>
            </a:fld>
            <a:endParaRPr lang="en-US" dirty="0"/>
          </a:p>
        </p:txBody>
      </p:sp>
      <p:sp>
        <p:nvSpPr>
          <p:cNvPr id="6" name="Slide Number">
            <a:extLst>
              <a:ext uri="{FF2B5EF4-FFF2-40B4-BE49-F238E27FC236}">
                <a16:creationId xmlns:a16="http://schemas.microsoft.com/office/drawing/2014/main" id="{8A79D7E4-37C0-1549-8E7C-EDC9B2FE68B5}"/>
              </a:ext>
            </a:extLst>
          </p:cNvPr>
          <p:cNvSpPr>
            <a:spLocks noGrp="1"/>
          </p:cNvSpPr>
          <p:nvPr>
            <p:ph type="sldNum" sz="quarter" idx="12"/>
          </p:nvPr>
        </p:nvSpPr>
        <p:spPr/>
        <p:txBody>
          <a:bodyPr/>
          <a:lstStyle/>
          <a:p>
            <a:fld id="{8A7A6979-0714-4377-B894-6BE4C2D6E202}" type="slidenum">
              <a:rPr lang="en-US" smtClean="0"/>
              <a:pPr/>
              <a:t>19</a:t>
            </a:fld>
            <a:endParaRPr lang="en-US" dirty="0"/>
          </a:p>
        </p:txBody>
      </p:sp>
    </p:spTree>
    <p:extLst>
      <p:ext uri="{BB962C8B-B14F-4D97-AF65-F5344CB8AC3E}">
        <p14:creationId xmlns:p14="http://schemas.microsoft.com/office/powerpoint/2010/main" val="35240938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C68859C-C6DA-FE49-AE9B-16641E5CEF1C}"/>
              </a:ext>
            </a:extLst>
          </p:cNvPr>
          <p:cNvSpPr>
            <a:spLocks noGrp="1"/>
          </p:cNvSpPr>
          <p:nvPr>
            <p:ph type="ctrTitle"/>
          </p:nvPr>
        </p:nvSpPr>
        <p:spPr/>
        <p:txBody>
          <a:bodyPr/>
          <a:lstStyle/>
          <a:p>
            <a:pPr algn="ctr"/>
            <a:r>
              <a:rPr lang="en-US" dirty="0"/>
              <a:t>Business Office</a:t>
            </a:r>
          </a:p>
        </p:txBody>
      </p:sp>
      <p:sp>
        <p:nvSpPr>
          <p:cNvPr id="3" name="Subhead">
            <a:extLst>
              <a:ext uri="{FF2B5EF4-FFF2-40B4-BE49-F238E27FC236}">
                <a16:creationId xmlns:a16="http://schemas.microsoft.com/office/drawing/2014/main" id="{ACEB0132-27E3-124A-9A10-C1163F4F58B3}"/>
              </a:ext>
            </a:extLst>
          </p:cNvPr>
          <p:cNvSpPr>
            <a:spLocks noGrp="1"/>
          </p:cNvSpPr>
          <p:nvPr>
            <p:ph type="subTitle" idx="1"/>
          </p:nvPr>
        </p:nvSpPr>
        <p:spPr>
          <a:xfrm>
            <a:off x="1097935" y="1487148"/>
            <a:ext cx="6925731" cy="338554"/>
          </a:xfrm>
        </p:spPr>
        <p:txBody>
          <a:bodyPr/>
          <a:lstStyle/>
          <a:p>
            <a:pPr algn="ctr"/>
            <a:r>
              <a:rPr lang="en-US" dirty="0"/>
              <a:t>General Ledger (GL) List</a:t>
            </a:r>
          </a:p>
        </p:txBody>
      </p:sp>
      <p:sp>
        <p:nvSpPr>
          <p:cNvPr id="4" name="Body Text">
            <a:extLst>
              <a:ext uri="{FF2B5EF4-FFF2-40B4-BE49-F238E27FC236}">
                <a16:creationId xmlns:a16="http://schemas.microsoft.com/office/drawing/2014/main" id="{7A7B447E-5843-7B4B-A9B6-7B67AE885DBD}"/>
              </a:ext>
            </a:extLst>
          </p:cNvPr>
          <p:cNvSpPr>
            <a:spLocks noGrp="1"/>
          </p:cNvSpPr>
          <p:nvPr>
            <p:ph type="body" sz="quarter" idx="14"/>
          </p:nvPr>
        </p:nvSpPr>
        <p:spPr>
          <a:xfrm>
            <a:off x="880851" y="1980171"/>
            <a:ext cx="7810497" cy="1448830"/>
          </a:xfrm>
        </p:spPr>
        <p:txBody>
          <a:bodyPr>
            <a:normAutofit fontScale="92500" lnSpcReduction="10000"/>
          </a:bodyPr>
          <a:lstStyle/>
          <a:p>
            <a:pPr lvl="0"/>
            <a:r>
              <a:rPr lang="en-US" sz="1600" dirty="0"/>
              <a:t>GL is the code describing the type of expense or revenue</a:t>
            </a:r>
          </a:p>
          <a:p>
            <a:pPr lvl="0"/>
            <a:endParaRPr lang="en-US" sz="1600" dirty="0"/>
          </a:p>
          <a:p>
            <a:pPr lvl="0"/>
            <a:r>
              <a:rPr lang="en-US" sz="1600" dirty="0"/>
              <a:t>GL is the same as Commitment Item (</a:t>
            </a:r>
            <a:r>
              <a:rPr lang="en-US" sz="1600" i="1" dirty="0"/>
              <a:t>depending on the report being reviewed</a:t>
            </a:r>
            <a:r>
              <a:rPr lang="en-US" sz="1600" dirty="0"/>
              <a:t>)</a:t>
            </a:r>
          </a:p>
          <a:p>
            <a:pPr lvl="0"/>
            <a:endParaRPr lang="en-US" sz="1600" dirty="0"/>
          </a:p>
          <a:p>
            <a:pPr lvl="0"/>
            <a:r>
              <a:rPr lang="en-US" sz="1600" dirty="0"/>
              <a:t>Need to use the common GL list provided by the business office </a:t>
            </a:r>
            <a:r>
              <a:rPr lang="en-US" sz="1600" dirty="0">
                <a:hlinkClick r:id="rId3"/>
              </a:rPr>
              <a:t>Intranet page</a:t>
            </a:r>
            <a:endParaRPr lang="en-US" sz="1600" dirty="0"/>
          </a:p>
          <a:p>
            <a:pPr lvl="0"/>
            <a:endParaRPr lang="en-US" sz="1600" dirty="0"/>
          </a:p>
          <a:p>
            <a:pPr lvl="0"/>
            <a:r>
              <a:rPr lang="en-US" sz="1600" dirty="0"/>
              <a:t>If unsure of what GL code to use, </a:t>
            </a:r>
            <a:r>
              <a:rPr lang="en-US" sz="1600" b="1" dirty="0"/>
              <a:t>please contact </a:t>
            </a:r>
            <a:r>
              <a:rPr lang="en-US" sz="1600" dirty="0"/>
              <a:t>the business office</a:t>
            </a:r>
          </a:p>
          <a:p>
            <a:pPr lvl="0"/>
            <a:endParaRPr lang="en-US" dirty="0"/>
          </a:p>
          <a:p>
            <a:pPr lvl="0"/>
            <a:endParaRPr lang="en-US" dirty="0"/>
          </a:p>
        </p:txBody>
      </p:sp>
      <p:sp>
        <p:nvSpPr>
          <p:cNvPr id="5" name="Date">
            <a:extLst>
              <a:ext uri="{FF2B5EF4-FFF2-40B4-BE49-F238E27FC236}">
                <a16:creationId xmlns:a16="http://schemas.microsoft.com/office/drawing/2014/main" id="{FB00B505-51CF-DF41-A6F5-045261D896B1}"/>
              </a:ext>
            </a:extLst>
          </p:cNvPr>
          <p:cNvSpPr>
            <a:spLocks noGrp="1"/>
          </p:cNvSpPr>
          <p:nvPr>
            <p:ph type="dt" sz="half" idx="10"/>
          </p:nvPr>
        </p:nvSpPr>
        <p:spPr/>
        <p:txBody>
          <a:bodyPr/>
          <a:lstStyle/>
          <a:p>
            <a:fld id="{93C70D44-4D52-E745-B943-20C0DA58653C}" type="datetime1">
              <a:rPr lang="en-US" smtClean="0"/>
              <a:pPr/>
              <a:t>4/10/2026</a:t>
            </a:fld>
            <a:endParaRPr lang="en-US" dirty="0"/>
          </a:p>
        </p:txBody>
      </p:sp>
      <p:sp>
        <p:nvSpPr>
          <p:cNvPr id="6" name="Slide Number">
            <a:extLst>
              <a:ext uri="{FF2B5EF4-FFF2-40B4-BE49-F238E27FC236}">
                <a16:creationId xmlns:a16="http://schemas.microsoft.com/office/drawing/2014/main" id="{8A79D7E4-37C0-1549-8E7C-EDC9B2FE68B5}"/>
              </a:ext>
            </a:extLst>
          </p:cNvPr>
          <p:cNvSpPr>
            <a:spLocks noGrp="1"/>
          </p:cNvSpPr>
          <p:nvPr>
            <p:ph type="sldNum" sz="quarter" idx="12"/>
          </p:nvPr>
        </p:nvSpPr>
        <p:spPr/>
        <p:txBody>
          <a:bodyPr/>
          <a:lstStyle/>
          <a:p>
            <a:fld id="{8A7A6979-0714-4377-B894-6BE4C2D6E202}" type="slidenum">
              <a:rPr lang="en-US" smtClean="0"/>
              <a:pPr/>
              <a:t>2</a:t>
            </a:fld>
            <a:endParaRPr lang="en-US" dirty="0"/>
          </a:p>
        </p:txBody>
      </p:sp>
      <p:pic>
        <p:nvPicPr>
          <p:cNvPr id="9" name="Picture 8">
            <a:extLst>
              <a:ext uri="{FF2B5EF4-FFF2-40B4-BE49-F238E27FC236}">
                <a16:creationId xmlns:a16="http://schemas.microsoft.com/office/drawing/2014/main" id="{450F7564-6E7D-4405-A7AC-FAA3018AB738}"/>
              </a:ext>
            </a:extLst>
          </p:cNvPr>
          <p:cNvPicPr>
            <a:picLocks noChangeAspect="1"/>
          </p:cNvPicPr>
          <p:nvPr/>
        </p:nvPicPr>
        <p:blipFill>
          <a:blip r:embed="rId4"/>
          <a:stretch>
            <a:fillRect/>
          </a:stretch>
        </p:blipFill>
        <p:spPr>
          <a:xfrm>
            <a:off x="3208865" y="3682607"/>
            <a:ext cx="2533823" cy="2264662"/>
          </a:xfrm>
          <a:prstGeom prst="rect">
            <a:avLst/>
          </a:prstGeom>
        </p:spPr>
      </p:pic>
    </p:spTree>
    <p:extLst>
      <p:ext uri="{BB962C8B-B14F-4D97-AF65-F5344CB8AC3E}">
        <p14:creationId xmlns:p14="http://schemas.microsoft.com/office/powerpoint/2010/main" val="26102516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C68859C-C6DA-FE49-AE9B-16641E5CEF1C}"/>
              </a:ext>
            </a:extLst>
          </p:cNvPr>
          <p:cNvSpPr>
            <a:spLocks noGrp="1"/>
          </p:cNvSpPr>
          <p:nvPr>
            <p:ph type="ctrTitle"/>
          </p:nvPr>
        </p:nvSpPr>
        <p:spPr/>
        <p:txBody>
          <a:bodyPr/>
          <a:lstStyle/>
          <a:p>
            <a:pPr algn="ctr"/>
            <a:r>
              <a:rPr lang="en-US" dirty="0"/>
              <a:t>Business Office</a:t>
            </a:r>
          </a:p>
        </p:txBody>
      </p:sp>
      <p:sp>
        <p:nvSpPr>
          <p:cNvPr id="3" name="Subhead">
            <a:extLst>
              <a:ext uri="{FF2B5EF4-FFF2-40B4-BE49-F238E27FC236}">
                <a16:creationId xmlns:a16="http://schemas.microsoft.com/office/drawing/2014/main" id="{ACEB0132-27E3-124A-9A10-C1163F4F58B3}"/>
              </a:ext>
            </a:extLst>
          </p:cNvPr>
          <p:cNvSpPr>
            <a:spLocks noGrp="1"/>
          </p:cNvSpPr>
          <p:nvPr>
            <p:ph type="subTitle" idx="1"/>
          </p:nvPr>
        </p:nvSpPr>
        <p:spPr>
          <a:xfrm>
            <a:off x="1097935" y="989328"/>
            <a:ext cx="6925731" cy="338554"/>
          </a:xfrm>
        </p:spPr>
        <p:txBody>
          <a:bodyPr/>
          <a:lstStyle/>
          <a:p>
            <a:pPr algn="ctr"/>
            <a:r>
              <a:rPr lang="en-US" dirty="0"/>
              <a:t>Hospitality</a:t>
            </a:r>
          </a:p>
        </p:txBody>
      </p:sp>
      <p:sp>
        <p:nvSpPr>
          <p:cNvPr id="4" name="Body Text">
            <a:extLst>
              <a:ext uri="{FF2B5EF4-FFF2-40B4-BE49-F238E27FC236}">
                <a16:creationId xmlns:a16="http://schemas.microsoft.com/office/drawing/2014/main" id="{7A7B447E-5843-7B4B-A9B6-7B67AE885DBD}"/>
              </a:ext>
            </a:extLst>
          </p:cNvPr>
          <p:cNvSpPr>
            <a:spLocks noGrp="1"/>
          </p:cNvSpPr>
          <p:nvPr>
            <p:ph type="body" sz="quarter" idx="14"/>
          </p:nvPr>
        </p:nvSpPr>
        <p:spPr>
          <a:xfrm>
            <a:off x="733866" y="2023035"/>
            <a:ext cx="7653867" cy="3477882"/>
          </a:xfrm>
        </p:spPr>
        <p:txBody>
          <a:bodyPr>
            <a:normAutofit/>
          </a:bodyPr>
          <a:lstStyle/>
          <a:p>
            <a:r>
              <a:rPr lang="en-US" sz="1600" dirty="0"/>
              <a:t>Unallowable Hospitality Expenses </a:t>
            </a:r>
            <a:r>
              <a:rPr lang="en-US" sz="1200" i="1" dirty="0"/>
              <a:t>(this list is not to be considered exhaustive)</a:t>
            </a:r>
            <a:r>
              <a:rPr lang="en-US" sz="1200" dirty="0"/>
              <a:t>:</a:t>
            </a:r>
            <a:endParaRPr lang="en-US" sz="1600" dirty="0"/>
          </a:p>
          <a:p>
            <a:pPr lvl="1"/>
            <a:r>
              <a:rPr lang="en-US" sz="1400" dirty="0"/>
              <a:t>Alcoholic beverages </a:t>
            </a:r>
            <a:r>
              <a:rPr lang="en-US" sz="1400" i="1" dirty="0"/>
              <a:t>(unless being charged to a MS Program account)</a:t>
            </a:r>
            <a:endParaRPr lang="en-US" sz="1400" dirty="0"/>
          </a:p>
          <a:p>
            <a:pPr lvl="1"/>
            <a:r>
              <a:rPr lang="en-US" sz="1400" dirty="0"/>
              <a:t>Holiday or other social functions</a:t>
            </a:r>
          </a:p>
          <a:p>
            <a:pPr lvl="1"/>
            <a:r>
              <a:rPr lang="en-US" sz="1400" dirty="0"/>
              <a:t>Flowers </a:t>
            </a:r>
            <a:r>
              <a:rPr lang="en-US" sz="1400" i="1" dirty="0"/>
              <a:t>(exception- serve as a decoration for an allowable event)</a:t>
            </a:r>
            <a:endParaRPr lang="en-US" sz="1400" dirty="0"/>
          </a:p>
          <a:p>
            <a:pPr lvl="1"/>
            <a:r>
              <a:rPr lang="en-US" sz="1400" dirty="0"/>
              <a:t>Musicians</a:t>
            </a:r>
          </a:p>
          <a:p>
            <a:pPr lvl="1"/>
            <a:r>
              <a:rPr lang="en-US" sz="1400" dirty="0"/>
              <a:t>Meals for employees</a:t>
            </a:r>
          </a:p>
          <a:p>
            <a:pPr lvl="1"/>
            <a:r>
              <a:rPr lang="en-US" sz="1400" dirty="0"/>
              <a:t>Items of a personal nature </a:t>
            </a:r>
            <a:r>
              <a:rPr lang="en-US" sz="1400" i="1" dirty="0"/>
              <a:t>(examples- golf clubs, memberships in social organizations, </a:t>
            </a:r>
            <a:r>
              <a:rPr lang="en-US" sz="1400" i="1" dirty="0" err="1"/>
              <a:t>etc</a:t>
            </a:r>
            <a:r>
              <a:rPr lang="en-US" sz="1400" i="1" dirty="0"/>
              <a:t>)</a:t>
            </a:r>
            <a:endParaRPr lang="en-US" sz="1400" dirty="0"/>
          </a:p>
          <a:p>
            <a:pPr lvl="1"/>
            <a:r>
              <a:rPr lang="en-US" sz="1400" dirty="0"/>
              <a:t>Gifts and charitable contributions</a:t>
            </a:r>
          </a:p>
          <a:p>
            <a:endParaRPr lang="en-US" sz="1600" dirty="0"/>
          </a:p>
          <a:p>
            <a:pPr marL="228600" lvl="1" indent="0">
              <a:buNone/>
            </a:pPr>
            <a:endParaRPr lang="en-US" sz="1400" dirty="0"/>
          </a:p>
          <a:p>
            <a:endParaRPr lang="en-US" sz="1600" dirty="0"/>
          </a:p>
          <a:p>
            <a:pPr marL="0" indent="0">
              <a:buNone/>
            </a:pPr>
            <a:endParaRPr lang="en-US" dirty="0"/>
          </a:p>
          <a:p>
            <a:endParaRPr lang="en-US" sz="1600" dirty="0"/>
          </a:p>
          <a:p>
            <a:pPr marL="0" indent="0">
              <a:buNone/>
            </a:pPr>
            <a:endParaRPr lang="en-US" sz="1600" dirty="0"/>
          </a:p>
          <a:p>
            <a:pPr lvl="1"/>
            <a:endParaRPr lang="en-US" sz="1400" dirty="0"/>
          </a:p>
          <a:p>
            <a:pPr marL="228600" lvl="1" indent="0">
              <a:buNone/>
            </a:pPr>
            <a:endParaRPr lang="en-US" dirty="0">
              <a:solidFill>
                <a:schemeClr val="bg1"/>
              </a:solidFill>
              <a:latin typeface="Acumin Pro" panose="020B0504020202020204" pitchFamily="34" charset="77"/>
            </a:endParaRPr>
          </a:p>
          <a:p>
            <a:pPr lvl="1"/>
            <a:endParaRPr lang="en-US" dirty="0">
              <a:solidFill>
                <a:schemeClr val="bg1"/>
              </a:solidFill>
              <a:latin typeface="Acumin Pro" panose="020B0504020202020204" pitchFamily="34" charset="77"/>
            </a:endParaRPr>
          </a:p>
        </p:txBody>
      </p:sp>
      <p:sp>
        <p:nvSpPr>
          <p:cNvPr id="5" name="Date">
            <a:extLst>
              <a:ext uri="{FF2B5EF4-FFF2-40B4-BE49-F238E27FC236}">
                <a16:creationId xmlns:a16="http://schemas.microsoft.com/office/drawing/2014/main" id="{FB00B505-51CF-DF41-A6F5-045261D896B1}"/>
              </a:ext>
            </a:extLst>
          </p:cNvPr>
          <p:cNvSpPr>
            <a:spLocks noGrp="1"/>
          </p:cNvSpPr>
          <p:nvPr>
            <p:ph type="dt" sz="half" idx="10"/>
          </p:nvPr>
        </p:nvSpPr>
        <p:spPr/>
        <p:txBody>
          <a:bodyPr/>
          <a:lstStyle/>
          <a:p>
            <a:fld id="{93C70D44-4D52-E745-B943-20C0DA58653C}" type="datetime1">
              <a:rPr lang="en-US" smtClean="0"/>
              <a:pPr/>
              <a:t>4/10/2026</a:t>
            </a:fld>
            <a:endParaRPr lang="en-US" dirty="0"/>
          </a:p>
        </p:txBody>
      </p:sp>
      <p:sp>
        <p:nvSpPr>
          <p:cNvPr id="6" name="Slide Number">
            <a:extLst>
              <a:ext uri="{FF2B5EF4-FFF2-40B4-BE49-F238E27FC236}">
                <a16:creationId xmlns:a16="http://schemas.microsoft.com/office/drawing/2014/main" id="{8A79D7E4-37C0-1549-8E7C-EDC9B2FE68B5}"/>
              </a:ext>
            </a:extLst>
          </p:cNvPr>
          <p:cNvSpPr>
            <a:spLocks noGrp="1"/>
          </p:cNvSpPr>
          <p:nvPr>
            <p:ph type="sldNum" sz="quarter" idx="12"/>
          </p:nvPr>
        </p:nvSpPr>
        <p:spPr/>
        <p:txBody>
          <a:bodyPr/>
          <a:lstStyle/>
          <a:p>
            <a:fld id="{8A7A6979-0714-4377-B894-6BE4C2D6E202}" type="slidenum">
              <a:rPr lang="en-US" smtClean="0"/>
              <a:pPr/>
              <a:t>20</a:t>
            </a:fld>
            <a:endParaRPr lang="en-US" dirty="0"/>
          </a:p>
        </p:txBody>
      </p:sp>
      <p:pic>
        <p:nvPicPr>
          <p:cNvPr id="11" name="Picture 10">
            <a:extLst>
              <a:ext uri="{FF2B5EF4-FFF2-40B4-BE49-F238E27FC236}">
                <a16:creationId xmlns:a16="http://schemas.microsoft.com/office/drawing/2014/main" id="{F2F6294C-5DC3-454D-9678-63C563CC4B1E}"/>
              </a:ext>
            </a:extLst>
          </p:cNvPr>
          <p:cNvPicPr>
            <a:picLocks noChangeAspect="1"/>
          </p:cNvPicPr>
          <p:nvPr/>
        </p:nvPicPr>
        <p:blipFill>
          <a:blip r:embed="rId3"/>
          <a:stretch>
            <a:fillRect/>
          </a:stretch>
        </p:blipFill>
        <p:spPr>
          <a:xfrm>
            <a:off x="6693749" y="2408427"/>
            <a:ext cx="1321233" cy="1177545"/>
          </a:xfrm>
          <a:prstGeom prst="rect">
            <a:avLst/>
          </a:prstGeom>
        </p:spPr>
      </p:pic>
    </p:spTree>
    <p:extLst>
      <p:ext uri="{BB962C8B-B14F-4D97-AF65-F5344CB8AC3E}">
        <p14:creationId xmlns:p14="http://schemas.microsoft.com/office/powerpoint/2010/main" val="12792288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ECE244-848C-2544-8FB6-2EF45E124D13}"/>
            </a:ext>
          </a:extLst>
        </p:cNvPr>
        <p:cNvGrpSpPr/>
        <p:nvPr/>
      </p:nvGrpSpPr>
      <p:grpSpPr>
        <a:xfrm>
          <a:off x="0" y="0"/>
          <a:ext cx="0" cy="0"/>
          <a:chOff x="0" y="0"/>
          <a:chExt cx="0" cy="0"/>
        </a:xfrm>
      </p:grpSpPr>
      <p:sp>
        <p:nvSpPr>
          <p:cNvPr id="2" name="Title">
            <a:extLst>
              <a:ext uri="{FF2B5EF4-FFF2-40B4-BE49-F238E27FC236}">
                <a16:creationId xmlns:a16="http://schemas.microsoft.com/office/drawing/2014/main" id="{F34AD238-3D6C-4B64-DC54-AAE13B615E39}"/>
              </a:ext>
            </a:extLst>
          </p:cNvPr>
          <p:cNvSpPr>
            <a:spLocks noGrp="1"/>
          </p:cNvSpPr>
          <p:nvPr>
            <p:ph type="ctrTitle"/>
          </p:nvPr>
        </p:nvSpPr>
        <p:spPr/>
        <p:txBody>
          <a:bodyPr/>
          <a:lstStyle/>
          <a:p>
            <a:pPr algn="ctr"/>
            <a:r>
              <a:rPr lang="en-US" dirty="0"/>
              <a:t>Business Office</a:t>
            </a:r>
          </a:p>
        </p:txBody>
      </p:sp>
      <p:sp>
        <p:nvSpPr>
          <p:cNvPr id="3" name="Subhead">
            <a:extLst>
              <a:ext uri="{FF2B5EF4-FFF2-40B4-BE49-F238E27FC236}">
                <a16:creationId xmlns:a16="http://schemas.microsoft.com/office/drawing/2014/main" id="{090EDE3E-2D6F-17AB-D698-6E844FA005DC}"/>
              </a:ext>
            </a:extLst>
          </p:cNvPr>
          <p:cNvSpPr>
            <a:spLocks noGrp="1"/>
          </p:cNvSpPr>
          <p:nvPr>
            <p:ph type="subTitle" idx="1"/>
          </p:nvPr>
        </p:nvSpPr>
        <p:spPr>
          <a:xfrm>
            <a:off x="1097935" y="989328"/>
            <a:ext cx="6925731" cy="338554"/>
          </a:xfrm>
        </p:spPr>
        <p:txBody>
          <a:bodyPr/>
          <a:lstStyle/>
          <a:p>
            <a:pPr algn="ctr"/>
            <a:r>
              <a:rPr lang="en-US" dirty="0"/>
              <a:t>Hospitality</a:t>
            </a:r>
          </a:p>
        </p:txBody>
      </p:sp>
      <p:sp>
        <p:nvSpPr>
          <p:cNvPr id="4" name="Body Text">
            <a:extLst>
              <a:ext uri="{FF2B5EF4-FFF2-40B4-BE49-F238E27FC236}">
                <a16:creationId xmlns:a16="http://schemas.microsoft.com/office/drawing/2014/main" id="{7066F4F0-3897-AB9E-5D6B-A93FC184417B}"/>
              </a:ext>
            </a:extLst>
          </p:cNvPr>
          <p:cNvSpPr>
            <a:spLocks noGrp="1"/>
          </p:cNvSpPr>
          <p:nvPr>
            <p:ph type="body" sz="quarter" idx="14"/>
          </p:nvPr>
        </p:nvSpPr>
        <p:spPr>
          <a:xfrm>
            <a:off x="745066" y="1577170"/>
            <a:ext cx="7653867" cy="3477882"/>
          </a:xfrm>
        </p:spPr>
        <p:txBody>
          <a:bodyPr>
            <a:normAutofit/>
          </a:bodyPr>
          <a:lstStyle/>
          <a:p>
            <a:r>
              <a:rPr lang="en-US" sz="1600" b="1" dirty="0"/>
              <a:t>Must</a:t>
            </a:r>
            <a:r>
              <a:rPr lang="en-US" sz="1600" dirty="0"/>
              <a:t> provide itemized receipt and list of attendees for a hospitality expense</a:t>
            </a:r>
          </a:p>
          <a:p>
            <a:endParaRPr lang="en-US" sz="1600" dirty="0"/>
          </a:p>
          <a:p>
            <a:r>
              <a:rPr lang="en-US" sz="1600" dirty="0"/>
              <a:t>Reasonable amounts for common Hospitality Expenses. Any Hospitality Expense expected to be above the threshold must be approved in advance.</a:t>
            </a:r>
          </a:p>
          <a:p>
            <a:pPr marL="228600" lvl="1" indent="0">
              <a:buNone/>
            </a:pPr>
            <a:endParaRPr lang="en-US" sz="1400" dirty="0"/>
          </a:p>
          <a:p>
            <a:endParaRPr lang="en-US" sz="1600" dirty="0"/>
          </a:p>
          <a:p>
            <a:pPr marL="0" indent="0">
              <a:buNone/>
            </a:pPr>
            <a:endParaRPr lang="en-US" dirty="0"/>
          </a:p>
          <a:p>
            <a:endParaRPr lang="en-US" sz="1600" dirty="0"/>
          </a:p>
          <a:p>
            <a:pPr marL="0" indent="0">
              <a:buNone/>
            </a:pPr>
            <a:endParaRPr lang="en-US" sz="1600" dirty="0"/>
          </a:p>
          <a:p>
            <a:pPr lvl="1"/>
            <a:endParaRPr lang="en-US" sz="1400" dirty="0"/>
          </a:p>
          <a:p>
            <a:pPr marL="228600" lvl="1" indent="0">
              <a:buNone/>
            </a:pPr>
            <a:endParaRPr lang="en-US" dirty="0">
              <a:solidFill>
                <a:schemeClr val="bg1"/>
              </a:solidFill>
              <a:latin typeface="Acumin Pro" panose="020B0504020202020204" pitchFamily="34" charset="77"/>
            </a:endParaRPr>
          </a:p>
          <a:p>
            <a:pPr lvl="1"/>
            <a:endParaRPr lang="en-US" dirty="0">
              <a:solidFill>
                <a:schemeClr val="bg1"/>
              </a:solidFill>
              <a:latin typeface="Acumin Pro" panose="020B0504020202020204" pitchFamily="34" charset="77"/>
            </a:endParaRPr>
          </a:p>
        </p:txBody>
      </p:sp>
      <p:sp>
        <p:nvSpPr>
          <p:cNvPr id="5" name="Date">
            <a:extLst>
              <a:ext uri="{FF2B5EF4-FFF2-40B4-BE49-F238E27FC236}">
                <a16:creationId xmlns:a16="http://schemas.microsoft.com/office/drawing/2014/main" id="{A3D814FE-60B4-D308-1398-5835636BA6AC}"/>
              </a:ext>
            </a:extLst>
          </p:cNvPr>
          <p:cNvSpPr>
            <a:spLocks noGrp="1"/>
          </p:cNvSpPr>
          <p:nvPr>
            <p:ph type="dt" sz="half" idx="10"/>
          </p:nvPr>
        </p:nvSpPr>
        <p:spPr/>
        <p:txBody>
          <a:bodyPr/>
          <a:lstStyle/>
          <a:p>
            <a:fld id="{93C70D44-4D52-E745-B943-20C0DA58653C}" type="datetime1">
              <a:rPr lang="en-US" smtClean="0"/>
              <a:pPr/>
              <a:t>4/10/2026</a:t>
            </a:fld>
            <a:endParaRPr lang="en-US" dirty="0"/>
          </a:p>
        </p:txBody>
      </p:sp>
      <p:sp>
        <p:nvSpPr>
          <p:cNvPr id="6" name="Slide Number">
            <a:extLst>
              <a:ext uri="{FF2B5EF4-FFF2-40B4-BE49-F238E27FC236}">
                <a16:creationId xmlns:a16="http://schemas.microsoft.com/office/drawing/2014/main" id="{E3525F85-FE96-6A26-1CE5-5FD1661E9414}"/>
              </a:ext>
            </a:extLst>
          </p:cNvPr>
          <p:cNvSpPr>
            <a:spLocks noGrp="1"/>
          </p:cNvSpPr>
          <p:nvPr>
            <p:ph type="sldNum" sz="quarter" idx="12"/>
          </p:nvPr>
        </p:nvSpPr>
        <p:spPr/>
        <p:txBody>
          <a:bodyPr/>
          <a:lstStyle/>
          <a:p>
            <a:fld id="{8A7A6979-0714-4377-B894-6BE4C2D6E202}" type="slidenum">
              <a:rPr lang="en-US" smtClean="0"/>
              <a:pPr/>
              <a:t>21</a:t>
            </a:fld>
            <a:endParaRPr lang="en-US" dirty="0"/>
          </a:p>
        </p:txBody>
      </p:sp>
      <p:pic>
        <p:nvPicPr>
          <p:cNvPr id="8" name="Picture 7">
            <a:extLst>
              <a:ext uri="{FF2B5EF4-FFF2-40B4-BE49-F238E27FC236}">
                <a16:creationId xmlns:a16="http://schemas.microsoft.com/office/drawing/2014/main" id="{FAD82E9E-97F2-34E1-4BBF-62080DCF90BF}"/>
              </a:ext>
            </a:extLst>
          </p:cNvPr>
          <p:cNvPicPr>
            <a:picLocks noChangeAspect="1"/>
          </p:cNvPicPr>
          <p:nvPr/>
        </p:nvPicPr>
        <p:blipFill>
          <a:blip r:embed="rId3"/>
          <a:stretch>
            <a:fillRect/>
          </a:stretch>
        </p:blipFill>
        <p:spPr>
          <a:xfrm>
            <a:off x="745066" y="2835299"/>
            <a:ext cx="7756587" cy="2347970"/>
          </a:xfrm>
          <a:prstGeom prst="rect">
            <a:avLst/>
          </a:prstGeom>
        </p:spPr>
      </p:pic>
      <p:sp>
        <p:nvSpPr>
          <p:cNvPr id="10" name="TextBox 9">
            <a:extLst>
              <a:ext uri="{FF2B5EF4-FFF2-40B4-BE49-F238E27FC236}">
                <a16:creationId xmlns:a16="http://schemas.microsoft.com/office/drawing/2014/main" id="{BF42410E-2D38-2402-9089-46053CBD6E23}"/>
              </a:ext>
            </a:extLst>
          </p:cNvPr>
          <p:cNvSpPr txBox="1"/>
          <p:nvPr/>
        </p:nvSpPr>
        <p:spPr>
          <a:xfrm>
            <a:off x="661715" y="5287674"/>
            <a:ext cx="7859306" cy="430887"/>
          </a:xfrm>
          <a:prstGeom prst="rect">
            <a:avLst/>
          </a:prstGeom>
          <a:noFill/>
        </p:spPr>
        <p:txBody>
          <a:bodyPr wrap="square">
            <a:spAutoFit/>
          </a:bodyPr>
          <a:lstStyle/>
          <a:p>
            <a:r>
              <a:rPr lang="en-US" sz="1050" dirty="0">
                <a:hlinkClick r:id="rId4"/>
              </a:rPr>
              <a:t>https://www.purdue.edu/treasurer/finance/controller/polices-procedures-resources/#:~:text=The%20matrix%20below%20lists%20reasonable,%2C%20tip%20and%20delivery):%20$150.00</a:t>
            </a:r>
            <a:r>
              <a:rPr lang="en-US" sz="1050" dirty="0"/>
              <a:t>	</a:t>
            </a:r>
          </a:p>
        </p:txBody>
      </p:sp>
    </p:spTree>
    <p:extLst>
      <p:ext uri="{BB962C8B-B14F-4D97-AF65-F5344CB8AC3E}">
        <p14:creationId xmlns:p14="http://schemas.microsoft.com/office/powerpoint/2010/main" val="21114655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03354486-2A6A-DD4E-9A8D-861B2E201A1F}"/>
              </a:ext>
            </a:extLst>
          </p:cNvPr>
          <p:cNvSpPr>
            <a:spLocks noGrp="1"/>
          </p:cNvSpPr>
          <p:nvPr>
            <p:ph type="ctrTitle"/>
          </p:nvPr>
        </p:nvSpPr>
        <p:spPr>
          <a:xfrm>
            <a:off x="1415497" y="300885"/>
            <a:ext cx="5933959" cy="461115"/>
          </a:xfrm>
        </p:spPr>
        <p:txBody>
          <a:bodyPr/>
          <a:lstStyle/>
          <a:p>
            <a:pPr algn="ctr"/>
            <a:r>
              <a:rPr lang="en-US" sz="4400" dirty="0"/>
              <a:t>Business Office Contacts</a:t>
            </a:r>
            <a:br>
              <a:rPr lang="en-US" dirty="0"/>
            </a:br>
            <a:endParaRPr lang="en-US" sz="2800" dirty="0"/>
          </a:p>
        </p:txBody>
      </p:sp>
      <p:sp>
        <p:nvSpPr>
          <p:cNvPr id="3" name="Subtitle 2">
            <a:extLst>
              <a:ext uri="{FF2B5EF4-FFF2-40B4-BE49-F238E27FC236}">
                <a16:creationId xmlns:a16="http://schemas.microsoft.com/office/drawing/2014/main" id="{2797EB05-1FC4-4E2C-922A-C7EB8522CC94}"/>
              </a:ext>
            </a:extLst>
          </p:cNvPr>
          <p:cNvSpPr>
            <a:spLocks noGrp="1"/>
          </p:cNvSpPr>
          <p:nvPr>
            <p:ph type="subTitle" idx="1"/>
          </p:nvPr>
        </p:nvSpPr>
        <p:spPr>
          <a:xfrm>
            <a:off x="2270042" y="2228213"/>
            <a:ext cx="4224867" cy="3805271"/>
          </a:xfrm>
        </p:spPr>
        <p:txBody>
          <a:bodyPr/>
          <a:lstStyle/>
          <a:p>
            <a:pPr marL="342900" indent="-342900">
              <a:spcBef>
                <a:spcPts val="600"/>
              </a:spcBef>
              <a:buFont typeface="Arial" panose="020B0604020202020204" pitchFamily="34" charset="0"/>
              <a:buChar char="•"/>
            </a:pPr>
            <a:r>
              <a:rPr lang="en-US" sz="1600" dirty="0">
                <a:solidFill>
                  <a:schemeClr val="accent1">
                    <a:lumMod val="75000"/>
                  </a:schemeClr>
                </a:solidFill>
              </a:rPr>
              <a:t>Adam Wilson, DFA</a:t>
            </a:r>
          </a:p>
          <a:p>
            <a:pPr marL="342900" indent="-342900">
              <a:spcBef>
                <a:spcPts val="600"/>
              </a:spcBef>
              <a:buFont typeface="Arial" panose="020B0604020202020204" pitchFamily="34" charset="0"/>
              <a:buChar char="•"/>
            </a:pPr>
            <a:r>
              <a:rPr lang="en-US" sz="1600" dirty="0">
                <a:solidFill>
                  <a:schemeClr val="accent1">
                    <a:lumMod val="75000"/>
                  </a:schemeClr>
                </a:solidFill>
              </a:rPr>
              <a:t>Heather Underwood, Business Manager</a:t>
            </a:r>
          </a:p>
          <a:p>
            <a:pPr>
              <a:spcBef>
                <a:spcPts val="600"/>
              </a:spcBef>
            </a:pPr>
            <a:r>
              <a:rPr lang="en-US" dirty="0">
                <a:solidFill>
                  <a:schemeClr val="accent1">
                    <a:lumMod val="75000"/>
                  </a:schemeClr>
                </a:solidFill>
              </a:rPr>
              <a:t>          </a:t>
            </a:r>
            <a:r>
              <a:rPr lang="en-US" sz="1400" i="1" dirty="0">
                <a:solidFill>
                  <a:schemeClr val="accent1">
                    <a:lumMod val="75000"/>
                  </a:schemeClr>
                </a:solidFill>
              </a:rPr>
              <a:t>~Supports MS/MBA Programs</a:t>
            </a:r>
          </a:p>
          <a:p>
            <a:pPr marL="342900" indent="-342900">
              <a:spcBef>
                <a:spcPts val="600"/>
              </a:spcBef>
              <a:buFont typeface="Arial" panose="020B0604020202020204" pitchFamily="34" charset="0"/>
              <a:buChar char="•"/>
            </a:pPr>
            <a:r>
              <a:rPr lang="en-US" sz="1600" dirty="0">
                <a:solidFill>
                  <a:schemeClr val="accent1">
                    <a:lumMod val="75000"/>
                  </a:schemeClr>
                </a:solidFill>
              </a:rPr>
              <a:t>Reece Dewell, Business Manager</a:t>
            </a:r>
          </a:p>
          <a:p>
            <a:pPr marL="342900" indent="-342900">
              <a:spcBef>
                <a:spcPts val="600"/>
              </a:spcBef>
              <a:buFont typeface="Arial" panose="020B0604020202020204" pitchFamily="34" charset="0"/>
              <a:buChar char="•"/>
            </a:pPr>
            <a:r>
              <a:rPr lang="en-US" sz="1600" dirty="0">
                <a:solidFill>
                  <a:schemeClr val="accent1">
                    <a:lumMod val="75000"/>
                  </a:schemeClr>
                </a:solidFill>
              </a:rPr>
              <a:t>Michelle Gentry, Lead Business Asst.</a:t>
            </a:r>
          </a:p>
          <a:p>
            <a:pPr>
              <a:spcBef>
                <a:spcPts val="600"/>
              </a:spcBef>
            </a:pPr>
            <a:r>
              <a:rPr lang="en-US" sz="1400" i="1" dirty="0">
                <a:solidFill>
                  <a:schemeClr val="accent1">
                    <a:lumMod val="75000"/>
                  </a:schemeClr>
                </a:solidFill>
              </a:rPr>
              <a:t>                ~Payroll</a:t>
            </a:r>
          </a:p>
          <a:p>
            <a:pPr marL="342900" indent="-342900">
              <a:spcBef>
                <a:spcPts val="600"/>
              </a:spcBef>
              <a:buFont typeface="Arial" panose="020B0604020202020204" pitchFamily="34" charset="0"/>
              <a:buChar char="•"/>
            </a:pPr>
            <a:r>
              <a:rPr lang="en-US" sz="1600" dirty="0">
                <a:solidFill>
                  <a:schemeClr val="accent1">
                    <a:lumMod val="75000"/>
                  </a:schemeClr>
                </a:solidFill>
              </a:rPr>
              <a:t>Sandy Johnson, Business Asst.</a:t>
            </a:r>
            <a:endParaRPr lang="en-US" sz="1600" b="0" dirty="0">
              <a:solidFill>
                <a:schemeClr val="accent1">
                  <a:lumMod val="75000"/>
                </a:schemeClr>
              </a:solidFill>
              <a:latin typeface="+mn-lt"/>
            </a:endParaRPr>
          </a:p>
          <a:p>
            <a:pPr>
              <a:spcBef>
                <a:spcPts val="600"/>
              </a:spcBef>
            </a:pPr>
            <a:r>
              <a:rPr lang="en-US" sz="1400" i="1" dirty="0">
                <a:solidFill>
                  <a:schemeClr val="accent1">
                    <a:lumMod val="75000"/>
                  </a:schemeClr>
                </a:solidFill>
              </a:rPr>
              <a:t>                ~Reimbursements, Credit Cards</a:t>
            </a:r>
          </a:p>
          <a:p>
            <a:pPr marL="342900" indent="-342900">
              <a:spcBef>
                <a:spcPts val="600"/>
              </a:spcBef>
              <a:buFont typeface="Arial" panose="020B0604020202020204" pitchFamily="34" charset="0"/>
              <a:buChar char="•"/>
            </a:pPr>
            <a:r>
              <a:rPr lang="en-US" sz="1600" dirty="0">
                <a:solidFill>
                  <a:schemeClr val="accent1">
                    <a:lumMod val="75000"/>
                  </a:schemeClr>
                </a:solidFill>
              </a:rPr>
              <a:t>Jonathan Maj, Research Acct Specialist</a:t>
            </a:r>
          </a:p>
          <a:p>
            <a:pPr>
              <a:spcBef>
                <a:spcPts val="600"/>
              </a:spcBef>
            </a:pPr>
            <a:r>
              <a:rPr lang="en-US" sz="1600" dirty="0">
                <a:solidFill>
                  <a:schemeClr val="accent1">
                    <a:lumMod val="75000"/>
                  </a:schemeClr>
                </a:solidFill>
              </a:rPr>
              <a:t>             </a:t>
            </a:r>
            <a:r>
              <a:rPr lang="en-US" sz="1400" i="1" dirty="0">
                <a:solidFill>
                  <a:schemeClr val="accent1">
                    <a:lumMod val="75000"/>
                  </a:schemeClr>
                </a:solidFill>
              </a:rPr>
              <a:t>~Grants</a:t>
            </a:r>
          </a:p>
          <a:p>
            <a:pPr marL="342900" indent="-342900">
              <a:spcBef>
                <a:spcPts val="600"/>
              </a:spcBef>
              <a:buFont typeface="Arial" panose="020B0604020202020204" pitchFamily="34" charset="0"/>
              <a:buChar char="•"/>
            </a:pPr>
            <a:r>
              <a:rPr lang="en-US" sz="1600" dirty="0">
                <a:solidFill>
                  <a:schemeClr val="accent1">
                    <a:lumMod val="75000"/>
                  </a:schemeClr>
                </a:solidFill>
              </a:rPr>
              <a:t>Patty Whaley, Financial Analyst</a:t>
            </a:r>
          </a:p>
          <a:p>
            <a:pPr>
              <a:spcBef>
                <a:spcPts val="600"/>
              </a:spcBef>
            </a:pPr>
            <a:r>
              <a:rPr lang="en-US" sz="1800" dirty="0">
                <a:solidFill>
                  <a:schemeClr val="accent1">
                    <a:lumMod val="75000"/>
                  </a:schemeClr>
                </a:solidFill>
              </a:rPr>
              <a:t>            </a:t>
            </a:r>
            <a:r>
              <a:rPr lang="en-US" sz="1600" dirty="0">
                <a:solidFill>
                  <a:schemeClr val="accent1">
                    <a:lumMod val="75000"/>
                  </a:schemeClr>
                </a:solidFill>
              </a:rPr>
              <a:t>              </a:t>
            </a:r>
            <a:endParaRPr lang="en-US" sz="1600" i="1" dirty="0">
              <a:solidFill>
                <a:schemeClr val="accent1">
                  <a:lumMod val="75000"/>
                </a:schemeClr>
              </a:solidFill>
            </a:endParaRPr>
          </a:p>
        </p:txBody>
      </p:sp>
      <p:sp>
        <p:nvSpPr>
          <p:cNvPr id="4" name="Date">
            <a:extLst>
              <a:ext uri="{FF2B5EF4-FFF2-40B4-BE49-F238E27FC236}">
                <a16:creationId xmlns:a16="http://schemas.microsoft.com/office/drawing/2014/main" id="{0B04DDC6-A6C5-6D40-8160-BEDB0CF8C6DD}"/>
              </a:ext>
            </a:extLst>
          </p:cNvPr>
          <p:cNvSpPr>
            <a:spLocks noGrp="1"/>
          </p:cNvSpPr>
          <p:nvPr>
            <p:ph type="dt" sz="half" idx="10"/>
          </p:nvPr>
        </p:nvSpPr>
        <p:spPr/>
        <p:txBody>
          <a:bodyPr/>
          <a:lstStyle/>
          <a:p>
            <a:fld id="{049DC8E1-D369-0F48-9062-BB068AFD07CE}" type="datetime1">
              <a:rPr lang="en-US" smtClean="0"/>
              <a:pPr/>
              <a:t>4/10/2026</a:t>
            </a:fld>
            <a:endParaRPr lang="en-US" dirty="0"/>
          </a:p>
        </p:txBody>
      </p:sp>
      <p:sp>
        <p:nvSpPr>
          <p:cNvPr id="5" name="Slide Number">
            <a:extLst>
              <a:ext uri="{FF2B5EF4-FFF2-40B4-BE49-F238E27FC236}">
                <a16:creationId xmlns:a16="http://schemas.microsoft.com/office/drawing/2014/main" id="{B05C2BE5-BF22-EF46-A621-4EB44D385B5E}"/>
              </a:ext>
            </a:extLst>
          </p:cNvPr>
          <p:cNvSpPr>
            <a:spLocks noGrp="1"/>
          </p:cNvSpPr>
          <p:nvPr>
            <p:ph type="sldNum" sz="quarter" idx="12"/>
          </p:nvPr>
        </p:nvSpPr>
        <p:spPr/>
        <p:txBody>
          <a:bodyPr/>
          <a:lstStyle/>
          <a:p>
            <a:fld id="{8A7A6979-0714-4377-B894-6BE4C2D6E202}" type="slidenum">
              <a:rPr lang="en-US" smtClean="0"/>
              <a:pPr/>
              <a:t>22</a:t>
            </a:fld>
            <a:endParaRPr lang="en-US" dirty="0"/>
          </a:p>
        </p:txBody>
      </p:sp>
      <p:pic>
        <p:nvPicPr>
          <p:cNvPr id="3074" name="Picture 2" descr="Meet the team concept diverse business men women Meet the team concept of diverse office people waving hello. Business men and women group for corporate portrait or staff presentation. welcome to the team stock illustrations">
            <a:extLst>
              <a:ext uri="{FF2B5EF4-FFF2-40B4-BE49-F238E27FC236}">
                <a16:creationId xmlns:a16="http://schemas.microsoft.com/office/drawing/2014/main" id="{84DF4296-003C-462E-8DF4-53D702EBD5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3712" y="824516"/>
            <a:ext cx="2571262" cy="13150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47989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C68859C-C6DA-FE49-AE9B-16641E5CEF1C}"/>
              </a:ext>
            </a:extLst>
          </p:cNvPr>
          <p:cNvSpPr>
            <a:spLocks noGrp="1"/>
          </p:cNvSpPr>
          <p:nvPr>
            <p:ph type="ctrTitle"/>
          </p:nvPr>
        </p:nvSpPr>
        <p:spPr/>
        <p:txBody>
          <a:bodyPr/>
          <a:lstStyle/>
          <a:p>
            <a:pPr algn="ctr"/>
            <a:r>
              <a:rPr lang="en-US" dirty="0"/>
              <a:t>Business Office</a:t>
            </a:r>
          </a:p>
        </p:txBody>
      </p:sp>
      <p:sp>
        <p:nvSpPr>
          <p:cNvPr id="5" name="Date">
            <a:extLst>
              <a:ext uri="{FF2B5EF4-FFF2-40B4-BE49-F238E27FC236}">
                <a16:creationId xmlns:a16="http://schemas.microsoft.com/office/drawing/2014/main" id="{FB00B505-51CF-DF41-A6F5-045261D896B1}"/>
              </a:ext>
            </a:extLst>
          </p:cNvPr>
          <p:cNvSpPr>
            <a:spLocks noGrp="1"/>
          </p:cNvSpPr>
          <p:nvPr>
            <p:ph type="dt" sz="half" idx="10"/>
          </p:nvPr>
        </p:nvSpPr>
        <p:spPr/>
        <p:txBody>
          <a:bodyPr/>
          <a:lstStyle/>
          <a:p>
            <a:fld id="{93C70D44-4D52-E745-B943-20C0DA58653C}" type="datetime1">
              <a:rPr lang="en-US" smtClean="0"/>
              <a:pPr/>
              <a:t>4/10/2026</a:t>
            </a:fld>
            <a:endParaRPr lang="en-US" dirty="0"/>
          </a:p>
        </p:txBody>
      </p:sp>
      <p:sp>
        <p:nvSpPr>
          <p:cNvPr id="6" name="Slide Number">
            <a:extLst>
              <a:ext uri="{FF2B5EF4-FFF2-40B4-BE49-F238E27FC236}">
                <a16:creationId xmlns:a16="http://schemas.microsoft.com/office/drawing/2014/main" id="{8A79D7E4-37C0-1549-8E7C-EDC9B2FE68B5}"/>
              </a:ext>
            </a:extLst>
          </p:cNvPr>
          <p:cNvSpPr>
            <a:spLocks noGrp="1"/>
          </p:cNvSpPr>
          <p:nvPr>
            <p:ph type="sldNum" sz="quarter" idx="12"/>
          </p:nvPr>
        </p:nvSpPr>
        <p:spPr/>
        <p:txBody>
          <a:bodyPr/>
          <a:lstStyle/>
          <a:p>
            <a:fld id="{8A7A6979-0714-4377-B894-6BE4C2D6E202}" type="slidenum">
              <a:rPr lang="en-US" smtClean="0"/>
              <a:pPr/>
              <a:t>23</a:t>
            </a:fld>
            <a:endParaRPr lang="en-US" dirty="0"/>
          </a:p>
        </p:txBody>
      </p:sp>
      <p:pic>
        <p:nvPicPr>
          <p:cNvPr id="12" name="Picture 11">
            <a:extLst>
              <a:ext uri="{FF2B5EF4-FFF2-40B4-BE49-F238E27FC236}">
                <a16:creationId xmlns:a16="http://schemas.microsoft.com/office/drawing/2014/main" id="{0D34E444-7252-4D3E-87BC-B9899A194170}"/>
              </a:ext>
            </a:extLst>
          </p:cNvPr>
          <p:cNvPicPr>
            <a:picLocks noChangeAspect="1"/>
          </p:cNvPicPr>
          <p:nvPr/>
        </p:nvPicPr>
        <p:blipFill>
          <a:blip r:embed="rId3"/>
          <a:stretch>
            <a:fillRect/>
          </a:stretch>
        </p:blipFill>
        <p:spPr>
          <a:xfrm>
            <a:off x="2804866" y="1900024"/>
            <a:ext cx="3534268" cy="3057952"/>
          </a:xfrm>
          <a:prstGeom prst="rect">
            <a:avLst/>
          </a:prstGeom>
        </p:spPr>
      </p:pic>
    </p:spTree>
    <p:extLst>
      <p:ext uri="{BB962C8B-B14F-4D97-AF65-F5344CB8AC3E}">
        <p14:creationId xmlns:p14="http://schemas.microsoft.com/office/powerpoint/2010/main" val="36962302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C68859C-C6DA-FE49-AE9B-16641E5CEF1C}"/>
              </a:ext>
            </a:extLst>
          </p:cNvPr>
          <p:cNvSpPr>
            <a:spLocks noGrp="1"/>
          </p:cNvSpPr>
          <p:nvPr>
            <p:ph type="ctrTitle"/>
          </p:nvPr>
        </p:nvSpPr>
        <p:spPr/>
        <p:txBody>
          <a:bodyPr/>
          <a:lstStyle/>
          <a:p>
            <a:pPr algn="ctr"/>
            <a:r>
              <a:rPr lang="en-US" dirty="0"/>
              <a:t>Business Office</a:t>
            </a:r>
          </a:p>
        </p:txBody>
      </p:sp>
      <p:sp>
        <p:nvSpPr>
          <p:cNvPr id="5" name="Date">
            <a:extLst>
              <a:ext uri="{FF2B5EF4-FFF2-40B4-BE49-F238E27FC236}">
                <a16:creationId xmlns:a16="http://schemas.microsoft.com/office/drawing/2014/main" id="{FB00B505-51CF-DF41-A6F5-045261D896B1}"/>
              </a:ext>
            </a:extLst>
          </p:cNvPr>
          <p:cNvSpPr>
            <a:spLocks noGrp="1"/>
          </p:cNvSpPr>
          <p:nvPr>
            <p:ph type="dt" sz="half" idx="10"/>
          </p:nvPr>
        </p:nvSpPr>
        <p:spPr/>
        <p:txBody>
          <a:bodyPr/>
          <a:lstStyle/>
          <a:p>
            <a:fld id="{93C70D44-4D52-E745-B943-20C0DA58653C}" type="datetime1">
              <a:rPr lang="en-US" smtClean="0"/>
              <a:pPr/>
              <a:t>4/10/2026</a:t>
            </a:fld>
            <a:endParaRPr lang="en-US" dirty="0"/>
          </a:p>
        </p:txBody>
      </p:sp>
      <p:sp>
        <p:nvSpPr>
          <p:cNvPr id="6" name="Slide Number">
            <a:extLst>
              <a:ext uri="{FF2B5EF4-FFF2-40B4-BE49-F238E27FC236}">
                <a16:creationId xmlns:a16="http://schemas.microsoft.com/office/drawing/2014/main" id="{8A79D7E4-37C0-1549-8E7C-EDC9B2FE68B5}"/>
              </a:ext>
            </a:extLst>
          </p:cNvPr>
          <p:cNvSpPr>
            <a:spLocks noGrp="1"/>
          </p:cNvSpPr>
          <p:nvPr>
            <p:ph type="sldNum" sz="quarter" idx="12"/>
          </p:nvPr>
        </p:nvSpPr>
        <p:spPr/>
        <p:txBody>
          <a:bodyPr/>
          <a:lstStyle/>
          <a:p>
            <a:fld id="{8A7A6979-0714-4377-B894-6BE4C2D6E202}" type="slidenum">
              <a:rPr lang="en-US" smtClean="0"/>
              <a:pPr/>
              <a:t>24</a:t>
            </a:fld>
            <a:endParaRPr lang="en-US" dirty="0"/>
          </a:p>
        </p:txBody>
      </p:sp>
      <p:pic>
        <p:nvPicPr>
          <p:cNvPr id="4" name="Picture 3">
            <a:extLst>
              <a:ext uri="{FF2B5EF4-FFF2-40B4-BE49-F238E27FC236}">
                <a16:creationId xmlns:a16="http://schemas.microsoft.com/office/drawing/2014/main" id="{1FADBAEE-3037-4C3E-ACBC-173BC2A0005D}"/>
              </a:ext>
            </a:extLst>
          </p:cNvPr>
          <p:cNvPicPr>
            <a:picLocks noChangeAspect="1"/>
          </p:cNvPicPr>
          <p:nvPr/>
        </p:nvPicPr>
        <p:blipFill>
          <a:blip r:embed="rId3"/>
          <a:stretch>
            <a:fillRect/>
          </a:stretch>
        </p:blipFill>
        <p:spPr>
          <a:xfrm>
            <a:off x="2661971" y="2233445"/>
            <a:ext cx="3820058" cy="2391109"/>
          </a:xfrm>
          <a:prstGeom prst="rect">
            <a:avLst/>
          </a:prstGeom>
        </p:spPr>
      </p:pic>
    </p:spTree>
    <p:extLst>
      <p:ext uri="{BB962C8B-B14F-4D97-AF65-F5344CB8AC3E}">
        <p14:creationId xmlns:p14="http://schemas.microsoft.com/office/powerpoint/2010/main" val="8903360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C68859C-C6DA-FE49-AE9B-16641E5CEF1C}"/>
              </a:ext>
            </a:extLst>
          </p:cNvPr>
          <p:cNvSpPr>
            <a:spLocks noGrp="1"/>
          </p:cNvSpPr>
          <p:nvPr>
            <p:ph type="ctrTitle"/>
          </p:nvPr>
        </p:nvSpPr>
        <p:spPr/>
        <p:txBody>
          <a:bodyPr/>
          <a:lstStyle/>
          <a:p>
            <a:pPr algn="ctr"/>
            <a:r>
              <a:rPr lang="en-US" dirty="0"/>
              <a:t>Business Office</a:t>
            </a:r>
          </a:p>
        </p:txBody>
      </p:sp>
      <p:sp>
        <p:nvSpPr>
          <p:cNvPr id="3" name="Subhead">
            <a:extLst>
              <a:ext uri="{FF2B5EF4-FFF2-40B4-BE49-F238E27FC236}">
                <a16:creationId xmlns:a16="http://schemas.microsoft.com/office/drawing/2014/main" id="{ACEB0132-27E3-124A-9A10-C1163F4F58B3}"/>
              </a:ext>
            </a:extLst>
          </p:cNvPr>
          <p:cNvSpPr>
            <a:spLocks noGrp="1"/>
          </p:cNvSpPr>
          <p:nvPr>
            <p:ph type="subTitle" idx="1"/>
          </p:nvPr>
        </p:nvSpPr>
        <p:spPr>
          <a:xfrm>
            <a:off x="1128503" y="1006612"/>
            <a:ext cx="6925731" cy="338554"/>
          </a:xfrm>
        </p:spPr>
        <p:txBody>
          <a:bodyPr/>
          <a:lstStyle/>
          <a:p>
            <a:pPr algn="ctr"/>
            <a:r>
              <a:rPr lang="en-US" dirty="0">
                <a:hlinkClick r:id="rId3"/>
              </a:rPr>
              <a:t>Common GL List</a:t>
            </a:r>
            <a:endParaRPr lang="en-US" dirty="0"/>
          </a:p>
        </p:txBody>
      </p:sp>
      <p:sp>
        <p:nvSpPr>
          <p:cNvPr id="5" name="Date">
            <a:extLst>
              <a:ext uri="{FF2B5EF4-FFF2-40B4-BE49-F238E27FC236}">
                <a16:creationId xmlns:a16="http://schemas.microsoft.com/office/drawing/2014/main" id="{FB00B505-51CF-DF41-A6F5-045261D896B1}"/>
              </a:ext>
            </a:extLst>
          </p:cNvPr>
          <p:cNvSpPr>
            <a:spLocks noGrp="1"/>
          </p:cNvSpPr>
          <p:nvPr>
            <p:ph type="dt" sz="half" idx="10"/>
          </p:nvPr>
        </p:nvSpPr>
        <p:spPr/>
        <p:txBody>
          <a:bodyPr/>
          <a:lstStyle/>
          <a:p>
            <a:fld id="{93C70D44-4D52-E745-B943-20C0DA58653C}" type="datetime1">
              <a:rPr lang="en-US" smtClean="0"/>
              <a:pPr/>
              <a:t>4/10/2026</a:t>
            </a:fld>
            <a:endParaRPr lang="en-US" dirty="0"/>
          </a:p>
        </p:txBody>
      </p:sp>
      <p:sp>
        <p:nvSpPr>
          <p:cNvPr id="6" name="Slide Number">
            <a:extLst>
              <a:ext uri="{FF2B5EF4-FFF2-40B4-BE49-F238E27FC236}">
                <a16:creationId xmlns:a16="http://schemas.microsoft.com/office/drawing/2014/main" id="{8A79D7E4-37C0-1549-8E7C-EDC9B2FE68B5}"/>
              </a:ext>
            </a:extLst>
          </p:cNvPr>
          <p:cNvSpPr>
            <a:spLocks noGrp="1"/>
          </p:cNvSpPr>
          <p:nvPr>
            <p:ph type="sldNum" sz="quarter" idx="12"/>
          </p:nvPr>
        </p:nvSpPr>
        <p:spPr/>
        <p:txBody>
          <a:bodyPr/>
          <a:lstStyle/>
          <a:p>
            <a:fld id="{8A7A6979-0714-4377-B894-6BE4C2D6E202}" type="slidenum">
              <a:rPr lang="en-US" smtClean="0"/>
              <a:pPr/>
              <a:t>3</a:t>
            </a:fld>
            <a:endParaRPr lang="en-US" dirty="0"/>
          </a:p>
        </p:txBody>
      </p:sp>
      <p:pic>
        <p:nvPicPr>
          <p:cNvPr id="7" name="Picture 6">
            <a:extLst>
              <a:ext uri="{FF2B5EF4-FFF2-40B4-BE49-F238E27FC236}">
                <a16:creationId xmlns:a16="http://schemas.microsoft.com/office/drawing/2014/main" id="{BC734D37-396D-4EFB-915B-A167ACDC8127}"/>
              </a:ext>
            </a:extLst>
          </p:cNvPr>
          <p:cNvPicPr>
            <a:picLocks noChangeAspect="1"/>
          </p:cNvPicPr>
          <p:nvPr/>
        </p:nvPicPr>
        <p:blipFill>
          <a:blip r:embed="rId4"/>
          <a:stretch>
            <a:fillRect/>
          </a:stretch>
        </p:blipFill>
        <p:spPr>
          <a:xfrm>
            <a:off x="2218149" y="1512366"/>
            <a:ext cx="4572235" cy="4229317"/>
          </a:xfrm>
          <a:prstGeom prst="rect">
            <a:avLst/>
          </a:prstGeom>
        </p:spPr>
      </p:pic>
    </p:spTree>
    <p:extLst>
      <p:ext uri="{BB962C8B-B14F-4D97-AF65-F5344CB8AC3E}">
        <p14:creationId xmlns:p14="http://schemas.microsoft.com/office/powerpoint/2010/main" val="1377976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C68859C-C6DA-FE49-AE9B-16641E5CEF1C}"/>
              </a:ext>
            </a:extLst>
          </p:cNvPr>
          <p:cNvSpPr>
            <a:spLocks noGrp="1"/>
          </p:cNvSpPr>
          <p:nvPr>
            <p:ph type="ctrTitle"/>
          </p:nvPr>
        </p:nvSpPr>
        <p:spPr/>
        <p:txBody>
          <a:bodyPr/>
          <a:lstStyle/>
          <a:p>
            <a:pPr algn="ctr"/>
            <a:r>
              <a:rPr lang="en-US" dirty="0"/>
              <a:t>Business Office</a:t>
            </a:r>
          </a:p>
        </p:txBody>
      </p:sp>
      <p:sp>
        <p:nvSpPr>
          <p:cNvPr id="3" name="Subhead">
            <a:extLst>
              <a:ext uri="{FF2B5EF4-FFF2-40B4-BE49-F238E27FC236}">
                <a16:creationId xmlns:a16="http://schemas.microsoft.com/office/drawing/2014/main" id="{ACEB0132-27E3-124A-9A10-C1163F4F58B3}"/>
              </a:ext>
            </a:extLst>
          </p:cNvPr>
          <p:cNvSpPr>
            <a:spLocks noGrp="1"/>
          </p:cNvSpPr>
          <p:nvPr>
            <p:ph type="subTitle" idx="1"/>
          </p:nvPr>
        </p:nvSpPr>
        <p:spPr>
          <a:xfrm>
            <a:off x="1128503" y="1006612"/>
            <a:ext cx="6925731" cy="276999"/>
          </a:xfrm>
        </p:spPr>
        <p:txBody>
          <a:bodyPr/>
          <a:lstStyle/>
          <a:p>
            <a:pPr algn="ctr"/>
            <a:r>
              <a:rPr lang="en-US" sz="1800" dirty="0">
                <a:hlinkClick r:id="rId3"/>
              </a:rPr>
              <a:t>Common GL List</a:t>
            </a:r>
            <a:r>
              <a:rPr lang="en-US" sz="1800" dirty="0"/>
              <a:t> </a:t>
            </a:r>
            <a:r>
              <a:rPr lang="en-US" sz="1800" b="0" i="1" dirty="0"/>
              <a:t>continued</a:t>
            </a:r>
          </a:p>
        </p:txBody>
      </p:sp>
      <p:sp>
        <p:nvSpPr>
          <p:cNvPr id="5" name="Date">
            <a:extLst>
              <a:ext uri="{FF2B5EF4-FFF2-40B4-BE49-F238E27FC236}">
                <a16:creationId xmlns:a16="http://schemas.microsoft.com/office/drawing/2014/main" id="{FB00B505-51CF-DF41-A6F5-045261D896B1}"/>
              </a:ext>
            </a:extLst>
          </p:cNvPr>
          <p:cNvSpPr>
            <a:spLocks noGrp="1"/>
          </p:cNvSpPr>
          <p:nvPr>
            <p:ph type="dt" sz="half" idx="10"/>
          </p:nvPr>
        </p:nvSpPr>
        <p:spPr/>
        <p:txBody>
          <a:bodyPr/>
          <a:lstStyle/>
          <a:p>
            <a:fld id="{93C70D44-4D52-E745-B943-20C0DA58653C}" type="datetime1">
              <a:rPr lang="en-US" smtClean="0"/>
              <a:pPr/>
              <a:t>4/10/2026</a:t>
            </a:fld>
            <a:endParaRPr lang="en-US" dirty="0"/>
          </a:p>
        </p:txBody>
      </p:sp>
      <p:sp>
        <p:nvSpPr>
          <p:cNvPr id="6" name="Slide Number">
            <a:extLst>
              <a:ext uri="{FF2B5EF4-FFF2-40B4-BE49-F238E27FC236}">
                <a16:creationId xmlns:a16="http://schemas.microsoft.com/office/drawing/2014/main" id="{8A79D7E4-37C0-1549-8E7C-EDC9B2FE68B5}"/>
              </a:ext>
            </a:extLst>
          </p:cNvPr>
          <p:cNvSpPr>
            <a:spLocks noGrp="1"/>
          </p:cNvSpPr>
          <p:nvPr>
            <p:ph type="sldNum" sz="quarter" idx="12"/>
          </p:nvPr>
        </p:nvSpPr>
        <p:spPr/>
        <p:txBody>
          <a:bodyPr/>
          <a:lstStyle/>
          <a:p>
            <a:fld id="{8A7A6979-0714-4377-B894-6BE4C2D6E202}" type="slidenum">
              <a:rPr lang="en-US" smtClean="0"/>
              <a:pPr/>
              <a:t>4</a:t>
            </a:fld>
            <a:endParaRPr lang="en-US" dirty="0"/>
          </a:p>
        </p:txBody>
      </p:sp>
      <p:pic>
        <p:nvPicPr>
          <p:cNvPr id="8" name="Picture 7">
            <a:extLst>
              <a:ext uri="{FF2B5EF4-FFF2-40B4-BE49-F238E27FC236}">
                <a16:creationId xmlns:a16="http://schemas.microsoft.com/office/drawing/2014/main" id="{F6814619-1E55-4469-801F-51D0942FF2C8}"/>
              </a:ext>
            </a:extLst>
          </p:cNvPr>
          <p:cNvPicPr>
            <a:picLocks noChangeAspect="1"/>
          </p:cNvPicPr>
          <p:nvPr/>
        </p:nvPicPr>
        <p:blipFill>
          <a:blip r:embed="rId4"/>
          <a:stretch>
            <a:fillRect/>
          </a:stretch>
        </p:blipFill>
        <p:spPr>
          <a:xfrm>
            <a:off x="2232326" y="1340745"/>
            <a:ext cx="4259337" cy="1453255"/>
          </a:xfrm>
          <a:prstGeom prst="rect">
            <a:avLst/>
          </a:prstGeom>
        </p:spPr>
      </p:pic>
      <p:pic>
        <p:nvPicPr>
          <p:cNvPr id="10" name="Picture 9">
            <a:extLst>
              <a:ext uri="{FF2B5EF4-FFF2-40B4-BE49-F238E27FC236}">
                <a16:creationId xmlns:a16="http://schemas.microsoft.com/office/drawing/2014/main" id="{8954C452-F3BB-4902-A3D7-CEFF83381D4C}"/>
              </a:ext>
            </a:extLst>
          </p:cNvPr>
          <p:cNvPicPr>
            <a:picLocks noChangeAspect="1"/>
          </p:cNvPicPr>
          <p:nvPr/>
        </p:nvPicPr>
        <p:blipFill>
          <a:blip r:embed="rId5"/>
          <a:stretch>
            <a:fillRect/>
          </a:stretch>
        </p:blipFill>
        <p:spPr>
          <a:xfrm>
            <a:off x="2232327" y="2808801"/>
            <a:ext cx="4259336" cy="3179672"/>
          </a:xfrm>
          <a:prstGeom prst="rect">
            <a:avLst/>
          </a:prstGeom>
        </p:spPr>
      </p:pic>
    </p:spTree>
    <p:extLst>
      <p:ext uri="{BB962C8B-B14F-4D97-AF65-F5344CB8AC3E}">
        <p14:creationId xmlns:p14="http://schemas.microsoft.com/office/powerpoint/2010/main" val="24575807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C68859C-C6DA-FE49-AE9B-16641E5CEF1C}"/>
              </a:ext>
            </a:extLst>
          </p:cNvPr>
          <p:cNvSpPr>
            <a:spLocks noGrp="1"/>
          </p:cNvSpPr>
          <p:nvPr>
            <p:ph type="ctrTitle"/>
          </p:nvPr>
        </p:nvSpPr>
        <p:spPr/>
        <p:txBody>
          <a:bodyPr/>
          <a:lstStyle/>
          <a:p>
            <a:pPr algn="ctr"/>
            <a:r>
              <a:rPr lang="en-US" dirty="0"/>
              <a:t>Business Office</a:t>
            </a:r>
          </a:p>
        </p:txBody>
      </p:sp>
      <p:sp>
        <p:nvSpPr>
          <p:cNvPr id="3" name="Subhead">
            <a:extLst>
              <a:ext uri="{FF2B5EF4-FFF2-40B4-BE49-F238E27FC236}">
                <a16:creationId xmlns:a16="http://schemas.microsoft.com/office/drawing/2014/main" id="{ACEB0132-27E3-124A-9A10-C1163F4F58B3}"/>
              </a:ext>
            </a:extLst>
          </p:cNvPr>
          <p:cNvSpPr>
            <a:spLocks noGrp="1"/>
          </p:cNvSpPr>
          <p:nvPr>
            <p:ph type="subTitle" idx="1"/>
          </p:nvPr>
        </p:nvSpPr>
        <p:spPr>
          <a:xfrm>
            <a:off x="1128503" y="1006612"/>
            <a:ext cx="6925731" cy="276999"/>
          </a:xfrm>
        </p:spPr>
        <p:txBody>
          <a:bodyPr/>
          <a:lstStyle/>
          <a:p>
            <a:pPr algn="ctr"/>
            <a:r>
              <a:rPr lang="en-US" sz="1800" dirty="0">
                <a:hlinkClick r:id="rId3"/>
              </a:rPr>
              <a:t>Common GL List</a:t>
            </a:r>
            <a:r>
              <a:rPr lang="en-US" sz="1800" dirty="0"/>
              <a:t> </a:t>
            </a:r>
            <a:r>
              <a:rPr lang="en-US" sz="1800" b="0" i="1" dirty="0"/>
              <a:t>continued</a:t>
            </a:r>
          </a:p>
        </p:txBody>
      </p:sp>
      <p:sp>
        <p:nvSpPr>
          <p:cNvPr id="5" name="Date">
            <a:extLst>
              <a:ext uri="{FF2B5EF4-FFF2-40B4-BE49-F238E27FC236}">
                <a16:creationId xmlns:a16="http://schemas.microsoft.com/office/drawing/2014/main" id="{FB00B505-51CF-DF41-A6F5-045261D896B1}"/>
              </a:ext>
            </a:extLst>
          </p:cNvPr>
          <p:cNvSpPr>
            <a:spLocks noGrp="1"/>
          </p:cNvSpPr>
          <p:nvPr>
            <p:ph type="dt" sz="half" idx="10"/>
          </p:nvPr>
        </p:nvSpPr>
        <p:spPr/>
        <p:txBody>
          <a:bodyPr/>
          <a:lstStyle/>
          <a:p>
            <a:fld id="{93C70D44-4D52-E745-B943-20C0DA58653C}" type="datetime1">
              <a:rPr lang="en-US" smtClean="0"/>
              <a:pPr/>
              <a:t>4/10/2026</a:t>
            </a:fld>
            <a:endParaRPr lang="en-US" dirty="0"/>
          </a:p>
        </p:txBody>
      </p:sp>
      <p:sp>
        <p:nvSpPr>
          <p:cNvPr id="6" name="Slide Number">
            <a:extLst>
              <a:ext uri="{FF2B5EF4-FFF2-40B4-BE49-F238E27FC236}">
                <a16:creationId xmlns:a16="http://schemas.microsoft.com/office/drawing/2014/main" id="{8A79D7E4-37C0-1549-8E7C-EDC9B2FE68B5}"/>
              </a:ext>
            </a:extLst>
          </p:cNvPr>
          <p:cNvSpPr>
            <a:spLocks noGrp="1"/>
          </p:cNvSpPr>
          <p:nvPr>
            <p:ph type="sldNum" sz="quarter" idx="12"/>
          </p:nvPr>
        </p:nvSpPr>
        <p:spPr/>
        <p:txBody>
          <a:bodyPr/>
          <a:lstStyle/>
          <a:p>
            <a:fld id="{8A7A6979-0714-4377-B894-6BE4C2D6E202}" type="slidenum">
              <a:rPr lang="en-US" smtClean="0"/>
              <a:pPr/>
              <a:t>5</a:t>
            </a:fld>
            <a:endParaRPr lang="en-US" dirty="0"/>
          </a:p>
        </p:txBody>
      </p:sp>
      <p:pic>
        <p:nvPicPr>
          <p:cNvPr id="7" name="Picture 6">
            <a:extLst>
              <a:ext uri="{FF2B5EF4-FFF2-40B4-BE49-F238E27FC236}">
                <a16:creationId xmlns:a16="http://schemas.microsoft.com/office/drawing/2014/main" id="{02F8A9D1-BE9F-4D1C-8F49-52E9F55BC918}"/>
              </a:ext>
            </a:extLst>
          </p:cNvPr>
          <p:cNvPicPr>
            <a:picLocks noChangeAspect="1"/>
          </p:cNvPicPr>
          <p:nvPr/>
        </p:nvPicPr>
        <p:blipFill>
          <a:blip r:embed="rId4"/>
          <a:stretch>
            <a:fillRect/>
          </a:stretch>
        </p:blipFill>
        <p:spPr>
          <a:xfrm>
            <a:off x="1928833" y="1455790"/>
            <a:ext cx="4955293" cy="4259209"/>
          </a:xfrm>
          <a:prstGeom prst="rect">
            <a:avLst/>
          </a:prstGeom>
        </p:spPr>
      </p:pic>
    </p:spTree>
    <p:extLst>
      <p:ext uri="{BB962C8B-B14F-4D97-AF65-F5344CB8AC3E}">
        <p14:creationId xmlns:p14="http://schemas.microsoft.com/office/powerpoint/2010/main" val="3979970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DEE850DF-3D9E-1B47-90FF-ED7F0C971735}"/>
              </a:ext>
            </a:extLst>
          </p:cNvPr>
          <p:cNvSpPr>
            <a:spLocks noGrp="1"/>
          </p:cNvSpPr>
          <p:nvPr>
            <p:ph type="ctrTitle"/>
          </p:nvPr>
        </p:nvSpPr>
        <p:spPr/>
        <p:txBody>
          <a:bodyPr/>
          <a:lstStyle/>
          <a:p>
            <a:pPr algn="ctr"/>
            <a:r>
              <a:rPr lang="en-US" dirty="0"/>
              <a:t>Business Office</a:t>
            </a:r>
          </a:p>
        </p:txBody>
      </p:sp>
      <p:sp>
        <p:nvSpPr>
          <p:cNvPr id="3" name="Subhead">
            <a:extLst>
              <a:ext uri="{FF2B5EF4-FFF2-40B4-BE49-F238E27FC236}">
                <a16:creationId xmlns:a16="http://schemas.microsoft.com/office/drawing/2014/main" id="{64ED6B49-BD5E-0041-B100-6E9FE7E85D35}"/>
              </a:ext>
            </a:extLst>
          </p:cNvPr>
          <p:cNvSpPr>
            <a:spLocks noGrp="1"/>
          </p:cNvSpPr>
          <p:nvPr>
            <p:ph type="subTitle" idx="1"/>
          </p:nvPr>
        </p:nvSpPr>
        <p:spPr>
          <a:xfrm>
            <a:off x="1128506" y="1094879"/>
            <a:ext cx="6925728" cy="338554"/>
          </a:xfrm>
        </p:spPr>
        <p:txBody>
          <a:bodyPr/>
          <a:lstStyle/>
          <a:p>
            <a:pPr algn="ctr"/>
            <a:r>
              <a:rPr lang="en-US" dirty="0"/>
              <a:t>University Credit Cards</a:t>
            </a:r>
          </a:p>
        </p:txBody>
      </p:sp>
      <p:sp>
        <p:nvSpPr>
          <p:cNvPr id="4" name="Body Text">
            <a:extLst>
              <a:ext uri="{FF2B5EF4-FFF2-40B4-BE49-F238E27FC236}">
                <a16:creationId xmlns:a16="http://schemas.microsoft.com/office/drawing/2014/main" id="{A576C15D-F831-C840-A05A-A5EF685D5411}"/>
              </a:ext>
            </a:extLst>
          </p:cNvPr>
          <p:cNvSpPr>
            <a:spLocks noGrp="1"/>
          </p:cNvSpPr>
          <p:nvPr>
            <p:ph type="body" sz="quarter" idx="14"/>
          </p:nvPr>
        </p:nvSpPr>
        <p:spPr>
          <a:xfrm>
            <a:off x="954230" y="2553674"/>
            <a:ext cx="7760473" cy="3240168"/>
          </a:xfrm>
        </p:spPr>
        <p:txBody>
          <a:bodyPr>
            <a:normAutofit/>
          </a:bodyPr>
          <a:lstStyle/>
          <a:p>
            <a:pPr lvl="0"/>
            <a:r>
              <a:rPr lang="en-US" dirty="0">
                <a:hlinkClick r:id="rId2"/>
              </a:rPr>
              <a:t>Purchasing Cards (pcards) </a:t>
            </a:r>
            <a:endParaRPr lang="en-US" dirty="0"/>
          </a:p>
          <a:p>
            <a:pPr lvl="1"/>
            <a:r>
              <a:rPr lang="en-US" dirty="0"/>
              <a:t>Department Card</a:t>
            </a:r>
          </a:p>
          <a:p>
            <a:pPr lvl="1"/>
            <a:r>
              <a:rPr lang="en-US" dirty="0"/>
              <a:t>Named Card</a:t>
            </a:r>
            <a:r>
              <a:rPr lang="en-US" sz="1400" i="1" dirty="0"/>
              <a:t> (must not be used by anyone other than named person on card)</a:t>
            </a:r>
            <a:endParaRPr lang="en-US" dirty="0"/>
          </a:p>
          <a:p>
            <a:pPr lvl="0"/>
            <a:endParaRPr lang="en-US" dirty="0"/>
          </a:p>
          <a:p>
            <a:pPr lvl="0"/>
            <a:r>
              <a:rPr lang="en-US" dirty="0">
                <a:hlinkClick r:id="rId3"/>
              </a:rPr>
              <a:t>Travel Cards (tcards) </a:t>
            </a:r>
            <a:endParaRPr lang="en-US" sz="1100" dirty="0">
              <a:hlinkClick r:id="rId4"/>
            </a:endParaRPr>
          </a:p>
          <a:p>
            <a:pPr lvl="1"/>
            <a:r>
              <a:rPr lang="en-US" dirty="0"/>
              <a:t>Named Card </a:t>
            </a:r>
            <a:r>
              <a:rPr lang="en-US" sz="1400" i="1" dirty="0"/>
              <a:t>(follows the employee no matter what area they work in)</a:t>
            </a:r>
          </a:p>
          <a:p>
            <a:pPr lvl="0"/>
            <a:endParaRPr lang="en-US" dirty="0"/>
          </a:p>
          <a:p>
            <a:pPr lvl="0">
              <a:defRPr/>
            </a:pPr>
            <a:r>
              <a:rPr lang="en-US" dirty="0">
                <a:hlinkClick r:id="rId5"/>
              </a:rPr>
              <a:t>PRF (Purdue Research Foundation) Cards</a:t>
            </a:r>
            <a:endParaRPr lang="en-US" dirty="0"/>
          </a:p>
          <a:p>
            <a:pPr lvl="1">
              <a:defRPr/>
            </a:pPr>
            <a:r>
              <a:rPr lang="en-US" dirty="0"/>
              <a:t>PRF purchases need to be approved by the business office</a:t>
            </a:r>
          </a:p>
          <a:p>
            <a:pPr lvl="1">
              <a:defRPr/>
            </a:pPr>
            <a:r>
              <a:rPr lang="en-US" b="1" dirty="0"/>
              <a:t>ALL</a:t>
            </a:r>
            <a:r>
              <a:rPr lang="en-US" dirty="0"/>
              <a:t> PRF expenditures are subject to Indiana Sales Tax</a:t>
            </a:r>
            <a:endParaRPr lang="en-US" b="1" dirty="0"/>
          </a:p>
          <a:p>
            <a:pPr marL="228600" lvl="1" indent="0">
              <a:buNone/>
              <a:defRPr/>
            </a:pPr>
            <a:endParaRPr lang="en-US" dirty="0"/>
          </a:p>
        </p:txBody>
      </p:sp>
      <p:sp>
        <p:nvSpPr>
          <p:cNvPr id="6" name="Date ">
            <a:extLst>
              <a:ext uri="{FF2B5EF4-FFF2-40B4-BE49-F238E27FC236}">
                <a16:creationId xmlns:a16="http://schemas.microsoft.com/office/drawing/2014/main" id="{D1F3D237-95C6-7F44-886F-39CEF591E852}"/>
              </a:ext>
            </a:extLst>
          </p:cNvPr>
          <p:cNvSpPr>
            <a:spLocks noGrp="1"/>
          </p:cNvSpPr>
          <p:nvPr>
            <p:ph type="dt" sz="half" idx="10"/>
          </p:nvPr>
        </p:nvSpPr>
        <p:spPr>
          <a:xfrm>
            <a:off x="6936376" y="6220740"/>
            <a:ext cx="904409" cy="323968"/>
          </a:xfrm>
        </p:spPr>
        <p:txBody>
          <a:bodyPr/>
          <a:lstStyle/>
          <a:p>
            <a:fld id="{4127BF28-8E52-EB4D-8A7B-6C7DC4946F53}" type="datetime1">
              <a:rPr lang="en-US" smtClean="0"/>
              <a:t>4/10/2026</a:t>
            </a:fld>
            <a:endParaRPr lang="en-US" dirty="0"/>
          </a:p>
        </p:txBody>
      </p:sp>
      <p:sp>
        <p:nvSpPr>
          <p:cNvPr id="7" name="Slide Number">
            <a:extLst>
              <a:ext uri="{FF2B5EF4-FFF2-40B4-BE49-F238E27FC236}">
                <a16:creationId xmlns:a16="http://schemas.microsoft.com/office/drawing/2014/main" id="{0343A167-D916-344F-9C29-C33AA2CD1DF2}"/>
              </a:ext>
            </a:extLst>
          </p:cNvPr>
          <p:cNvSpPr>
            <a:spLocks noGrp="1"/>
          </p:cNvSpPr>
          <p:nvPr>
            <p:ph type="sldNum" sz="quarter" idx="12"/>
          </p:nvPr>
        </p:nvSpPr>
        <p:spPr/>
        <p:txBody>
          <a:bodyPr/>
          <a:lstStyle/>
          <a:p>
            <a:fld id="{8A7A6979-0714-4377-B894-6BE4C2D6E202}" type="slidenum">
              <a:rPr lang="en-US" smtClean="0"/>
              <a:pPr/>
              <a:t>6</a:t>
            </a:fld>
            <a:endParaRPr lang="en-US" dirty="0"/>
          </a:p>
        </p:txBody>
      </p:sp>
      <p:pic>
        <p:nvPicPr>
          <p:cNvPr id="13314" name="Picture 2" descr="Free Clip Art Credit Card - Fake Credit Card Png, Transparent Png ,  Transparent Png Image - PNGitem">
            <a:extLst>
              <a:ext uri="{FF2B5EF4-FFF2-40B4-BE49-F238E27FC236}">
                <a16:creationId xmlns:a16="http://schemas.microsoft.com/office/drawing/2014/main" id="{080E0D45-D777-4208-99EE-9A4759D1D54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60499" y="1433433"/>
            <a:ext cx="1623001" cy="10998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50370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DEE850DF-3D9E-1B47-90FF-ED7F0C971735}"/>
              </a:ext>
            </a:extLst>
          </p:cNvPr>
          <p:cNvSpPr>
            <a:spLocks noGrp="1"/>
          </p:cNvSpPr>
          <p:nvPr>
            <p:ph type="ctrTitle"/>
          </p:nvPr>
        </p:nvSpPr>
        <p:spPr/>
        <p:txBody>
          <a:bodyPr/>
          <a:lstStyle/>
          <a:p>
            <a:pPr algn="ctr"/>
            <a:r>
              <a:rPr lang="en-US" dirty="0"/>
              <a:t>Business Office</a:t>
            </a:r>
          </a:p>
        </p:txBody>
      </p:sp>
      <p:sp>
        <p:nvSpPr>
          <p:cNvPr id="3" name="Subhead">
            <a:extLst>
              <a:ext uri="{FF2B5EF4-FFF2-40B4-BE49-F238E27FC236}">
                <a16:creationId xmlns:a16="http://schemas.microsoft.com/office/drawing/2014/main" id="{64ED6B49-BD5E-0041-B100-6E9FE7E85D35}"/>
              </a:ext>
            </a:extLst>
          </p:cNvPr>
          <p:cNvSpPr>
            <a:spLocks noGrp="1"/>
          </p:cNvSpPr>
          <p:nvPr>
            <p:ph type="subTitle" idx="1"/>
          </p:nvPr>
        </p:nvSpPr>
        <p:spPr>
          <a:xfrm>
            <a:off x="1128506" y="1094879"/>
            <a:ext cx="6925728" cy="338554"/>
          </a:xfrm>
        </p:spPr>
        <p:txBody>
          <a:bodyPr/>
          <a:lstStyle/>
          <a:p>
            <a:pPr algn="ctr"/>
            <a:r>
              <a:rPr lang="en-US" dirty="0"/>
              <a:t>University Credit Cards</a:t>
            </a:r>
          </a:p>
        </p:txBody>
      </p:sp>
      <p:sp>
        <p:nvSpPr>
          <p:cNvPr id="4" name="Body Text">
            <a:extLst>
              <a:ext uri="{FF2B5EF4-FFF2-40B4-BE49-F238E27FC236}">
                <a16:creationId xmlns:a16="http://schemas.microsoft.com/office/drawing/2014/main" id="{A576C15D-F831-C840-A05A-A5EF685D5411}"/>
              </a:ext>
            </a:extLst>
          </p:cNvPr>
          <p:cNvSpPr>
            <a:spLocks noGrp="1"/>
          </p:cNvSpPr>
          <p:nvPr>
            <p:ph type="body" sz="quarter" idx="14"/>
          </p:nvPr>
        </p:nvSpPr>
        <p:spPr>
          <a:xfrm>
            <a:off x="1274868" y="1676400"/>
            <a:ext cx="6779366" cy="4060385"/>
          </a:xfrm>
        </p:spPr>
        <p:txBody>
          <a:bodyPr>
            <a:normAutofit fontScale="92500" lnSpcReduction="10000"/>
          </a:bodyPr>
          <a:lstStyle/>
          <a:p>
            <a:pPr lvl="0"/>
            <a:r>
              <a:rPr lang="en-US" dirty="0"/>
              <a:t>Limit Increase Requests	</a:t>
            </a:r>
          </a:p>
          <a:p>
            <a:pPr lvl="1"/>
            <a:r>
              <a:rPr lang="en-US" dirty="0"/>
              <a:t>Contact the business office for increase requests</a:t>
            </a:r>
          </a:p>
          <a:p>
            <a:pPr lvl="2"/>
            <a:r>
              <a:rPr lang="en-US" dirty="0">
                <a:hlinkClick r:id="rId2"/>
              </a:rPr>
              <a:t>busproc@purdue.edu</a:t>
            </a:r>
            <a:endParaRPr lang="en-US" dirty="0"/>
          </a:p>
          <a:p>
            <a:endParaRPr lang="en-US" dirty="0"/>
          </a:p>
          <a:p>
            <a:r>
              <a:rPr lang="en-US" dirty="0"/>
              <a:t>Pcard &amp; Tcard Reconciliations are processed in Concur</a:t>
            </a:r>
          </a:p>
          <a:p>
            <a:pPr lvl="1"/>
            <a:r>
              <a:rPr lang="en-US" dirty="0"/>
              <a:t>Maintain all receipts for reconciliation </a:t>
            </a:r>
          </a:p>
          <a:p>
            <a:pPr lvl="2"/>
            <a:r>
              <a:rPr lang="en-US" dirty="0"/>
              <a:t>Itemized receipts needed versus “balance paid” as details are needed</a:t>
            </a:r>
          </a:p>
          <a:p>
            <a:pPr lvl="1"/>
            <a:r>
              <a:rPr lang="en-US" dirty="0"/>
              <a:t>PRF cards are reconciled via a separate process</a:t>
            </a:r>
          </a:p>
          <a:p>
            <a:endParaRPr lang="en-US" dirty="0"/>
          </a:p>
          <a:p>
            <a:r>
              <a:rPr lang="en-US" dirty="0"/>
              <a:t>Fraudulent charges should be reported by calling the bank and then notifying the business office</a:t>
            </a:r>
          </a:p>
          <a:p>
            <a:endParaRPr lang="en-US" dirty="0"/>
          </a:p>
          <a:p>
            <a:r>
              <a:rPr lang="en-US" dirty="0"/>
              <a:t>If card is declined, contact the bank first to make sure what caused the decline (i.e. over single/cycle limit)</a:t>
            </a:r>
          </a:p>
          <a:p>
            <a:pPr marL="0" indent="0">
              <a:buNone/>
            </a:pPr>
            <a:r>
              <a:rPr lang="en-US" sz="1000" dirty="0"/>
              <a:t>	</a:t>
            </a:r>
            <a:r>
              <a:rPr lang="en-US" sz="1000" dirty="0">
                <a:hlinkClick r:id="rId3"/>
              </a:rPr>
              <a:t>https://www.purdue.edu/procurement/card-services/common-decline-codes.php</a:t>
            </a:r>
            <a:endParaRPr lang="en-US" sz="1000" dirty="0"/>
          </a:p>
          <a:p>
            <a:pPr marL="182880" lvl="1" indent="0">
              <a:buNone/>
            </a:pPr>
            <a:endParaRPr lang="en-US" dirty="0"/>
          </a:p>
          <a:p>
            <a:pPr lvl="1"/>
            <a:endParaRPr lang="en-US" dirty="0"/>
          </a:p>
          <a:p>
            <a:pPr lvl="1"/>
            <a:endParaRPr lang="en-US" dirty="0"/>
          </a:p>
        </p:txBody>
      </p:sp>
      <p:sp>
        <p:nvSpPr>
          <p:cNvPr id="6" name="Date ">
            <a:extLst>
              <a:ext uri="{FF2B5EF4-FFF2-40B4-BE49-F238E27FC236}">
                <a16:creationId xmlns:a16="http://schemas.microsoft.com/office/drawing/2014/main" id="{D1F3D237-95C6-7F44-886F-39CEF591E852}"/>
              </a:ext>
            </a:extLst>
          </p:cNvPr>
          <p:cNvSpPr>
            <a:spLocks noGrp="1"/>
          </p:cNvSpPr>
          <p:nvPr>
            <p:ph type="dt" sz="half" idx="10"/>
          </p:nvPr>
        </p:nvSpPr>
        <p:spPr>
          <a:xfrm>
            <a:off x="6936376" y="6220740"/>
            <a:ext cx="904409" cy="323968"/>
          </a:xfrm>
        </p:spPr>
        <p:txBody>
          <a:bodyPr/>
          <a:lstStyle/>
          <a:p>
            <a:fld id="{4127BF28-8E52-EB4D-8A7B-6C7DC4946F53}" type="datetime1">
              <a:rPr lang="en-US" smtClean="0"/>
              <a:t>4/10/2026</a:t>
            </a:fld>
            <a:endParaRPr lang="en-US" dirty="0"/>
          </a:p>
        </p:txBody>
      </p:sp>
      <p:sp>
        <p:nvSpPr>
          <p:cNvPr id="7" name="Slide Number">
            <a:extLst>
              <a:ext uri="{FF2B5EF4-FFF2-40B4-BE49-F238E27FC236}">
                <a16:creationId xmlns:a16="http://schemas.microsoft.com/office/drawing/2014/main" id="{0343A167-D916-344F-9C29-C33AA2CD1DF2}"/>
              </a:ext>
            </a:extLst>
          </p:cNvPr>
          <p:cNvSpPr>
            <a:spLocks noGrp="1"/>
          </p:cNvSpPr>
          <p:nvPr>
            <p:ph type="sldNum" sz="quarter" idx="12"/>
          </p:nvPr>
        </p:nvSpPr>
        <p:spPr/>
        <p:txBody>
          <a:bodyPr/>
          <a:lstStyle/>
          <a:p>
            <a:fld id="{8A7A6979-0714-4377-B894-6BE4C2D6E202}" type="slidenum">
              <a:rPr lang="en-US" smtClean="0"/>
              <a:pPr/>
              <a:t>7</a:t>
            </a:fld>
            <a:endParaRPr lang="en-US" dirty="0"/>
          </a:p>
        </p:txBody>
      </p:sp>
    </p:spTree>
    <p:extLst>
      <p:ext uri="{BB962C8B-B14F-4D97-AF65-F5344CB8AC3E}">
        <p14:creationId xmlns:p14="http://schemas.microsoft.com/office/powerpoint/2010/main" val="32716018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DEE850DF-3D9E-1B47-90FF-ED7F0C971735}"/>
              </a:ext>
            </a:extLst>
          </p:cNvPr>
          <p:cNvSpPr>
            <a:spLocks noGrp="1"/>
          </p:cNvSpPr>
          <p:nvPr>
            <p:ph type="ctrTitle"/>
          </p:nvPr>
        </p:nvSpPr>
        <p:spPr/>
        <p:txBody>
          <a:bodyPr/>
          <a:lstStyle/>
          <a:p>
            <a:pPr algn="ctr"/>
            <a:r>
              <a:rPr lang="en-US" dirty="0"/>
              <a:t>Business Office</a:t>
            </a:r>
          </a:p>
        </p:txBody>
      </p:sp>
      <p:sp>
        <p:nvSpPr>
          <p:cNvPr id="3" name="Subhead">
            <a:extLst>
              <a:ext uri="{FF2B5EF4-FFF2-40B4-BE49-F238E27FC236}">
                <a16:creationId xmlns:a16="http://schemas.microsoft.com/office/drawing/2014/main" id="{64ED6B49-BD5E-0041-B100-6E9FE7E85D35}"/>
              </a:ext>
            </a:extLst>
          </p:cNvPr>
          <p:cNvSpPr>
            <a:spLocks noGrp="1"/>
          </p:cNvSpPr>
          <p:nvPr>
            <p:ph type="subTitle" idx="1"/>
          </p:nvPr>
        </p:nvSpPr>
        <p:spPr>
          <a:xfrm>
            <a:off x="1128506" y="1094879"/>
            <a:ext cx="6925728" cy="338554"/>
          </a:xfrm>
        </p:spPr>
        <p:txBody>
          <a:bodyPr/>
          <a:lstStyle/>
          <a:p>
            <a:pPr algn="ctr"/>
            <a:r>
              <a:rPr lang="en-US" dirty="0"/>
              <a:t>University Credit Cards</a:t>
            </a:r>
          </a:p>
        </p:txBody>
      </p:sp>
      <p:sp>
        <p:nvSpPr>
          <p:cNvPr id="4" name="Body Text">
            <a:extLst>
              <a:ext uri="{FF2B5EF4-FFF2-40B4-BE49-F238E27FC236}">
                <a16:creationId xmlns:a16="http://schemas.microsoft.com/office/drawing/2014/main" id="{A576C15D-F831-C840-A05A-A5EF685D5411}"/>
              </a:ext>
            </a:extLst>
          </p:cNvPr>
          <p:cNvSpPr>
            <a:spLocks noGrp="1"/>
          </p:cNvSpPr>
          <p:nvPr>
            <p:ph type="body" sz="quarter" idx="14"/>
          </p:nvPr>
        </p:nvSpPr>
        <p:spPr>
          <a:xfrm>
            <a:off x="1061420" y="1441389"/>
            <a:ext cx="6779366" cy="4538644"/>
          </a:xfrm>
        </p:spPr>
        <p:txBody>
          <a:bodyPr>
            <a:normAutofit fontScale="92500" lnSpcReduction="10000"/>
          </a:bodyPr>
          <a:lstStyle/>
          <a:p>
            <a:pPr lvl="0"/>
            <a:r>
              <a:rPr lang="en-US" dirty="0"/>
              <a:t>Purchasing Cards (pcards)</a:t>
            </a:r>
          </a:p>
          <a:p>
            <a:pPr lvl="1"/>
            <a:r>
              <a:rPr lang="en-US" dirty="0"/>
              <a:t>Allowable Uses</a:t>
            </a:r>
          </a:p>
          <a:p>
            <a:pPr lvl="2"/>
            <a:r>
              <a:rPr lang="en-US" dirty="0"/>
              <a:t>Is the item available through the University’s e-procurement tool?</a:t>
            </a:r>
          </a:p>
          <a:p>
            <a:pPr lvl="3"/>
            <a:r>
              <a:rPr lang="en-US" sz="1400" b="0" i="0" u="none" strike="noStrike" baseline="0" dirty="0">
                <a:solidFill>
                  <a:srgbClr val="976F08"/>
                </a:solidFill>
                <a:latin typeface="ArialNarrow"/>
                <a:hlinkClick r:id="rId2"/>
              </a:rPr>
              <a:t>https://www.purdue.edu/procurement/purchasing/index.php</a:t>
            </a:r>
            <a:endParaRPr lang="en-US" sz="1400" b="0" i="0" u="none" strike="noStrike" baseline="0" dirty="0">
              <a:solidFill>
                <a:srgbClr val="976F08"/>
              </a:solidFill>
              <a:latin typeface="ArialNarrow"/>
            </a:endParaRPr>
          </a:p>
          <a:p>
            <a:pPr lvl="2"/>
            <a:r>
              <a:rPr lang="en-US" dirty="0"/>
              <a:t>If the purchase can be made through the University’s e-procurement tool, </a:t>
            </a:r>
            <a:r>
              <a:rPr lang="en-US" b="1" dirty="0"/>
              <a:t> do not</a:t>
            </a:r>
            <a:r>
              <a:rPr lang="en-US" dirty="0"/>
              <a:t> use the pcard</a:t>
            </a:r>
          </a:p>
          <a:p>
            <a:pPr lvl="2"/>
            <a:r>
              <a:rPr lang="en-US" dirty="0"/>
              <a:t>If the item cannot be made though the University’s e-procurement tool, first make sure it is not a prohibited item.  If not, the pcard can be used</a:t>
            </a:r>
          </a:p>
          <a:p>
            <a:pPr lvl="2"/>
            <a:r>
              <a:rPr lang="en-US" dirty="0"/>
              <a:t>Is it a repetitive purchase?</a:t>
            </a:r>
          </a:p>
          <a:p>
            <a:pPr lvl="3"/>
            <a:r>
              <a:rPr lang="en-US" dirty="0"/>
              <a:t>If so, Procurement Services should be contacted for other procurement methods to acquire the item.</a:t>
            </a:r>
          </a:p>
          <a:p>
            <a:pPr lvl="3"/>
            <a:r>
              <a:rPr lang="en-US" dirty="0"/>
              <a:t>If not, a pcard can be used</a:t>
            </a:r>
          </a:p>
          <a:p>
            <a:pPr lvl="2"/>
            <a:r>
              <a:rPr lang="en-US" dirty="0"/>
              <a:t>The University is tax exempt</a:t>
            </a:r>
          </a:p>
          <a:p>
            <a:pPr lvl="3"/>
            <a:r>
              <a:rPr lang="en-US" dirty="0"/>
              <a:t>But food and beverage provided by a caterer or restaurant are NOT exempt</a:t>
            </a:r>
          </a:p>
        </p:txBody>
      </p:sp>
      <p:sp>
        <p:nvSpPr>
          <p:cNvPr id="6" name="Date ">
            <a:extLst>
              <a:ext uri="{FF2B5EF4-FFF2-40B4-BE49-F238E27FC236}">
                <a16:creationId xmlns:a16="http://schemas.microsoft.com/office/drawing/2014/main" id="{D1F3D237-95C6-7F44-886F-39CEF591E852}"/>
              </a:ext>
            </a:extLst>
          </p:cNvPr>
          <p:cNvSpPr>
            <a:spLocks noGrp="1"/>
          </p:cNvSpPr>
          <p:nvPr>
            <p:ph type="dt" sz="half" idx="10"/>
          </p:nvPr>
        </p:nvSpPr>
        <p:spPr>
          <a:xfrm>
            <a:off x="6936377" y="6220740"/>
            <a:ext cx="844490" cy="323968"/>
          </a:xfrm>
        </p:spPr>
        <p:txBody>
          <a:bodyPr/>
          <a:lstStyle/>
          <a:p>
            <a:fld id="{4127BF28-8E52-EB4D-8A7B-6C7DC4946F53}" type="datetime1">
              <a:rPr lang="en-US" smtClean="0"/>
              <a:t>4/10/2026</a:t>
            </a:fld>
            <a:endParaRPr lang="en-US" dirty="0"/>
          </a:p>
        </p:txBody>
      </p:sp>
      <p:sp>
        <p:nvSpPr>
          <p:cNvPr id="7" name="Slide Number">
            <a:extLst>
              <a:ext uri="{FF2B5EF4-FFF2-40B4-BE49-F238E27FC236}">
                <a16:creationId xmlns:a16="http://schemas.microsoft.com/office/drawing/2014/main" id="{0343A167-D916-344F-9C29-C33AA2CD1DF2}"/>
              </a:ext>
            </a:extLst>
          </p:cNvPr>
          <p:cNvSpPr>
            <a:spLocks noGrp="1"/>
          </p:cNvSpPr>
          <p:nvPr>
            <p:ph type="sldNum" sz="quarter" idx="12"/>
          </p:nvPr>
        </p:nvSpPr>
        <p:spPr/>
        <p:txBody>
          <a:bodyPr/>
          <a:lstStyle/>
          <a:p>
            <a:fld id="{8A7A6979-0714-4377-B894-6BE4C2D6E202}" type="slidenum">
              <a:rPr lang="en-US" smtClean="0"/>
              <a:pPr/>
              <a:t>8</a:t>
            </a:fld>
            <a:endParaRPr lang="en-US" dirty="0"/>
          </a:p>
        </p:txBody>
      </p:sp>
    </p:spTree>
    <p:extLst>
      <p:ext uri="{BB962C8B-B14F-4D97-AF65-F5344CB8AC3E}">
        <p14:creationId xmlns:p14="http://schemas.microsoft.com/office/powerpoint/2010/main" val="12863250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DEE850DF-3D9E-1B47-90FF-ED7F0C971735}"/>
              </a:ext>
            </a:extLst>
          </p:cNvPr>
          <p:cNvSpPr>
            <a:spLocks noGrp="1"/>
          </p:cNvSpPr>
          <p:nvPr>
            <p:ph type="ctrTitle"/>
          </p:nvPr>
        </p:nvSpPr>
        <p:spPr/>
        <p:txBody>
          <a:bodyPr/>
          <a:lstStyle/>
          <a:p>
            <a:pPr algn="ctr"/>
            <a:r>
              <a:rPr lang="en-US" dirty="0"/>
              <a:t>Business Office</a:t>
            </a:r>
          </a:p>
        </p:txBody>
      </p:sp>
      <p:sp>
        <p:nvSpPr>
          <p:cNvPr id="3" name="Subhead">
            <a:extLst>
              <a:ext uri="{FF2B5EF4-FFF2-40B4-BE49-F238E27FC236}">
                <a16:creationId xmlns:a16="http://schemas.microsoft.com/office/drawing/2014/main" id="{64ED6B49-BD5E-0041-B100-6E9FE7E85D35}"/>
              </a:ext>
            </a:extLst>
          </p:cNvPr>
          <p:cNvSpPr>
            <a:spLocks noGrp="1"/>
          </p:cNvSpPr>
          <p:nvPr>
            <p:ph type="subTitle" idx="1"/>
          </p:nvPr>
        </p:nvSpPr>
        <p:spPr>
          <a:xfrm>
            <a:off x="1128506" y="1094879"/>
            <a:ext cx="6925728" cy="338554"/>
          </a:xfrm>
        </p:spPr>
        <p:txBody>
          <a:bodyPr/>
          <a:lstStyle/>
          <a:p>
            <a:pPr algn="ctr"/>
            <a:r>
              <a:rPr lang="en-US" dirty="0"/>
              <a:t>University Credit Cards</a:t>
            </a:r>
          </a:p>
        </p:txBody>
      </p:sp>
      <p:sp>
        <p:nvSpPr>
          <p:cNvPr id="4" name="Body Text">
            <a:extLst>
              <a:ext uri="{FF2B5EF4-FFF2-40B4-BE49-F238E27FC236}">
                <a16:creationId xmlns:a16="http://schemas.microsoft.com/office/drawing/2014/main" id="{A576C15D-F831-C840-A05A-A5EF685D5411}"/>
              </a:ext>
            </a:extLst>
          </p:cNvPr>
          <p:cNvSpPr>
            <a:spLocks noGrp="1"/>
          </p:cNvSpPr>
          <p:nvPr>
            <p:ph type="body" sz="quarter" idx="14"/>
          </p:nvPr>
        </p:nvSpPr>
        <p:spPr>
          <a:xfrm>
            <a:off x="1128500" y="1599689"/>
            <a:ext cx="7078045" cy="4538644"/>
          </a:xfrm>
        </p:spPr>
        <p:txBody>
          <a:bodyPr>
            <a:normAutofit/>
          </a:bodyPr>
          <a:lstStyle/>
          <a:p>
            <a:pPr lvl="0"/>
            <a:r>
              <a:rPr lang="en-US" dirty="0"/>
              <a:t>Purchasing Cards (pcards)</a:t>
            </a:r>
          </a:p>
          <a:p>
            <a:pPr lvl="1"/>
            <a:r>
              <a:rPr lang="en-US" dirty="0"/>
              <a:t>Prohibited Uses</a:t>
            </a:r>
          </a:p>
          <a:p>
            <a:pPr lvl="2"/>
            <a:r>
              <a:rPr lang="en-US" dirty="0"/>
              <a:t>Personal Transactions</a:t>
            </a:r>
          </a:p>
          <a:p>
            <a:pPr lvl="2"/>
            <a:r>
              <a:rPr lang="en-US" dirty="0"/>
              <a:t>Cash Advances</a:t>
            </a:r>
          </a:p>
          <a:p>
            <a:pPr lvl="2"/>
            <a:r>
              <a:rPr lang="en-US" dirty="0"/>
              <a:t>Travel &amp; Entertainment </a:t>
            </a:r>
          </a:p>
          <a:p>
            <a:pPr lvl="2"/>
            <a:r>
              <a:rPr lang="en-US" dirty="0"/>
              <a:t>Alcoholic Beverages </a:t>
            </a:r>
            <a:r>
              <a:rPr lang="en-US" sz="1400" i="1" dirty="0"/>
              <a:t>(unless being charged to a MS Program account)</a:t>
            </a:r>
            <a:endParaRPr lang="en-US" sz="1400" dirty="0"/>
          </a:p>
          <a:p>
            <a:pPr lvl="2"/>
            <a:r>
              <a:rPr lang="en-US" dirty="0"/>
              <a:t>Escort Services</a:t>
            </a:r>
          </a:p>
          <a:p>
            <a:pPr lvl="2"/>
            <a:r>
              <a:rPr lang="en-US" dirty="0"/>
              <a:t>Capital Assets</a:t>
            </a:r>
            <a:r>
              <a:rPr lang="en-US" i="1" dirty="0"/>
              <a:t> </a:t>
            </a:r>
            <a:r>
              <a:rPr lang="en-US" sz="1400" i="1" dirty="0"/>
              <a:t>(any tangible items &gt;=$5,000)</a:t>
            </a:r>
            <a:endParaRPr lang="en-US" dirty="0"/>
          </a:p>
          <a:p>
            <a:pPr lvl="2"/>
            <a:r>
              <a:rPr lang="en-US" dirty="0"/>
              <a:t>Personal Service Payments</a:t>
            </a:r>
          </a:p>
          <a:p>
            <a:pPr lvl="2"/>
            <a:r>
              <a:rPr lang="en-US" dirty="0"/>
              <a:t>Cylinder Gases</a:t>
            </a:r>
          </a:p>
          <a:p>
            <a:pPr lvl="2"/>
            <a:r>
              <a:rPr lang="en-US" dirty="0"/>
              <a:t>Fuel</a:t>
            </a:r>
          </a:p>
        </p:txBody>
      </p:sp>
      <p:sp>
        <p:nvSpPr>
          <p:cNvPr id="6" name="Date ">
            <a:extLst>
              <a:ext uri="{FF2B5EF4-FFF2-40B4-BE49-F238E27FC236}">
                <a16:creationId xmlns:a16="http://schemas.microsoft.com/office/drawing/2014/main" id="{D1F3D237-95C6-7F44-886F-39CEF591E852}"/>
              </a:ext>
            </a:extLst>
          </p:cNvPr>
          <p:cNvSpPr>
            <a:spLocks noGrp="1"/>
          </p:cNvSpPr>
          <p:nvPr>
            <p:ph type="dt" sz="half" idx="10"/>
          </p:nvPr>
        </p:nvSpPr>
        <p:spPr>
          <a:xfrm>
            <a:off x="6936376" y="6220740"/>
            <a:ext cx="836023" cy="323968"/>
          </a:xfrm>
        </p:spPr>
        <p:txBody>
          <a:bodyPr/>
          <a:lstStyle/>
          <a:p>
            <a:fld id="{4127BF28-8E52-EB4D-8A7B-6C7DC4946F53}" type="datetime1">
              <a:rPr lang="en-US" smtClean="0"/>
              <a:t>4/10/2026</a:t>
            </a:fld>
            <a:endParaRPr lang="en-US" dirty="0"/>
          </a:p>
        </p:txBody>
      </p:sp>
      <p:sp>
        <p:nvSpPr>
          <p:cNvPr id="7" name="Slide Number">
            <a:extLst>
              <a:ext uri="{FF2B5EF4-FFF2-40B4-BE49-F238E27FC236}">
                <a16:creationId xmlns:a16="http://schemas.microsoft.com/office/drawing/2014/main" id="{0343A167-D916-344F-9C29-C33AA2CD1DF2}"/>
              </a:ext>
            </a:extLst>
          </p:cNvPr>
          <p:cNvSpPr>
            <a:spLocks noGrp="1"/>
          </p:cNvSpPr>
          <p:nvPr>
            <p:ph type="sldNum" sz="quarter" idx="12"/>
          </p:nvPr>
        </p:nvSpPr>
        <p:spPr/>
        <p:txBody>
          <a:bodyPr/>
          <a:lstStyle/>
          <a:p>
            <a:fld id="{8A7A6979-0714-4377-B894-6BE4C2D6E202}" type="slidenum">
              <a:rPr lang="en-US" smtClean="0"/>
              <a:pPr/>
              <a:t>9</a:t>
            </a:fld>
            <a:endParaRPr lang="en-US" dirty="0"/>
          </a:p>
        </p:txBody>
      </p:sp>
      <p:pic>
        <p:nvPicPr>
          <p:cNvPr id="8" name="Picture 7">
            <a:extLst>
              <a:ext uri="{FF2B5EF4-FFF2-40B4-BE49-F238E27FC236}">
                <a16:creationId xmlns:a16="http://schemas.microsoft.com/office/drawing/2014/main" id="{8AB04625-2978-4532-BF98-FD49F31274B5}"/>
              </a:ext>
            </a:extLst>
          </p:cNvPr>
          <p:cNvPicPr>
            <a:picLocks noChangeAspect="1"/>
          </p:cNvPicPr>
          <p:nvPr/>
        </p:nvPicPr>
        <p:blipFill>
          <a:blip r:embed="rId2"/>
          <a:stretch>
            <a:fillRect/>
          </a:stretch>
        </p:blipFill>
        <p:spPr>
          <a:xfrm>
            <a:off x="5986362" y="1766259"/>
            <a:ext cx="1438476" cy="1428949"/>
          </a:xfrm>
          <a:prstGeom prst="rect">
            <a:avLst/>
          </a:prstGeom>
        </p:spPr>
      </p:pic>
    </p:spTree>
    <p:extLst>
      <p:ext uri="{BB962C8B-B14F-4D97-AF65-F5344CB8AC3E}">
        <p14:creationId xmlns:p14="http://schemas.microsoft.com/office/powerpoint/2010/main" val="2701628392"/>
      </p:ext>
    </p:extLst>
  </p:cSld>
  <p:clrMapOvr>
    <a:masterClrMapping/>
  </p:clrMapOvr>
</p:sld>
</file>

<file path=ppt/theme/theme1.xml><?xml version="1.0" encoding="utf-8"?>
<a:theme xmlns:a="http://schemas.openxmlformats.org/drawingml/2006/main" name="Purdue2">
  <a:themeElements>
    <a:clrScheme name="PurdueColors">
      <a:dk1>
        <a:srgbClr val="000000"/>
      </a:dk1>
      <a:lt1>
        <a:srgbClr val="000000"/>
      </a:lt1>
      <a:dk2>
        <a:srgbClr val="C4BFC0"/>
      </a:dk2>
      <a:lt2>
        <a:srgbClr val="C9B991"/>
      </a:lt2>
      <a:accent1>
        <a:srgbClr val="8E6F3E"/>
      </a:accent1>
      <a:accent2>
        <a:srgbClr val="555960"/>
      </a:accent2>
      <a:accent3>
        <a:srgbClr val="C9B991"/>
      </a:accent3>
      <a:accent4>
        <a:srgbClr val="FFFFFF"/>
      </a:accent4>
      <a:accent5>
        <a:srgbClr val="000000"/>
      </a:accent5>
      <a:accent6>
        <a:srgbClr val="555960"/>
      </a:accent6>
      <a:hlink>
        <a:srgbClr val="000000"/>
      </a:hlink>
      <a:folHlink>
        <a:srgbClr val="555960"/>
      </a:folHlink>
    </a:clrScheme>
    <a:fontScheme name="PurdueBrand">
      <a:majorFont>
        <a:latin typeface="Acumin Pro ExtraCondensed Smbd"/>
        <a:ea typeface=""/>
        <a:cs typeface=""/>
      </a:majorFont>
      <a:minorFont>
        <a:latin typeface="Acumin Pro"/>
        <a:ea typeface=""/>
        <a:cs typeface=""/>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resentation1" id="{A6968510-3104-4858-AB5D-EC219EC51E28}" vid="{447CA9B2-36C1-4369-83B9-6C1097348E7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BRAND-PPT-TEMPLATE_StdScreen_Embedded-Brand-Fonts_Cross-Platform_Black</Template>
  <TotalTime>1709</TotalTime>
  <Words>1732</Words>
  <Application>Microsoft Office PowerPoint</Application>
  <PresentationFormat>On-screen Show (4:3)</PresentationFormat>
  <Paragraphs>312</Paragraphs>
  <Slides>24</Slides>
  <Notes>12</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24</vt:i4>
      </vt:variant>
    </vt:vector>
  </HeadingPairs>
  <TitlesOfParts>
    <vt:vector size="38" baseType="lpstr">
      <vt:lpstr>Acumin Pro Semibold</vt:lpstr>
      <vt:lpstr>Symbol</vt:lpstr>
      <vt:lpstr>Calibri</vt:lpstr>
      <vt:lpstr>Acumin Pro Medium</vt:lpstr>
      <vt:lpstr>United Sans Cd Md</vt:lpstr>
      <vt:lpstr>Arial</vt:lpstr>
      <vt:lpstr>Acumin Pro</vt:lpstr>
      <vt:lpstr>Acumin Pro ExtraCondensed</vt:lpstr>
      <vt:lpstr>United Sans Rg Md</vt:lpstr>
      <vt:lpstr>Acumin Pro SemiCondensed</vt:lpstr>
      <vt:lpstr>Wingdings</vt:lpstr>
      <vt:lpstr>Acumin Pro ExtraCondensed Smbd</vt:lpstr>
      <vt:lpstr>ArialNarrow</vt:lpstr>
      <vt:lpstr>Purdue2</vt:lpstr>
      <vt:lpstr>Business Office</vt:lpstr>
      <vt:lpstr>Business Office</vt:lpstr>
      <vt:lpstr>Business Office</vt:lpstr>
      <vt:lpstr>Business Office</vt:lpstr>
      <vt:lpstr>Business Office</vt:lpstr>
      <vt:lpstr>Business Office</vt:lpstr>
      <vt:lpstr>Business Office</vt:lpstr>
      <vt:lpstr>Business Office</vt:lpstr>
      <vt:lpstr>Business Office</vt:lpstr>
      <vt:lpstr>Business Office</vt:lpstr>
      <vt:lpstr>Business Office</vt:lpstr>
      <vt:lpstr>Business Office</vt:lpstr>
      <vt:lpstr>Business Office</vt:lpstr>
      <vt:lpstr>Business Office</vt:lpstr>
      <vt:lpstr>Business Office</vt:lpstr>
      <vt:lpstr>Business Office</vt:lpstr>
      <vt:lpstr>Business Office</vt:lpstr>
      <vt:lpstr>Business Office</vt:lpstr>
      <vt:lpstr>Business Office</vt:lpstr>
      <vt:lpstr>Business Office</vt:lpstr>
      <vt:lpstr>Business Office</vt:lpstr>
      <vt:lpstr>Business Office Contacts </vt:lpstr>
      <vt:lpstr>Business Office</vt:lpstr>
      <vt:lpstr>Business Office</vt:lpstr>
    </vt:vector>
  </TitlesOfParts>
  <Company>Purdue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Underwood, Heather D</dc:creator>
  <cp:lastModifiedBy>Heather D Underwood</cp:lastModifiedBy>
  <cp:revision>114</cp:revision>
  <dcterms:created xsi:type="dcterms:W3CDTF">2022-09-08T19:23:38Z</dcterms:created>
  <dcterms:modified xsi:type="dcterms:W3CDTF">2026-04-10T18:08:33Z</dcterms:modified>
</cp:coreProperties>
</file>