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4"/>
  </p:sldMasterIdLst>
  <p:notesMasterIdLst>
    <p:notesMasterId r:id="rId25"/>
  </p:notesMasterIdLst>
  <p:sldIdLst>
    <p:sldId id="257" r:id="rId5"/>
    <p:sldId id="326" r:id="rId6"/>
    <p:sldId id="343" r:id="rId7"/>
    <p:sldId id="285" r:id="rId8"/>
    <p:sldId id="266" r:id="rId9"/>
    <p:sldId id="289" r:id="rId10"/>
    <p:sldId id="287" r:id="rId11"/>
    <p:sldId id="351" r:id="rId12"/>
    <p:sldId id="352" r:id="rId13"/>
    <p:sldId id="359" r:id="rId14"/>
    <p:sldId id="358" r:id="rId15"/>
    <p:sldId id="357" r:id="rId16"/>
    <p:sldId id="355" r:id="rId17"/>
    <p:sldId id="356" r:id="rId18"/>
    <p:sldId id="354" r:id="rId19"/>
    <p:sldId id="264" r:id="rId20"/>
    <p:sldId id="323" r:id="rId21"/>
    <p:sldId id="319" r:id="rId22"/>
    <p:sldId id="314" r:id="rId23"/>
    <p:sldId id="315" r:id="rId24"/>
  </p:sldIdLst>
  <p:sldSz cx="9144000" cy="6858000" type="screen4x3"/>
  <p:notesSz cx="6858000" cy="9144000"/>
  <p:embeddedFontLst>
    <p:embeddedFont>
      <p:font typeface="Acumin Pro" panose="020B0604020202020204" charset="0"/>
      <p:regular r:id="rId26"/>
      <p:bold r:id="rId27"/>
      <p:italic r:id="rId28"/>
      <p:boldItalic r:id="rId29"/>
    </p:embeddedFont>
    <p:embeddedFont>
      <p:font typeface="Acumin Pro ExtraCondensed" panose="020B0604020202020204" charset="0"/>
      <p:regular r:id="rId30"/>
      <p:bold r:id="rId31"/>
      <p:italic r:id="rId32"/>
      <p:boldItalic r:id="rId33"/>
    </p:embeddedFont>
    <p:embeddedFont>
      <p:font typeface="Acumin Pro ExtraCondensed Smbd" panose="020B0604020202020204" charset="0"/>
      <p:regular r:id="rId34"/>
      <p:bold r:id="rId35"/>
      <p:italic r:id="rId36"/>
      <p:boldItalic r:id="rId37"/>
    </p:embeddedFont>
    <p:embeddedFont>
      <p:font typeface="Acumin Pro Medium" panose="020B0604020202020204" charset="0"/>
      <p:regular r:id="rId38"/>
      <p:italic r:id="rId39"/>
    </p:embeddedFont>
    <p:embeddedFont>
      <p:font typeface="Acumin Pro Semibold" panose="020B0604020202020204" charset="0"/>
      <p:regular r:id="rId40"/>
      <p:bold r:id="rId41"/>
      <p:italic r:id="rId42"/>
      <p:boldItalic r:id="rId43"/>
    </p:embeddedFont>
    <p:embeddedFont>
      <p:font typeface="Acumin Pro SemiCondensed" panose="020B0604020202020204" charset="0"/>
      <p:regular r:id="rId44"/>
      <p:bold r:id="rId45"/>
      <p:italic r:id="rId46"/>
      <p:boldItalic r:id="rId47"/>
    </p:embeddedFont>
    <p:embeddedFont>
      <p:font typeface="United Sans Cd Md" charset="0"/>
      <p:regular r:id="rId48"/>
    </p:embeddedFont>
    <p:embeddedFont>
      <p:font typeface="United Sans Rg Md" charset="0"/>
      <p:regular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7B38"/>
    <a:srgbClr val="5A8B25"/>
    <a:srgbClr val="0C0646"/>
    <a:srgbClr val="686E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86419"/>
  </p:normalViewPr>
  <p:slideViewPr>
    <p:cSldViewPr snapToGrid="0" snapToObjects="1">
      <p:cViewPr varScale="1">
        <p:scale>
          <a:sx n="111" d="100"/>
          <a:sy n="111" d="100"/>
        </p:scale>
        <p:origin x="1392" y="9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50" d="100"/>
          <a:sy n="50" d="100"/>
        </p:scale>
        <p:origin x="2708"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4.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6.xml"/><Relationship Id="rId41"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4/10/2026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Manager/ person compiling forms should review before sending to the business </a:t>
            </a:r>
            <a:r>
              <a:rPr lang="en-US" dirty="0" err="1"/>
              <a:t>ofifce</a:t>
            </a:r>
            <a:endParaRPr lang="en-US" dirty="0"/>
          </a:p>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6</a:t>
            </a:fld>
            <a:endParaRPr lang="en-US"/>
          </a:p>
        </p:txBody>
      </p:sp>
    </p:spTree>
    <p:extLst>
      <p:ext uri="{BB962C8B-B14F-4D97-AF65-F5344CB8AC3E}">
        <p14:creationId xmlns:p14="http://schemas.microsoft.com/office/powerpoint/2010/main" val="215168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16</a:t>
            </a:fld>
            <a:endParaRPr lang="en-US"/>
          </a:p>
        </p:txBody>
      </p:sp>
    </p:spTree>
    <p:extLst>
      <p:ext uri="{BB962C8B-B14F-4D97-AF65-F5344CB8AC3E}">
        <p14:creationId xmlns:p14="http://schemas.microsoft.com/office/powerpoint/2010/main" val="2111707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19</a:t>
            </a:fld>
            <a:endParaRPr lang="en-US"/>
          </a:p>
        </p:txBody>
      </p:sp>
    </p:spTree>
    <p:extLst>
      <p:ext uri="{BB962C8B-B14F-4D97-AF65-F5344CB8AC3E}">
        <p14:creationId xmlns:p14="http://schemas.microsoft.com/office/powerpoint/2010/main" val="2043987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20</a:t>
            </a:fld>
            <a:endParaRPr lang="en-US"/>
          </a:p>
        </p:txBody>
      </p:sp>
    </p:spTree>
    <p:extLst>
      <p:ext uri="{BB962C8B-B14F-4D97-AF65-F5344CB8AC3E}">
        <p14:creationId xmlns:p14="http://schemas.microsoft.com/office/powerpoint/2010/main" val="669355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6128740"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936379" y="6220740"/>
            <a:ext cx="766418" cy="323968"/>
          </a:xfrm>
        </p:spPr>
        <p:txBody>
          <a:bodyPr/>
          <a:lstStyle>
            <a:lvl1pPr>
              <a:defRPr>
                <a:solidFill>
                  <a:schemeClr val="bg1">
                    <a:alpha val="70000"/>
                  </a:schemeClr>
                </a:solidFill>
              </a:defRPr>
            </a:lvl1pPr>
          </a:lstStyle>
          <a:p>
            <a:fld id="{D47A9A36-4EB0-BF46-AE48-7CDA251B954B}" type="datetime1">
              <a:rPr lang="en-US" smtClean="0"/>
              <a:t>4/10/2026</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4" name="Purdue Logo" descr="Purdue Logo">
            <a:extLst>
              <a:ext uri="{FF2B5EF4-FFF2-40B4-BE49-F238E27FC236}">
                <a16:creationId xmlns:a16="http://schemas.microsoft.com/office/drawing/2014/main" id="{1BD64C1F-EC5B-3242-91AA-69D64C20B976}"/>
              </a:ext>
            </a:extLst>
          </p:cNvPr>
          <p:cNvPicPr>
            <a:picLocks noChangeAspect="1"/>
          </p:cNvPicPr>
          <p:nvPr/>
        </p:nvPicPr>
        <p:blipFill>
          <a:blip r:embed="rId2"/>
          <a:stretch>
            <a:fillRect/>
          </a:stretch>
        </p:blipFill>
        <p:spPr>
          <a:xfrm>
            <a:off x="862315" y="6082497"/>
            <a:ext cx="1907578" cy="341452"/>
          </a:xfrm>
          <a:prstGeom prst="rect">
            <a:avLst/>
          </a:prstGeom>
        </p:spPr>
      </p:pic>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4/10/2026</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93C70D44-4D52-E745-B943-20C0DA58653C}" type="datetime1">
              <a:rPr lang="en-US" smtClean="0"/>
              <a:pPr/>
              <a:t>4/10/2026</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936377" y="6220740"/>
            <a:ext cx="766420" cy="323968"/>
          </a:xfrm>
        </p:spPr>
        <p:txBody>
          <a:bodyPr/>
          <a:lstStyle>
            <a:lvl1pPr>
              <a:defRPr>
                <a:solidFill>
                  <a:schemeClr val="bg1">
                    <a:alpha val="70000"/>
                  </a:schemeClr>
                </a:solidFill>
              </a:defRPr>
            </a:lvl1pPr>
          </a:lstStyle>
          <a:p>
            <a:fld id="{4127BF28-8E52-EB4D-8A7B-6C7DC4946F53}" type="datetime1">
              <a:rPr lang="en-US" smtClean="0"/>
              <a:t>4/10/2026</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936384" y="6220740"/>
            <a:ext cx="766414" cy="323968"/>
          </a:xfrm>
        </p:spPr>
        <p:txBody>
          <a:bodyPr/>
          <a:lstStyle>
            <a:lvl1pPr>
              <a:defRPr>
                <a:solidFill>
                  <a:schemeClr val="bg1">
                    <a:alpha val="70000"/>
                  </a:schemeClr>
                </a:solidFill>
              </a:defRPr>
            </a:lvl1pPr>
          </a:lstStyle>
          <a:p>
            <a:fld id="{D47A9A36-4EB0-BF46-AE48-7CDA251B954B}" type="datetime1">
              <a:rPr lang="en-US" smtClean="0"/>
              <a:t>4/10/2026</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Rg Md" pitchFamily="50" charset="0"/>
              </a:defRPr>
            </a:lvl1pPr>
          </a:lstStyle>
          <a:p>
            <a:r>
              <a:rPr lang="en-US" spc="0" dirty="0">
                <a:latin typeface="United Sans Rg Md" pitchFamily="50" charset="0"/>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19" name="Purdue Logo" descr="Purdue Logo">
            <a:extLst>
              <a:ext uri="{FF2B5EF4-FFF2-40B4-BE49-F238E27FC236}">
                <a16:creationId xmlns:a16="http://schemas.microsoft.com/office/drawing/2014/main" id="{08352F61-3333-E748-BD69-093D1AAA4048}"/>
              </a:ext>
            </a:extLst>
          </p:cNvPr>
          <p:cNvPicPr>
            <a:picLocks noChangeAspect="1"/>
          </p:cNvPicPr>
          <p:nvPr/>
        </p:nvPicPr>
        <p:blipFill>
          <a:blip r:embed="rId2"/>
          <a:stretch>
            <a:fillRect/>
          </a:stretch>
        </p:blipFill>
        <p:spPr>
          <a:xfrm>
            <a:off x="864017" y="6085164"/>
            <a:ext cx="1908400" cy="341599"/>
          </a:xfrm>
          <a:prstGeom prst="rect">
            <a:avLst/>
          </a:prstGeom>
        </p:spPr>
      </p:pic>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4/10/2026</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4" name="Purdue Logo" descr="Purdue Logo">
            <a:extLst>
              <a:ext uri="{FF2B5EF4-FFF2-40B4-BE49-F238E27FC236}">
                <a16:creationId xmlns:a16="http://schemas.microsoft.com/office/drawing/2014/main" id="{1BD64C1F-EC5B-3242-91AA-69D64C20B976}"/>
              </a:ext>
            </a:extLst>
          </p:cNvPr>
          <p:cNvPicPr>
            <a:picLocks noChangeAspect="1"/>
          </p:cNvPicPr>
          <p:nvPr/>
        </p:nvPicPr>
        <p:blipFill>
          <a:blip r:embed="rId2"/>
          <a:stretch>
            <a:fillRect/>
          </a:stretch>
        </p:blipFill>
        <p:spPr>
          <a:xfrm>
            <a:off x="862315" y="6082497"/>
            <a:ext cx="1907578" cy="341452"/>
          </a:xfrm>
          <a:prstGeom prst="rect">
            <a:avLst/>
          </a:prstGeom>
        </p:spPr>
      </p:pic>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4/10/2026</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4/10/2026</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purduetravel@purdue.edu" TargetMode="External"/><Relationship Id="rId2" Type="http://schemas.openxmlformats.org/officeDocument/2006/relationships/hyperlink" Target="mailto:purduetravel@aaa-alliedgroup.com"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purdue.edu/procurement/contracts/contract-types.php" TargetMode="External"/><Relationship Id="rId2" Type="http://schemas.openxmlformats.org/officeDocument/2006/relationships/hyperlink" Target="https://www.purdue.edu/procurement/contracts/index.php" TargetMode="Externa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hyperlink" Target="https://purdue0.sharepoint.com/sites/Procure/training/Shared%20Documents/Forms/AllItems.aspx?id=%2Fsites%2FProcure%2Ftraining%2FShared%20Documents%2FTravel%20Card%20Manual%2Epdf&amp;parent=%2Fsites%2FProcure%2Ftraining%2FShared%20Documents&amp;p=true&amp;wdLOR=c8EEAC5AB%2D0A3E%2D414D%2DA74F%2D8B962E8469E6&amp;ga=1&amp;_ga=2%2E5246643%2E18024107%2E1710764554%2D1972087059%2E1707765591" TargetMode="External"/><Relationship Id="rId2" Type="http://schemas.openxmlformats.org/officeDocument/2006/relationships/hyperlink" Target="https://purdue0.sharepoint.com/sites/Procure/training/Shared%20Documents/Forms/AllItems.aspx?id=%2Fsites%2FProcure%2Ftraining%2FShared%20Documents%2FPurchasing%20Card%20Manual%2Epdf&amp;parent=%2Fsites%2FProcure%2Ftraining%2FShared%20Documents&amp;p=true&amp;wdLOR=cE0CE23A8%2D01FD%2D4BDD%2DB8E8%2D7753DA2B9A4A&amp;ga=1&amp;_ga=2%2E37012256%2E18024107%2E1710764554%2D1972087059%2E1707765591" TargetMode="External"/><Relationship Id="rId1" Type="http://schemas.openxmlformats.org/officeDocument/2006/relationships/slideLayout" Target="../slideLayouts/slideLayout3.xml"/><Relationship Id="rId5" Type="http://schemas.openxmlformats.org/officeDocument/2006/relationships/hyperlink" Target="https://prf.org/financial-services/PRF-commercialcardhandbook.pdf?_ga=2.122029003.1324828992.1711120490-2137418947.1711120490" TargetMode="External"/><Relationship Id="rId4" Type="http://schemas.openxmlformats.org/officeDocument/2006/relationships/hyperlink" Target="https://sp2013.itap.purdue.edu/businessservices/procure/training/Shared%20Documents/Travel%20Card%20Manual.pdf?_ga=2.99292125.295127238.1662985023-829938842.166153562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purdue.edu/procurement/card-services/common-decline-codes.php" TargetMode="External"/><Relationship Id="rId2" Type="http://schemas.openxmlformats.org/officeDocument/2006/relationships/hyperlink" Target="mailto:busproc@purdue.edu"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file:///C:\Users\hunderwo\Downloads\PRF%20JPMorgan%20Review%20Steps%20QRG%203-4-24%20(10).pdf" TargetMode="External"/><Relationship Id="rId2" Type="http://schemas.openxmlformats.org/officeDocument/2006/relationships/hyperlink" Target="https://apps.it.purdue.edu/sites/BusinessOffice/Faq/Item/1044" TargetMode="External"/><Relationship Id="rId1" Type="http://schemas.openxmlformats.org/officeDocument/2006/relationships/slideLayout" Target="../slideLayouts/slideLayout3.xml"/><Relationship Id="rId5" Type="http://schemas.openxmlformats.org/officeDocument/2006/relationships/hyperlink" Target="mailto:clar1365@purdue.edu" TargetMode="External"/><Relationship Id="rId4" Type="http://schemas.openxmlformats.org/officeDocument/2006/relationships/hyperlink" Target="http://www.paymentnet.jpmorgan.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pps.it.purdue.edu/sites/BusinessOffice/Faq/Item/13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pps.it.purdue.edu/sites/BusinessOffice/Faq/Item/1012"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busproc@purdue.edu" TargetMode="External"/><Relationship Id="rId2" Type="http://schemas.openxmlformats.org/officeDocument/2006/relationships/hyperlink" Target="mailto:procureeo@purdue.edu" TargetMode="Externa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hyperlink" Target="file:///C:\Users\hunderwo\Downloads\Business%20Office%20%20Single%20Point%20of%20Contact%2012.22.25%20(1).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file:///C:\Users\hunderwo\Downloads\Submitting%20Reimbursements%20and%20Invoices%20in%20Purdue%20Service%20Portal%20TDX%20(9).pdf" TargetMode="External"/><Relationship Id="rId2" Type="http://schemas.openxmlformats.org/officeDocument/2006/relationships/hyperlink" Target="https://service.purdue.edu/TDClient/32/Purdue/Requests/ServiceDet?ID=62"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it.purdue.edu/images/services/docusign---routing-a-document-for-signature-via-url.pdf" TargetMode="External"/><Relationship Id="rId2" Type="http://schemas.openxmlformats.org/officeDocument/2006/relationships/hyperlink" Target="https://webapps.krannert.purdue.edu/sites/BusinessOffice/Faq/Item/657" TargetMode="External"/><Relationship Id="rId1" Type="http://schemas.openxmlformats.org/officeDocument/2006/relationships/slideLayout" Target="../slideLayouts/slideLayout3.xml"/><Relationship Id="rId4" Type="http://schemas.openxmlformats.org/officeDocument/2006/relationships/hyperlink" Target="https://www.purdue.edu/procurement/documents/missing-receipts.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ebapps.krannert.purdue.edu/sites/BusinessOffice/Faq/Item/657"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cs.purdue.edu/busoffice/docs/ach-form.pdf" TargetMode="External"/><Relationship Id="rId4" Type="http://schemas.openxmlformats.org/officeDocument/2006/relationships/hyperlink" Target="https://www.purdue.edu/hr/buspur/supportingDocs/Form17Cinstructions.xls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hyperlink" Target="file:///C:\Users\hunderwo\Downloads\Glacier%20Process%202025.02.05%20(6).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forms.office.com/Pages/ResponsePage.aspx?id=Ob0wQVN8nEGx5YdY1tY_IUxbBOkYhOtHuUzdYqFioWtURFBLWUYwOVNKN0JPMzlVMDY5R005VjFXTS4u" TargetMode="External"/><Relationship Id="rId2" Type="http://schemas.openxmlformats.org/officeDocument/2006/relationships/hyperlink" Target="https://www.purdue.edu/treasurer/finance/business-management/business-management-resources/student-reimbursement-tools/" TargetMode="External"/><Relationship Id="rId1" Type="http://schemas.openxmlformats.org/officeDocument/2006/relationships/slideLayout" Target="../slideLayouts/slideLayout4.xml"/><Relationship Id="rId4" Type="http://schemas.openxmlformats.org/officeDocument/2006/relationships/hyperlink" Target="https://purdue0.sharepoint.com/sites/ControllerDocuments/Shared%20Documents/Forms/AllItems.aspx?id=%2Fsites%2FControllerDocuments%2FShared%20Documents%2FGeneral%2FBusiness%20Management%2FStudent%20Reimbursement%20Method%20Decision%20Flow%20Chart%2Epdf&amp;parent=%2Fsites%2FControllerDocuments%2FShared%20Documents%2FGeneral%2FBusiness%20Managemen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572111" y="203821"/>
            <a:ext cx="5933959" cy="5816977"/>
          </a:xfrm>
        </p:spPr>
        <p:txBody>
          <a:bodyPr/>
          <a:lstStyle/>
          <a:p>
            <a:pPr algn="ctr"/>
            <a:r>
              <a:rPr lang="en-US" dirty="0"/>
              <a:t>Business Office</a:t>
            </a:r>
            <a:br>
              <a:rPr lang="en-US" dirty="0"/>
            </a:br>
            <a:br>
              <a:rPr lang="en-US" dirty="0"/>
            </a:br>
            <a:br>
              <a:rPr lang="en-US" dirty="0"/>
            </a:br>
            <a:br>
              <a:rPr lang="en-US" dirty="0"/>
            </a:br>
            <a:br>
              <a:rPr lang="en-US" dirty="0"/>
            </a:br>
            <a:br>
              <a:rPr lang="en-US" dirty="0"/>
            </a:br>
            <a:r>
              <a:rPr lang="en-US" dirty="0"/>
              <a:t>Refresher Training</a:t>
            </a: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4/10/2026</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pic>
        <p:nvPicPr>
          <p:cNvPr id="1028" name="Picture 4" descr="Refresh Icon Vector Art, Icons, and Graphics for Free Download">
            <a:extLst>
              <a:ext uri="{FF2B5EF4-FFF2-40B4-BE49-F238E27FC236}">
                <a16:creationId xmlns:a16="http://schemas.microsoft.com/office/drawing/2014/main" id="{FCAC6164-E7C6-9029-76A1-5A7384ABF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1391189"/>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4E1E5-9E06-1437-A5F3-9A3B0D89D9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3D1A46-12F2-5A66-77A7-C7BC6FEA1E2C}"/>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D3BCEA89-F83C-B277-5E7E-FD24A32D9B3B}"/>
              </a:ext>
            </a:extLst>
          </p:cNvPr>
          <p:cNvSpPr>
            <a:spLocks noGrp="1"/>
          </p:cNvSpPr>
          <p:nvPr>
            <p:ph type="subTitle" idx="1"/>
          </p:nvPr>
        </p:nvSpPr>
        <p:spPr>
          <a:xfrm>
            <a:off x="1128503" y="1053786"/>
            <a:ext cx="6925731" cy="341599"/>
          </a:xfrm>
        </p:spPr>
        <p:txBody>
          <a:bodyPr/>
          <a:lstStyle/>
          <a:p>
            <a:pPr algn="ctr"/>
            <a:r>
              <a:rPr lang="en-US" dirty="0" err="1"/>
              <a:t>NonEmployee</a:t>
            </a:r>
            <a:r>
              <a:rPr lang="en-US" dirty="0"/>
              <a:t> or Employee w/no tcard</a:t>
            </a:r>
          </a:p>
        </p:txBody>
      </p:sp>
      <p:sp>
        <p:nvSpPr>
          <p:cNvPr id="4" name="Text Placeholder 3">
            <a:extLst>
              <a:ext uri="{FF2B5EF4-FFF2-40B4-BE49-F238E27FC236}">
                <a16:creationId xmlns:a16="http://schemas.microsoft.com/office/drawing/2014/main" id="{5889C174-0B29-49DD-AB9F-9195316F28AE}"/>
              </a:ext>
            </a:extLst>
          </p:cNvPr>
          <p:cNvSpPr>
            <a:spLocks noGrp="1"/>
          </p:cNvSpPr>
          <p:nvPr>
            <p:ph type="body" sz="quarter" idx="14"/>
          </p:nvPr>
        </p:nvSpPr>
        <p:spPr>
          <a:xfrm>
            <a:off x="713795" y="1499693"/>
            <a:ext cx="7755146" cy="4701182"/>
          </a:xfrm>
        </p:spPr>
        <p:txBody>
          <a:bodyPr>
            <a:normAutofit fontScale="77500" lnSpcReduction="20000"/>
          </a:bodyPr>
          <a:lstStyle/>
          <a:p>
            <a:r>
              <a:rPr lang="en-US" sz="2100" dirty="0"/>
              <a:t>How can a student, nonemployee or employee with no tcard arrange travel?</a:t>
            </a:r>
          </a:p>
          <a:p>
            <a:pPr lvl="1"/>
            <a:r>
              <a:rPr lang="en-US" sz="2100" dirty="0"/>
              <a:t>Arrange in Concur or with AAA Corporate Travel</a:t>
            </a:r>
          </a:p>
          <a:p>
            <a:pPr lvl="1"/>
            <a:r>
              <a:rPr lang="en-US" sz="2100" dirty="0"/>
              <a:t>Concur is the preferred method to book travel</a:t>
            </a:r>
          </a:p>
          <a:p>
            <a:pPr lvl="1"/>
            <a:r>
              <a:rPr lang="en-US" sz="2100" dirty="0"/>
              <a:t>AAA handles comprehensive travel services (air/ground transportation, lodging, travel for 10 or more individuals, 24/7 assistance)</a:t>
            </a:r>
          </a:p>
          <a:p>
            <a:pPr lvl="2"/>
            <a:r>
              <a:rPr lang="en-US" sz="2100" dirty="0"/>
              <a:t>If assistance is needed with planning a trip the University corporate travel contact is AAA (</a:t>
            </a:r>
            <a:r>
              <a:rPr lang="en-US" sz="2100" b="1" u="sng" dirty="0">
                <a:hlinkClick r:id="rId2"/>
              </a:rPr>
              <a:t>purduetravel@aca.aaa.com</a:t>
            </a:r>
            <a:r>
              <a:rPr lang="en-US" sz="2100" dirty="0"/>
              <a:t> ) </a:t>
            </a:r>
            <a:r>
              <a:rPr lang="en-US" sz="2100" b="1" dirty="0"/>
              <a:t>#877-379-0299</a:t>
            </a:r>
            <a:r>
              <a:rPr lang="en-US" sz="2100" dirty="0"/>
              <a:t>.</a:t>
            </a:r>
          </a:p>
          <a:p>
            <a:pPr lvl="2"/>
            <a:r>
              <a:rPr lang="en-US" sz="2100" dirty="0"/>
              <a:t>For AAA Domestic reservations, contact AAA via </a:t>
            </a:r>
            <a:r>
              <a:rPr lang="en-US" sz="2100" b="1" dirty="0"/>
              <a:t>#800-381-0971</a:t>
            </a:r>
            <a:r>
              <a:rPr lang="en-US" sz="2100" dirty="0"/>
              <a:t>.</a:t>
            </a:r>
          </a:p>
          <a:p>
            <a:endParaRPr lang="en-US" sz="2100" dirty="0"/>
          </a:p>
          <a:p>
            <a:pPr marL="0" lvl="0" indent="0">
              <a:buNone/>
            </a:pPr>
            <a:endParaRPr lang="en-US" sz="2100" b="1" dirty="0"/>
          </a:p>
          <a:p>
            <a:pPr lvl="0"/>
            <a:r>
              <a:rPr lang="en-US" sz="2100" b="1" dirty="0"/>
              <a:t>Other self-booking tools</a:t>
            </a:r>
            <a:endParaRPr lang="en-US" sz="2100" dirty="0"/>
          </a:p>
          <a:p>
            <a:pPr lvl="1"/>
            <a:r>
              <a:rPr lang="en-US" sz="2100" dirty="0"/>
              <a:t>Does not allow the traveler to use established partner discounts</a:t>
            </a:r>
          </a:p>
          <a:p>
            <a:pPr lvl="1"/>
            <a:r>
              <a:rPr lang="en-US" sz="2100" dirty="0"/>
              <a:t>Does not provide Purdue with a record of travel to locate the traveler in the event of an emergency</a:t>
            </a:r>
          </a:p>
          <a:p>
            <a:pPr lvl="1"/>
            <a:r>
              <a:rPr lang="en-US" sz="2100" dirty="0"/>
              <a:t>Does not allow the travel agency to provide rebooking or travel issue support</a:t>
            </a:r>
          </a:p>
          <a:p>
            <a:pPr lvl="1"/>
            <a:endParaRPr lang="en-US" sz="2100" dirty="0"/>
          </a:p>
          <a:p>
            <a:r>
              <a:rPr lang="en-US" sz="2100" dirty="0"/>
              <a:t>Purdue Travel is available for questions at </a:t>
            </a:r>
            <a:r>
              <a:rPr lang="en-US" sz="2100" b="1" u="sng" dirty="0">
                <a:hlinkClick r:id="rId3" tooltip="purduetravel@purdue.edu"/>
              </a:rPr>
              <a:t>purduetravel@purdue.edu</a:t>
            </a:r>
            <a:endParaRPr lang="en-US" sz="2100" dirty="0"/>
          </a:p>
          <a:p>
            <a:pPr marL="228600" lvl="1" indent="0">
              <a:buNone/>
            </a:pPr>
            <a:endParaRPr lang="en-US" dirty="0"/>
          </a:p>
          <a:p>
            <a:pPr lvl="1"/>
            <a:endParaRPr lang="en-US" dirty="0"/>
          </a:p>
        </p:txBody>
      </p:sp>
      <p:sp>
        <p:nvSpPr>
          <p:cNvPr id="5" name="Date Placeholder 4">
            <a:extLst>
              <a:ext uri="{FF2B5EF4-FFF2-40B4-BE49-F238E27FC236}">
                <a16:creationId xmlns:a16="http://schemas.microsoft.com/office/drawing/2014/main" id="{C7CCF095-2034-E76B-526B-E61F2C60BEAC}"/>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Placeholder 5">
            <a:extLst>
              <a:ext uri="{FF2B5EF4-FFF2-40B4-BE49-F238E27FC236}">
                <a16:creationId xmlns:a16="http://schemas.microsoft.com/office/drawing/2014/main" id="{23EB4CB3-26F3-4837-AD25-5F855BF8E845}"/>
              </a:ext>
            </a:extLst>
          </p:cNvPr>
          <p:cNvSpPr>
            <a:spLocks noGrp="1"/>
          </p:cNvSpPr>
          <p:nvPr>
            <p:ph type="sldNum" sz="quarter" idx="12"/>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val="3031980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0B474-D8E9-F624-86DF-7DCCF37A15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E8AF9A-554A-A913-9CF2-EFA1FA706F70}"/>
              </a:ext>
            </a:extLst>
          </p:cNvPr>
          <p:cNvSpPr>
            <a:spLocks noGrp="1"/>
          </p:cNvSpPr>
          <p:nvPr>
            <p:ph type="ctrTitle"/>
          </p:nvPr>
        </p:nvSpPr>
        <p:spPr>
          <a:xfrm>
            <a:off x="1109134" y="386811"/>
            <a:ext cx="6925732" cy="512448"/>
          </a:xfrm>
        </p:spPr>
        <p:txBody>
          <a:bodyPr/>
          <a:lstStyle/>
          <a:p>
            <a:pPr algn="ctr"/>
            <a:r>
              <a:rPr lang="en-US" dirty="0"/>
              <a:t>Business Office</a:t>
            </a:r>
          </a:p>
        </p:txBody>
      </p:sp>
      <p:sp>
        <p:nvSpPr>
          <p:cNvPr id="3" name="Subtitle 2">
            <a:extLst>
              <a:ext uri="{FF2B5EF4-FFF2-40B4-BE49-F238E27FC236}">
                <a16:creationId xmlns:a16="http://schemas.microsoft.com/office/drawing/2014/main" id="{D70BCBF9-0245-B137-3471-8B60EDF7AB61}"/>
              </a:ext>
            </a:extLst>
          </p:cNvPr>
          <p:cNvSpPr>
            <a:spLocks noGrp="1"/>
          </p:cNvSpPr>
          <p:nvPr>
            <p:ph type="subTitle" idx="1"/>
          </p:nvPr>
        </p:nvSpPr>
        <p:spPr>
          <a:xfrm>
            <a:off x="1109135" y="956965"/>
            <a:ext cx="6925731" cy="338554"/>
          </a:xfrm>
        </p:spPr>
        <p:txBody>
          <a:bodyPr/>
          <a:lstStyle/>
          <a:p>
            <a:pPr algn="ctr"/>
            <a:r>
              <a:rPr lang="en-US" dirty="0"/>
              <a:t>Contracts/Agreements</a:t>
            </a:r>
          </a:p>
        </p:txBody>
      </p:sp>
      <p:sp>
        <p:nvSpPr>
          <p:cNvPr id="4" name="Text Placeholder 3">
            <a:extLst>
              <a:ext uri="{FF2B5EF4-FFF2-40B4-BE49-F238E27FC236}">
                <a16:creationId xmlns:a16="http://schemas.microsoft.com/office/drawing/2014/main" id="{672087A2-CFDB-547A-5097-5D19432EFAC5}"/>
              </a:ext>
            </a:extLst>
          </p:cNvPr>
          <p:cNvSpPr>
            <a:spLocks noGrp="1"/>
          </p:cNvSpPr>
          <p:nvPr>
            <p:ph type="body" sz="quarter" idx="14"/>
          </p:nvPr>
        </p:nvSpPr>
        <p:spPr>
          <a:xfrm>
            <a:off x="741872" y="1353225"/>
            <a:ext cx="7694762" cy="3080752"/>
          </a:xfrm>
        </p:spPr>
        <p:txBody>
          <a:bodyPr>
            <a:normAutofit/>
          </a:bodyPr>
          <a:lstStyle/>
          <a:p>
            <a:r>
              <a:rPr lang="en-US" sz="1600" dirty="0"/>
              <a:t>All contracts/agreements must be submitted to the business office for review</a:t>
            </a:r>
          </a:p>
          <a:p>
            <a:pPr marL="685800" lvl="1" indent="-342900"/>
            <a:r>
              <a:rPr lang="en-US" u="sng" dirty="0"/>
              <a:t>Only individuals with Fiscal Signature authorization are allowed to sign contracts</a:t>
            </a:r>
            <a:r>
              <a:rPr lang="en-US" dirty="0"/>
              <a:t> (i.e., Business Office staff, Procurement Contracts staff, etc.).  </a:t>
            </a:r>
          </a:p>
          <a:p>
            <a:pPr marL="685800" lvl="1" indent="-342900"/>
            <a:r>
              <a:rPr lang="en-US" dirty="0"/>
              <a:t>Please do </a:t>
            </a:r>
            <a:r>
              <a:rPr lang="en-US" b="1" dirty="0"/>
              <a:t>not</a:t>
            </a:r>
            <a:r>
              <a:rPr lang="en-US" dirty="0"/>
              <a:t> sign any agreements without first checking with the Business Office.</a:t>
            </a:r>
          </a:p>
          <a:p>
            <a:endParaRPr lang="en-US" i="1" dirty="0"/>
          </a:p>
          <a:p>
            <a:r>
              <a:rPr lang="en-US" sz="1200" i="1" dirty="0"/>
              <a:t>Links for additional information:</a:t>
            </a:r>
            <a:endParaRPr lang="en-US" sz="1200" dirty="0"/>
          </a:p>
          <a:p>
            <a:pPr marL="411480" lvl="2" indent="0">
              <a:buNone/>
            </a:pPr>
            <a:r>
              <a:rPr lang="en-US" sz="1000" dirty="0">
                <a:hlinkClick r:id="rId2"/>
              </a:rPr>
              <a:t>https://www.purdue.edu/procurement/contracts/index.php</a:t>
            </a:r>
            <a:endParaRPr lang="en-US" sz="1000" dirty="0"/>
          </a:p>
          <a:p>
            <a:pPr marL="411480" lvl="2" indent="0">
              <a:buNone/>
            </a:pPr>
            <a:r>
              <a:rPr lang="en-US" sz="1000" u="sng" dirty="0">
                <a:hlinkClick r:id="rId3"/>
              </a:rPr>
              <a:t>https://www.purdue.edu/procurement/contracts/contract-types.php</a:t>
            </a:r>
            <a:endParaRPr lang="en-US" sz="1000" dirty="0"/>
          </a:p>
          <a:p>
            <a:pPr marL="342900" lvl="1" indent="0">
              <a:buNone/>
            </a:pPr>
            <a:endParaRPr lang="en-US" sz="1200" dirty="0"/>
          </a:p>
        </p:txBody>
      </p:sp>
      <p:sp>
        <p:nvSpPr>
          <p:cNvPr id="5" name="Date Placeholder 4">
            <a:extLst>
              <a:ext uri="{FF2B5EF4-FFF2-40B4-BE49-F238E27FC236}">
                <a16:creationId xmlns:a16="http://schemas.microsoft.com/office/drawing/2014/main" id="{3B5FF5CC-ABA5-CBD6-61BB-F50E9AFC56F3}"/>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Placeholder 5">
            <a:extLst>
              <a:ext uri="{FF2B5EF4-FFF2-40B4-BE49-F238E27FC236}">
                <a16:creationId xmlns:a16="http://schemas.microsoft.com/office/drawing/2014/main" id="{3A7298E7-2EB2-D7D7-5FDA-D5755BC90A15}"/>
              </a:ext>
            </a:extLst>
          </p:cNvPr>
          <p:cNvSpPr>
            <a:spLocks noGrp="1"/>
          </p:cNvSpPr>
          <p:nvPr>
            <p:ph type="sldNum" sz="quarter" idx="12"/>
          </p:nvPr>
        </p:nvSpPr>
        <p:spPr/>
        <p:txBody>
          <a:bodyPr/>
          <a:lstStyle/>
          <a:p>
            <a:fld id="{8A7A6979-0714-4377-B894-6BE4C2D6E202}" type="slidenum">
              <a:rPr lang="en-US" smtClean="0"/>
              <a:pPr/>
              <a:t>11</a:t>
            </a:fld>
            <a:endParaRPr lang="en-US" dirty="0"/>
          </a:p>
        </p:txBody>
      </p:sp>
      <p:pic>
        <p:nvPicPr>
          <p:cNvPr id="2050" name="Picture 2" descr="Signing System Vector Art, Icons, and Graphics for Free Download">
            <a:extLst>
              <a:ext uri="{FF2B5EF4-FFF2-40B4-BE49-F238E27FC236}">
                <a16:creationId xmlns:a16="http://schemas.microsoft.com/office/drawing/2014/main" id="{B2099643-1251-9755-9D54-DBB9E62661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25" y="4153618"/>
            <a:ext cx="333375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103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A7249-891B-6A9D-D1F2-AE0BBF0D28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617D3A-DCC1-8E15-B1E9-100DC23746B9}"/>
              </a:ext>
            </a:extLst>
          </p:cNvPr>
          <p:cNvSpPr>
            <a:spLocks noGrp="1"/>
          </p:cNvSpPr>
          <p:nvPr>
            <p:ph type="ctrTitle"/>
          </p:nvPr>
        </p:nvSpPr>
        <p:spPr>
          <a:xfrm>
            <a:off x="1128502" y="437030"/>
            <a:ext cx="6925732" cy="498598"/>
          </a:xfrm>
        </p:spPr>
        <p:txBody>
          <a:bodyPr/>
          <a:lstStyle/>
          <a:p>
            <a:pPr algn="ctr"/>
            <a:r>
              <a:rPr lang="en-US" dirty="0" err="1"/>
              <a:t>Businesss</a:t>
            </a:r>
            <a:r>
              <a:rPr lang="en-US" dirty="0"/>
              <a:t> Office</a:t>
            </a:r>
          </a:p>
        </p:txBody>
      </p:sp>
      <p:sp>
        <p:nvSpPr>
          <p:cNvPr id="3" name="Subtitle 2">
            <a:extLst>
              <a:ext uri="{FF2B5EF4-FFF2-40B4-BE49-F238E27FC236}">
                <a16:creationId xmlns:a16="http://schemas.microsoft.com/office/drawing/2014/main" id="{2792B09E-11FE-9CB2-BDB8-6D241B6C7130}"/>
              </a:ext>
            </a:extLst>
          </p:cNvPr>
          <p:cNvSpPr>
            <a:spLocks noGrp="1"/>
          </p:cNvSpPr>
          <p:nvPr>
            <p:ph type="subTitle" idx="1"/>
          </p:nvPr>
        </p:nvSpPr>
        <p:spPr>
          <a:xfrm>
            <a:off x="1128503" y="997601"/>
            <a:ext cx="6925731" cy="338554"/>
          </a:xfrm>
        </p:spPr>
        <p:txBody>
          <a:bodyPr/>
          <a:lstStyle/>
          <a:p>
            <a:pPr algn="ctr"/>
            <a:r>
              <a:rPr lang="en-US" dirty="0"/>
              <a:t>University Credit Cards</a:t>
            </a:r>
          </a:p>
        </p:txBody>
      </p:sp>
      <p:sp>
        <p:nvSpPr>
          <p:cNvPr id="4" name="Text Placeholder 3">
            <a:extLst>
              <a:ext uri="{FF2B5EF4-FFF2-40B4-BE49-F238E27FC236}">
                <a16:creationId xmlns:a16="http://schemas.microsoft.com/office/drawing/2014/main" id="{FEAFB9C9-65EA-8A2E-0F78-3AE601C8DB8C}"/>
              </a:ext>
            </a:extLst>
          </p:cNvPr>
          <p:cNvSpPr>
            <a:spLocks noGrp="1"/>
          </p:cNvSpPr>
          <p:nvPr>
            <p:ph type="body" sz="quarter" idx="14"/>
          </p:nvPr>
        </p:nvSpPr>
        <p:spPr>
          <a:xfrm>
            <a:off x="1254322" y="1679616"/>
            <a:ext cx="6586464" cy="4350248"/>
          </a:xfrm>
        </p:spPr>
        <p:txBody>
          <a:bodyPr>
            <a:normAutofit fontScale="92500" lnSpcReduction="10000"/>
          </a:bodyPr>
          <a:lstStyle/>
          <a:p>
            <a:pPr lvl="0"/>
            <a:r>
              <a:rPr lang="en-US" sz="1500" dirty="0">
                <a:hlinkClick r:id="rId2"/>
              </a:rPr>
              <a:t>Purchasing Cards (pcards) </a:t>
            </a:r>
            <a:endParaRPr lang="en-US" sz="1500" dirty="0"/>
          </a:p>
          <a:p>
            <a:pPr lvl="1"/>
            <a:r>
              <a:rPr lang="en-US" sz="1300" dirty="0"/>
              <a:t>Department Card</a:t>
            </a:r>
          </a:p>
          <a:p>
            <a:pPr lvl="1"/>
            <a:r>
              <a:rPr lang="en-US" sz="1300" dirty="0"/>
              <a:t>Named Card</a:t>
            </a:r>
            <a:r>
              <a:rPr lang="en-US" sz="1300" i="1" dirty="0"/>
              <a:t> </a:t>
            </a:r>
            <a:r>
              <a:rPr lang="en-US" sz="1200" i="1" dirty="0"/>
              <a:t>(must not be used by anyone other than named person on card)</a:t>
            </a:r>
            <a:endParaRPr lang="en-US" sz="1200" dirty="0"/>
          </a:p>
          <a:p>
            <a:pPr lvl="1"/>
            <a:r>
              <a:rPr lang="en-US" sz="1300" dirty="0"/>
              <a:t>Allowable/Prohibited expenses found on pages 11-12 of manual</a:t>
            </a:r>
          </a:p>
          <a:p>
            <a:pPr lvl="1"/>
            <a:r>
              <a:rPr lang="en-US" sz="1300" dirty="0"/>
              <a:t>The University is tax exempt</a:t>
            </a:r>
            <a:r>
              <a:rPr lang="en-US" sz="1500" dirty="0"/>
              <a:t> </a:t>
            </a:r>
            <a:r>
              <a:rPr lang="en-US" sz="1200" dirty="0"/>
              <a:t>(</a:t>
            </a:r>
            <a:r>
              <a:rPr lang="en-US" sz="1200" i="1" dirty="0"/>
              <a:t>Prepared food and beverage provided by a caterer or restaurant are NOT exempt)</a:t>
            </a:r>
          </a:p>
          <a:p>
            <a:pPr lvl="0"/>
            <a:endParaRPr lang="en-US" dirty="0"/>
          </a:p>
          <a:p>
            <a:pPr lvl="0"/>
            <a:r>
              <a:rPr lang="en-US" sz="1500" dirty="0">
                <a:hlinkClick r:id="rId3"/>
              </a:rPr>
              <a:t>Travel Cards (tcards) </a:t>
            </a:r>
            <a:endParaRPr lang="en-US" sz="1500" dirty="0">
              <a:hlinkClick r:id="rId4"/>
            </a:endParaRPr>
          </a:p>
          <a:p>
            <a:pPr lvl="1"/>
            <a:r>
              <a:rPr lang="en-US" sz="1300" dirty="0"/>
              <a:t>Named Card </a:t>
            </a:r>
            <a:r>
              <a:rPr lang="en-US" sz="1200" i="1" dirty="0"/>
              <a:t>(follows the employee no matter what area they work in)</a:t>
            </a:r>
          </a:p>
          <a:p>
            <a:pPr lvl="1"/>
            <a:r>
              <a:rPr lang="en-US" sz="1300" dirty="0"/>
              <a:t>Allowable/Prohibited expenses found on pages 4-5 of manual</a:t>
            </a:r>
          </a:p>
          <a:p>
            <a:pPr lvl="1"/>
            <a:r>
              <a:rPr lang="en-US" sz="1300" dirty="0"/>
              <a:t>Meals that are Hospitality related</a:t>
            </a:r>
            <a:r>
              <a:rPr lang="en-US" sz="1300" b="1" i="1" dirty="0"/>
              <a:t> ONLY</a:t>
            </a:r>
            <a:r>
              <a:rPr lang="en-US" sz="1300" dirty="0"/>
              <a:t> when in travel status</a:t>
            </a:r>
          </a:p>
          <a:p>
            <a:pPr marL="0" lvl="0" indent="0">
              <a:buNone/>
            </a:pPr>
            <a:endParaRPr lang="en-US" dirty="0"/>
          </a:p>
          <a:p>
            <a:pPr lvl="0">
              <a:defRPr/>
            </a:pPr>
            <a:r>
              <a:rPr lang="en-US" sz="1500" dirty="0">
                <a:hlinkClick r:id="rId5"/>
              </a:rPr>
              <a:t>PRF (Purdue Research Foundation) Cards</a:t>
            </a:r>
            <a:endParaRPr lang="en-US" sz="1500" dirty="0"/>
          </a:p>
          <a:p>
            <a:pPr lvl="1">
              <a:defRPr/>
            </a:pPr>
            <a:r>
              <a:rPr lang="en-US" sz="1300" dirty="0"/>
              <a:t>PRF purchases need to be approved by the business office</a:t>
            </a:r>
          </a:p>
          <a:p>
            <a:pPr lvl="1">
              <a:defRPr/>
            </a:pPr>
            <a:r>
              <a:rPr lang="en-US" sz="1300" dirty="0"/>
              <a:t>Allowable/Prohibited expenses found on page 6 of manual</a:t>
            </a:r>
          </a:p>
          <a:p>
            <a:pPr lvl="1">
              <a:defRPr/>
            </a:pPr>
            <a:r>
              <a:rPr lang="en-US" sz="1300" b="1" dirty="0"/>
              <a:t>ALL</a:t>
            </a:r>
            <a:r>
              <a:rPr lang="en-US" sz="1300" dirty="0"/>
              <a:t> PRF expenditures are subject to Indiana Sales Tax</a:t>
            </a:r>
            <a:endParaRPr lang="en-US" sz="1300" b="1" dirty="0"/>
          </a:p>
          <a:p>
            <a:endParaRPr lang="en-US" dirty="0"/>
          </a:p>
        </p:txBody>
      </p:sp>
      <p:sp>
        <p:nvSpPr>
          <p:cNvPr id="5" name="Date Placeholder 4">
            <a:extLst>
              <a:ext uri="{FF2B5EF4-FFF2-40B4-BE49-F238E27FC236}">
                <a16:creationId xmlns:a16="http://schemas.microsoft.com/office/drawing/2014/main" id="{0458101F-E9B3-6E4F-7CEF-0E5B9AE27AF7}"/>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Placeholder 5">
            <a:extLst>
              <a:ext uri="{FF2B5EF4-FFF2-40B4-BE49-F238E27FC236}">
                <a16:creationId xmlns:a16="http://schemas.microsoft.com/office/drawing/2014/main" id="{97E8FDBE-905A-2935-4753-77C78CFE50B7}"/>
              </a:ext>
            </a:extLst>
          </p:cNvPr>
          <p:cNvSpPr>
            <a:spLocks noGrp="1"/>
          </p:cNvSpPr>
          <p:nvPr>
            <p:ph type="sldNum" sz="quarter" idx="12"/>
          </p:nvPr>
        </p:nvSpPr>
        <p:spPr/>
        <p:txBody>
          <a:bodyPr/>
          <a:lstStyle/>
          <a:p>
            <a:fld id="{8A7A6979-0714-4377-B894-6BE4C2D6E202}" type="slidenum">
              <a:rPr lang="en-US" smtClean="0"/>
              <a:pPr/>
              <a:t>12</a:t>
            </a:fld>
            <a:endParaRPr lang="en-US" dirty="0"/>
          </a:p>
        </p:txBody>
      </p:sp>
    </p:spTree>
    <p:extLst>
      <p:ext uri="{BB962C8B-B14F-4D97-AF65-F5344CB8AC3E}">
        <p14:creationId xmlns:p14="http://schemas.microsoft.com/office/powerpoint/2010/main" val="3274248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5BC8C-6874-BEFF-0838-1C8F3DFC1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6FE8BE-7AEF-4FAD-1CEB-486AEFF7527A}"/>
              </a:ext>
            </a:extLst>
          </p:cNvPr>
          <p:cNvSpPr>
            <a:spLocks noGrp="1"/>
          </p:cNvSpPr>
          <p:nvPr>
            <p:ph type="ctrTitle"/>
          </p:nvPr>
        </p:nvSpPr>
        <p:spPr>
          <a:xfrm>
            <a:off x="1128502" y="437030"/>
            <a:ext cx="6925732" cy="498598"/>
          </a:xfrm>
        </p:spPr>
        <p:txBody>
          <a:bodyPr/>
          <a:lstStyle/>
          <a:p>
            <a:pPr algn="ctr"/>
            <a:r>
              <a:rPr lang="en-US" dirty="0"/>
              <a:t>Business Office</a:t>
            </a:r>
          </a:p>
        </p:txBody>
      </p:sp>
      <p:sp>
        <p:nvSpPr>
          <p:cNvPr id="3" name="Subtitle 2">
            <a:extLst>
              <a:ext uri="{FF2B5EF4-FFF2-40B4-BE49-F238E27FC236}">
                <a16:creationId xmlns:a16="http://schemas.microsoft.com/office/drawing/2014/main" id="{9334897C-7A62-CFF9-E827-5539948AA53A}"/>
              </a:ext>
            </a:extLst>
          </p:cNvPr>
          <p:cNvSpPr>
            <a:spLocks noGrp="1"/>
          </p:cNvSpPr>
          <p:nvPr>
            <p:ph type="subTitle" idx="1"/>
          </p:nvPr>
        </p:nvSpPr>
        <p:spPr>
          <a:xfrm>
            <a:off x="1197513" y="971722"/>
            <a:ext cx="6925731" cy="338554"/>
          </a:xfrm>
        </p:spPr>
        <p:txBody>
          <a:bodyPr/>
          <a:lstStyle/>
          <a:p>
            <a:pPr algn="ctr"/>
            <a:r>
              <a:rPr lang="en-US" dirty="0"/>
              <a:t>University Credit Cards</a:t>
            </a:r>
          </a:p>
        </p:txBody>
      </p:sp>
      <p:sp>
        <p:nvSpPr>
          <p:cNvPr id="4" name="Text Placeholder 3">
            <a:extLst>
              <a:ext uri="{FF2B5EF4-FFF2-40B4-BE49-F238E27FC236}">
                <a16:creationId xmlns:a16="http://schemas.microsoft.com/office/drawing/2014/main" id="{5C2155DE-D9D5-37C0-7B8E-8C5E60FE0F0A}"/>
              </a:ext>
            </a:extLst>
          </p:cNvPr>
          <p:cNvSpPr>
            <a:spLocks noGrp="1"/>
          </p:cNvSpPr>
          <p:nvPr>
            <p:ph type="body" sz="quarter" idx="14"/>
          </p:nvPr>
        </p:nvSpPr>
        <p:spPr>
          <a:xfrm>
            <a:off x="974785" y="1537824"/>
            <a:ext cx="7306573" cy="4483413"/>
          </a:xfrm>
        </p:spPr>
        <p:txBody>
          <a:bodyPr>
            <a:normAutofit fontScale="70000" lnSpcReduction="20000"/>
          </a:bodyPr>
          <a:lstStyle/>
          <a:p>
            <a:pPr lvl="0"/>
            <a:endParaRPr lang="en-US" dirty="0"/>
          </a:p>
          <a:p>
            <a:pPr lvl="0"/>
            <a:r>
              <a:rPr lang="en-US" dirty="0"/>
              <a:t>Credit Card Applications</a:t>
            </a:r>
          </a:p>
          <a:p>
            <a:pPr lvl="1"/>
            <a:r>
              <a:rPr lang="en-US" dirty="0"/>
              <a:t>Must contact the business office for increase requests</a:t>
            </a:r>
          </a:p>
          <a:p>
            <a:pPr lvl="2"/>
            <a:r>
              <a:rPr lang="en-US" dirty="0">
                <a:hlinkClick r:id="rId2"/>
              </a:rPr>
              <a:t>busproc@purdue.edu</a:t>
            </a:r>
            <a:endParaRPr lang="en-US" dirty="0"/>
          </a:p>
          <a:p>
            <a:pPr lvl="0"/>
            <a:endParaRPr lang="en-US" dirty="0"/>
          </a:p>
          <a:p>
            <a:pPr lvl="0"/>
            <a:r>
              <a:rPr lang="en-US" dirty="0"/>
              <a:t>Limit Increase Requests	</a:t>
            </a:r>
          </a:p>
          <a:p>
            <a:pPr lvl="1"/>
            <a:r>
              <a:rPr lang="en-US" dirty="0"/>
              <a:t>Contact the business office for increase requests</a:t>
            </a:r>
          </a:p>
          <a:p>
            <a:pPr lvl="2"/>
            <a:r>
              <a:rPr lang="en-US" dirty="0">
                <a:hlinkClick r:id="rId2"/>
              </a:rPr>
              <a:t>busproc@purdue.edu</a:t>
            </a:r>
            <a:endParaRPr lang="en-US" dirty="0"/>
          </a:p>
          <a:p>
            <a:endParaRPr lang="en-US" dirty="0"/>
          </a:p>
          <a:p>
            <a:r>
              <a:rPr lang="en-US" dirty="0"/>
              <a:t>Pcard &amp; Tcard Reconciliations are processed in Concur</a:t>
            </a:r>
          </a:p>
          <a:p>
            <a:pPr lvl="1"/>
            <a:r>
              <a:rPr lang="en-US" dirty="0"/>
              <a:t>Maintain all receipts for reconciliation </a:t>
            </a:r>
          </a:p>
          <a:p>
            <a:pPr lvl="2"/>
            <a:r>
              <a:rPr lang="en-US" dirty="0"/>
              <a:t>Itemized receipts needed versus “balance paid” as details are needed</a:t>
            </a:r>
          </a:p>
          <a:p>
            <a:pPr lvl="1"/>
            <a:r>
              <a:rPr lang="en-US" dirty="0"/>
              <a:t>PRF cards are reconciled via a separate process</a:t>
            </a:r>
          </a:p>
          <a:p>
            <a:endParaRPr lang="en-US" dirty="0"/>
          </a:p>
          <a:p>
            <a:r>
              <a:rPr lang="en-US" dirty="0"/>
              <a:t>All cards should have a maintained sign-out log</a:t>
            </a:r>
          </a:p>
          <a:p>
            <a:pPr lvl="1"/>
            <a:r>
              <a:rPr lang="en-US" i="1" dirty="0"/>
              <a:t>This log is helpful when an unexpected expense appears in Concur during your reconciliation process</a:t>
            </a:r>
          </a:p>
          <a:p>
            <a:endParaRPr lang="en-US" dirty="0"/>
          </a:p>
          <a:p>
            <a:r>
              <a:rPr lang="en-US" dirty="0"/>
              <a:t>Fraudulent charges should be reported by calling the bank and then notifying the business office</a:t>
            </a:r>
          </a:p>
          <a:p>
            <a:endParaRPr lang="en-US" dirty="0"/>
          </a:p>
          <a:p>
            <a:r>
              <a:rPr lang="en-US" dirty="0"/>
              <a:t>If card is declined, contact the bank first to make sure what caused the decline (i.e. over single/cycle limit)</a:t>
            </a:r>
          </a:p>
          <a:p>
            <a:pPr marL="0" indent="0">
              <a:buNone/>
            </a:pPr>
            <a:r>
              <a:rPr lang="en-US" sz="1000" dirty="0"/>
              <a:t>	</a:t>
            </a:r>
          </a:p>
          <a:p>
            <a:pPr marL="0" indent="0">
              <a:buNone/>
            </a:pPr>
            <a:r>
              <a:rPr lang="en-US" sz="1000" dirty="0">
                <a:hlinkClick r:id="rId3"/>
              </a:rPr>
              <a:t>https://www.purdue.edu/procurement/card-services/common-decline-codes.php</a:t>
            </a:r>
            <a:endParaRPr lang="en-US" sz="1000" dirty="0"/>
          </a:p>
          <a:p>
            <a:endParaRPr lang="en-US" dirty="0"/>
          </a:p>
        </p:txBody>
      </p:sp>
      <p:sp>
        <p:nvSpPr>
          <p:cNvPr id="5" name="Date Placeholder 4">
            <a:extLst>
              <a:ext uri="{FF2B5EF4-FFF2-40B4-BE49-F238E27FC236}">
                <a16:creationId xmlns:a16="http://schemas.microsoft.com/office/drawing/2014/main" id="{9C79C5C1-CA03-5606-863F-B5093EBE6AEB}"/>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Placeholder 5">
            <a:extLst>
              <a:ext uri="{FF2B5EF4-FFF2-40B4-BE49-F238E27FC236}">
                <a16:creationId xmlns:a16="http://schemas.microsoft.com/office/drawing/2014/main" id="{7A792148-B75D-548F-B348-C4561316D30D}"/>
              </a:ext>
            </a:extLst>
          </p:cNvPr>
          <p:cNvSpPr>
            <a:spLocks noGrp="1"/>
          </p:cNvSpPr>
          <p:nvPr>
            <p:ph type="sldNum" sz="quarter" idx="12"/>
          </p:nvPr>
        </p:nvSpPr>
        <p:spPr/>
        <p:txBody>
          <a:bodyPr/>
          <a:lstStyle/>
          <a:p>
            <a:fld id="{8A7A6979-0714-4377-B894-6BE4C2D6E202}" type="slidenum">
              <a:rPr lang="en-US" smtClean="0"/>
              <a:pPr/>
              <a:t>13</a:t>
            </a:fld>
            <a:endParaRPr lang="en-US" dirty="0"/>
          </a:p>
        </p:txBody>
      </p:sp>
    </p:spTree>
    <p:extLst>
      <p:ext uri="{BB962C8B-B14F-4D97-AF65-F5344CB8AC3E}">
        <p14:creationId xmlns:p14="http://schemas.microsoft.com/office/powerpoint/2010/main" val="2622058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2DB01-6FE7-EBB1-5537-B882B600DC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21596F-6084-103A-9562-229E2F945F6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05203AED-C6FA-5BB8-812D-F6C79B360115}"/>
              </a:ext>
            </a:extLst>
          </p:cNvPr>
          <p:cNvSpPr>
            <a:spLocks noGrp="1"/>
          </p:cNvSpPr>
          <p:nvPr>
            <p:ph type="subTitle" idx="1"/>
          </p:nvPr>
        </p:nvSpPr>
        <p:spPr>
          <a:xfrm>
            <a:off x="1128503" y="1006057"/>
            <a:ext cx="6925731" cy="338554"/>
          </a:xfrm>
        </p:spPr>
        <p:txBody>
          <a:bodyPr/>
          <a:lstStyle/>
          <a:p>
            <a:pPr algn="ctr"/>
            <a:r>
              <a:rPr lang="en-US" dirty="0"/>
              <a:t>University Credit Cards</a:t>
            </a:r>
          </a:p>
        </p:txBody>
      </p:sp>
      <p:sp>
        <p:nvSpPr>
          <p:cNvPr id="4" name="Text Placeholder 3">
            <a:extLst>
              <a:ext uri="{FF2B5EF4-FFF2-40B4-BE49-F238E27FC236}">
                <a16:creationId xmlns:a16="http://schemas.microsoft.com/office/drawing/2014/main" id="{0A2F1003-5E54-38BE-4F44-F41B495D5AA0}"/>
              </a:ext>
            </a:extLst>
          </p:cNvPr>
          <p:cNvSpPr>
            <a:spLocks noGrp="1"/>
          </p:cNvSpPr>
          <p:nvPr>
            <p:ph type="body" sz="quarter" idx="14"/>
          </p:nvPr>
        </p:nvSpPr>
        <p:spPr>
          <a:xfrm>
            <a:off x="664234" y="1401190"/>
            <a:ext cx="7815532" cy="4602795"/>
          </a:xfrm>
        </p:spPr>
        <p:txBody>
          <a:bodyPr>
            <a:normAutofit/>
          </a:bodyPr>
          <a:lstStyle/>
          <a:p>
            <a:pPr marL="0" indent="0" algn="ctr">
              <a:buNone/>
            </a:pPr>
            <a:r>
              <a:rPr lang="en-US" sz="1400" u="sng" dirty="0"/>
              <a:t>Procurement Card (pcard) Violations</a:t>
            </a:r>
          </a:p>
          <a:p>
            <a:pPr marL="0" indent="0" algn="ctr">
              <a:buNone/>
            </a:pPr>
            <a:endParaRPr lang="en-US" dirty="0"/>
          </a:p>
          <a:p>
            <a:r>
              <a:rPr lang="en-US" sz="1200" dirty="0"/>
              <a:t>Central will issue a formal audit finding and issue non-compliance/violation notifications as required. </a:t>
            </a:r>
          </a:p>
          <a:p>
            <a:r>
              <a:rPr lang="en-US" sz="1200" dirty="0"/>
              <a:t>The type of response to a violation or if a pattern of violations will depend on the type, frequency and severity of the violation and may include:</a:t>
            </a:r>
          </a:p>
          <a:p>
            <a:pPr lvl="2"/>
            <a:r>
              <a:rPr lang="en-US" sz="1100" dirty="0"/>
              <a:t>Written non-compliance notification</a:t>
            </a:r>
          </a:p>
          <a:p>
            <a:pPr lvl="2"/>
            <a:r>
              <a:rPr lang="en-US" sz="1100" dirty="0"/>
              <a:t>Suspension of the card</a:t>
            </a:r>
          </a:p>
          <a:p>
            <a:pPr lvl="2"/>
            <a:r>
              <a:rPr lang="en-US" sz="1100" dirty="0"/>
              <a:t>Personnel actions, up to and including termination</a:t>
            </a:r>
          </a:p>
          <a:p>
            <a:pPr marL="457200" lvl="2" indent="0" algn="ctr">
              <a:buNone/>
            </a:pPr>
            <a:r>
              <a:rPr lang="en-US" sz="1400" u="sng" dirty="0"/>
              <a:t>Travel Card (tcard) Violations</a:t>
            </a:r>
          </a:p>
          <a:p>
            <a:pPr marL="457200" lvl="2" indent="0">
              <a:buNone/>
            </a:pPr>
            <a:r>
              <a:rPr lang="en-US" sz="1200" b="1" dirty="0"/>
              <a:t>1st Violation-</a:t>
            </a:r>
            <a:r>
              <a:rPr lang="en-US" sz="1200" dirty="0"/>
              <a:t> email to cardholder, supervisor, with copy to Business Office Manager</a:t>
            </a:r>
          </a:p>
          <a:p>
            <a:pPr marL="457200" lvl="2" indent="0">
              <a:buNone/>
            </a:pPr>
            <a:r>
              <a:rPr lang="en-US" sz="1200" b="1" dirty="0"/>
              <a:t>2</a:t>
            </a:r>
            <a:r>
              <a:rPr lang="en-US" sz="1200" b="1" baseline="30000" dirty="0"/>
              <a:t>nd</a:t>
            </a:r>
            <a:r>
              <a:rPr lang="en-US" sz="1200" b="1" dirty="0"/>
              <a:t> Violation- </a:t>
            </a:r>
            <a:r>
              <a:rPr lang="en-US" sz="1200" dirty="0"/>
              <a:t>email to cardholder, supervisor, with copy to Business Office </a:t>
            </a:r>
            <a:r>
              <a:rPr lang="en-US" sz="1200" i="1" dirty="0"/>
              <a:t>and card is suspended for 3 months</a:t>
            </a:r>
          </a:p>
          <a:p>
            <a:pPr marL="457200" lvl="2" indent="0">
              <a:buNone/>
            </a:pPr>
            <a:r>
              <a:rPr lang="en-US" sz="1200" b="1" dirty="0"/>
              <a:t>3rd Violation-</a:t>
            </a:r>
            <a:r>
              <a:rPr lang="en-US" sz="1200" dirty="0"/>
              <a:t> email to cardholder, supervisor, with copy to Business Office </a:t>
            </a:r>
            <a:r>
              <a:rPr lang="en-US" sz="1200" i="1" dirty="0"/>
              <a:t>and card is suspended for 1 year</a:t>
            </a:r>
          </a:p>
          <a:p>
            <a:pPr marL="457200" lvl="2" indent="0" algn="ctr">
              <a:buNone/>
            </a:pPr>
            <a:r>
              <a:rPr lang="en-US" sz="1400" u="sng" dirty="0"/>
              <a:t>PRF Card Violations</a:t>
            </a:r>
          </a:p>
          <a:p>
            <a:pPr marL="457200" lvl="2" indent="0">
              <a:buNone/>
            </a:pPr>
            <a:r>
              <a:rPr lang="en-US" sz="1200" dirty="0"/>
              <a:t>First Violation could result in immediate cancellation of PRF card.</a:t>
            </a:r>
          </a:p>
          <a:p>
            <a:pPr marL="457200" lvl="2" indent="0">
              <a:buNone/>
            </a:pPr>
            <a:r>
              <a:rPr lang="en-US" sz="1200" dirty="0"/>
              <a:t>Unallowable expenses will result in reimbursement of charges by the employee w/possible cancellation of card.</a:t>
            </a:r>
          </a:p>
        </p:txBody>
      </p:sp>
      <p:sp>
        <p:nvSpPr>
          <p:cNvPr id="5" name="Date Placeholder 4">
            <a:extLst>
              <a:ext uri="{FF2B5EF4-FFF2-40B4-BE49-F238E27FC236}">
                <a16:creationId xmlns:a16="http://schemas.microsoft.com/office/drawing/2014/main" id="{83E2BE2D-F5D6-54FC-8C5C-77EEB414D3AC}"/>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Placeholder 5">
            <a:extLst>
              <a:ext uri="{FF2B5EF4-FFF2-40B4-BE49-F238E27FC236}">
                <a16:creationId xmlns:a16="http://schemas.microsoft.com/office/drawing/2014/main" id="{B3387079-7212-45E0-817B-755DB1824020}"/>
              </a:ext>
            </a:extLst>
          </p:cNvPr>
          <p:cNvSpPr>
            <a:spLocks noGrp="1"/>
          </p:cNvSpPr>
          <p:nvPr>
            <p:ph type="sldNum" sz="quarter" idx="12"/>
          </p:nvPr>
        </p:nvSpPr>
        <p:spPr/>
        <p:txBody>
          <a:bodyPr/>
          <a:lstStyle/>
          <a:p>
            <a:fld id="{8A7A6979-0714-4377-B894-6BE4C2D6E202}" type="slidenum">
              <a:rPr lang="en-US" smtClean="0"/>
              <a:pPr/>
              <a:t>14</a:t>
            </a:fld>
            <a:endParaRPr lang="en-US" dirty="0"/>
          </a:p>
        </p:txBody>
      </p:sp>
    </p:spTree>
    <p:extLst>
      <p:ext uri="{BB962C8B-B14F-4D97-AF65-F5344CB8AC3E}">
        <p14:creationId xmlns:p14="http://schemas.microsoft.com/office/powerpoint/2010/main" val="272519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376A9-D432-5383-0EE5-BFE2EC7A88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81E3D9-1B88-D1B5-C7D0-9CEB125602C4}"/>
              </a:ext>
            </a:extLst>
          </p:cNvPr>
          <p:cNvSpPr>
            <a:spLocks noGrp="1"/>
          </p:cNvSpPr>
          <p:nvPr>
            <p:ph type="ctrTitle"/>
          </p:nvPr>
        </p:nvSpPr>
        <p:spPr>
          <a:xfrm>
            <a:off x="1109134" y="386811"/>
            <a:ext cx="6925732" cy="512448"/>
          </a:xfrm>
        </p:spPr>
        <p:txBody>
          <a:bodyPr/>
          <a:lstStyle/>
          <a:p>
            <a:pPr algn="ctr"/>
            <a:r>
              <a:rPr lang="en-US" dirty="0"/>
              <a:t>Business Office</a:t>
            </a:r>
          </a:p>
        </p:txBody>
      </p:sp>
      <p:sp>
        <p:nvSpPr>
          <p:cNvPr id="3" name="Subtitle 2">
            <a:extLst>
              <a:ext uri="{FF2B5EF4-FFF2-40B4-BE49-F238E27FC236}">
                <a16:creationId xmlns:a16="http://schemas.microsoft.com/office/drawing/2014/main" id="{2094FF11-664A-760C-3A8D-C962AECAF93F}"/>
              </a:ext>
            </a:extLst>
          </p:cNvPr>
          <p:cNvSpPr>
            <a:spLocks noGrp="1"/>
          </p:cNvSpPr>
          <p:nvPr>
            <p:ph type="subTitle" idx="1"/>
          </p:nvPr>
        </p:nvSpPr>
        <p:spPr>
          <a:xfrm>
            <a:off x="1109135" y="956965"/>
            <a:ext cx="6925731" cy="338554"/>
          </a:xfrm>
        </p:spPr>
        <p:txBody>
          <a:bodyPr/>
          <a:lstStyle/>
          <a:p>
            <a:pPr algn="ctr"/>
            <a:r>
              <a:rPr lang="en-US" dirty="0"/>
              <a:t>University Credit Cards</a:t>
            </a:r>
          </a:p>
        </p:txBody>
      </p:sp>
      <p:sp>
        <p:nvSpPr>
          <p:cNvPr id="4" name="Text Placeholder 3">
            <a:extLst>
              <a:ext uri="{FF2B5EF4-FFF2-40B4-BE49-F238E27FC236}">
                <a16:creationId xmlns:a16="http://schemas.microsoft.com/office/drawing/2014/main" id="{14F00043-C6B2-B5D8-95CF-1E01E42F90D9}"/>
              </a:ext>
            </a:extLst>
          </p:cNvPr>
          <p:cNvSpPr>
            <a:spLocks noGrp="1"/>
          </p:cNvSpPr>
          <p:nvPr>
            <p:ph type="body" sz="quarter" idx="14"/>
          </p:nvPr>
        </p:nvSpPr>
        <p:spPr>
          <a:xfrm>
            <a:off x="741872" y="1353225"/>
            <a:ext cx="7694762" cy="4702518"/>
          </a:xfrm>
        </p:spPr>
        <p:txBody>
          <a:bodyPr>
            <a:normAutofit lnSpcReduction="10000"/>
          </a:bodyPr>
          <a:lstStyle/>
          <a:p>
            <a:pPr marL="0" indent="0" algn="ctr">
              <a:buNone/>
            </a:pPr>
            <a:r>
              <a:rPr lang="en-US" u="sng" dirty="0"/>
              <a:t>PRF Card</a:t>
            </a:r>
          </a:p>
          <a:p>
            <a:r>
              <a:rPr lang="en-US" sz="1400" dirty="0"/>
              <a:t>Maintain </a:t>
            </a:r>
            <a:r>
              <a:rPr lang="en-US" sz="1400" dirty="0">
                <a:hlinkClick r:id="rId2"/>
              </a:rPr>
              <a:t>Sign-Out Sheet</a:t>
            </a:r>
            <a:endParaRPr lang="en-US" sz="1400" dirty="0"/>
          </a:p>
          <a:p>
            <a:pPr marL="685800" lvl="1" indent="-342900"/>
            <a:r>
              <a:rPr lang="en-US" sz="1300" dirty="0"/>
              <a:t>This form is </a:t>
            </a:r>
            <a:r>
              <a:rPr lang="en-US" sz="1300" u="sng" dirty="0"/>
              <a:t>required</a:t>
            </a:r>
            <a:r>
              <a:rPr lang="en-US" sz="1300" dirty="0"/>
              <a:t> before each use of the PRF card</a:t>
            </a:r>
          </a:p>
          <a:p>
            <a:pPr marL="1028700" lvl="2" indent="-342900"/>
            <a:r>
              <a:rPr lang="en-US" sz="1300" dirty="0"/>
              <a:t>Provide detailed activity description</a:t>
            </a:r>
          </a:p>
          <a:p>
            <a:pPr marL="1028700" lvl="2" indent="-342900"/>
            <a:r>
              <a:rPr lang="en-US" sz="1300" dirty="0"/>
              <a:t>List of attendees </a:t>
            </a:r>
            <a:r>
              <a:rPr lang="en-US" sz="1300" i="1" dirty="0"/>
              <a:t>(if applicable)</a:t>
            </a:r>
            <a:endParaRPr lang="en-US" sz="1300" dirty="0"/>
          </a:p>
          <a:p>
            <a:pPr marL="1028700" lvl="2" indent="-342900"/>
            <a:r>
              <a:rPr lang="en-US" sz="1300" dirty="0"/>
              <a:t>Amount requested</a:t>
            </a:r>
          </a:p>
          <a:p>
            <a:pPr marL="685800" lvl="1" indent="-342900"/>
            <a:r>
              <a:rPr lang="en-US" sz="1300" dirty="0"/>
              <a:t>Original, Itemized receipts must be returned with the card after each use within 24 hours of use</a:t>
            </a:r>
          </a:p>
          <a:p>
            <a:endParaRPr lang="en-US" sz="1500" dirty="0">
              <a:hlinkClick r:id="rId3"/>
            </a:endParaRPr>
          </a:p>
          <a:p>
            <a:r>
              <a:rPr lang="en-US" sz="1500" dirty="0">
                <a:hlinkClick r:id="rId3"/>
              </a:rPr>
              <a:t>How to Reconcile</a:t>
            </a:r>
            <a:endParaRPr lang="en-US" sz="1500" dirty="0"/>
          </a:p>
          <a:p>
            <a:pPr lvl="1"/>
            <a:r>
              <a:rPr lang="en-US" sz="1300" dirty="0"/>
              <a:t>Provide Reconcile documents </a:t>
            </a:r>
            <a:r>
              <a:rPr lang="en-US" sz="1300" i="1" dirty="0"/>
              <a:t>noted below</a:t>
            </a:r>
            <a:r>
              <a:rPr lang="en-US" sz="1300" dirty="0"/>
              <a:t> by the 20</a:t>
            </a:r>
            <a:r>
              <a:rPr lang="en-US" sz="1300" baseline="30000" dirty="0"/>
              <a:t>th</a:t>
            </a:r>
            <a:r>
              <a:rPr lang="en-US" sz="1300" dirty="0"/>
              <a:t> of each month</a:t>
            </a:r>
          </a:p>
          <a:p>
            <a:pPr lvl="2"/>
            <a:r>
              <a:rPr lang="en-US" sz="1300" dirty="0"/>
              <a:t>PRF cycle period is 16</a:t>
            </a:r>
            <a:r>
              <a:rPr lang="en-US" sz="1300" baseline="30000" dirty="0"/>
              <a:t>th</a:t>
            </a:r>
            <a:r>
              <a:rPr lang="en-US" sz="1300" dirty="0"/>
              <a:t> – 15</a:t>
            </a:r>
            <a:r>
              <a:rPr lang="en-US" sz="1300" baseline="30000" dirty="0"/>
              <a:t>th</a:t>
            </a:r>
            <a:r>
              <a:rPr lang="en-US" sz="1300" dirty="0"/>
              <a:t> each month</a:t>
            </a:r>
          </a:p>
          <a:p>
            <a:pPr lvl="1"/>
            <a:r>
              <a:rPr lang="en-US" sz="1300" dirty="0"/>
              <a:t>Access </a:t>
            </a:r>
            <a:r>
              <a:rPr lang="en-US" sz="1300" dirty="0">
                <a:hlinkClick r:id="rId4"/>
              </a:rPr>
              <a:t>JPMorgan site </a:t>
            </a:r>
            <a:r>
              <a:rPr lang="en-US" sz="1300" dirty="0"/>
              <a:t>via your assigned login information</a:t>
            </a:r>
          </a:p>
          <a:p>
            <a:pPr lvl="2"/>
            <a:r>
              <a:rPr lang="en-US" sz="1300" dirty="0"/>
              <a:t>Compare the JPMorgan’s transaction report against collected receipt(s)/packing slips</a:t>
            </a:r>
          </a:p>
          <a:p>
            <a:pPr lvl="1"/>
            <a:r>
              <a:rPr lang="en-US" sz="1300" dirty="0"/>
              <a:t>Save Statement Detail as a PDF</a:t>
            </a:r>
          </a:p>
          <a:p>
            <a:pPr lvl="1"/>
            <a:r>
              <a:rPr lang="en-US" sz="1300" dirty="0"/>
              <a:t>Submit via FileLocker to Carrie Clark </a:t>
            </a:r>
            <a:r>
              <a:rPr lang="en-US" sz="1300" i="1" dirty="0"/>
              <a:t>(</a:t>
            </a:r>
            <a:r>
              <a:rPr lang="en-US" sz="1300" i="1" dirty="0">
                <a:hlinkClick r:id="rId5"/>
              </a:rPr>
              <a:t>clar1365@purdue.edu</a:t>
            </a:r>
            <a:r>
              <a:rPr lang="en-US" sz="1300" i="1" dirty="0"/>
              <a:t>) </a:t>
            </a:r>
            <a:r>
              <a:rPr lang="en-US" sz="1300" dirty="0"/>
              <a:t>sign-out log, itemized receipts, statement, expense justification explanation for each transaction</a:t>
            </a:r>
          </a:p>
        </p:txBody>
      </p:sp>
      <p:sp>
        <p:nvSpPr>
          <p:cNvPr id="5" name="Date Placeholder 4">
            <a:extLst>
              <a:ext uri="{FF2B5EF4-FFF2-40B4-BE49-F238E27FC236}">
                <a16:creationId xmlns:a16="http://schemas.microsoft.com/office/drawing/2014/main" id="{FFF85308-B1F4-08D5-DEED-1C8C53EA83FA}"/>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Placeholder 5">
            <a:extLst>
              <a:ext uri="{FF2B5EF4-FFF2-40B4-BE49-F238E27FC236}">
                <a16:creationId xmlns:a16="http://schemas.microsoft.com/office/drawing/2014/main" id="{815A439D-9932-2C28-8D9F-9DE0215DE20C}"/>
              </a:ext>
            </a:extLst>
          </p:cNvPr>
          <p:cNvSpPr>
            <a:spLocks noGrp="1"/>
          </p:cNvSpPr>
          <p:nvPr>
            <p:ph type="sldNum" sz="quarter" idx="12"/>
          </p:nvPr>
        </p:nvSpPr>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val="3297113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985791" y="1126270"/>
            <a:ext cx="6925731" cy="338554"/>
          </a:xfrm>
        </p:spPr>
        <p:txBody>
          <a:bodyPr/>
          <a:lstStyle/>
          <a:p>
            <a:pPr algn="ctr"/>
            <a:r>
              <a:rPr lang="en-US" dirty="0"/>
              <a:t>General Ledger (GL) Codes</a:t>
            </a:r>
          </a:p>
        </p:txBody>
      </p:sp>
      <p:sp>
        <p:nvSpPr>
          <p:cNvPr id="4" name="Body Text">
            <a:extLst>
              <a:ext uri="{FF2B5EF4-FFF2-40B4-BE49-F238E27FC236}">
                <a16:creationId xmlns:a16="http://schemas.microsoft.com/office/drawing/2014/main" id="{7A7B447E-5843-7B4B-A9B6-7B67AE885DBD}"/>
              </a:ext>
            </a:extLst>
          </p:cNvPr>
          <p:cNvSpPr>
            <a:spLocks noGrp="1"/>
          </p:cNvSpPr>
          <p:nvPr>
            <p:ph type="body" sz="quarter" idx="14"/>
          </p:nvPr>
        </p:nvSpPr>
        <p:spPr>
          <a:xfrm>
            <a:off x="686119" y="1659604"/>
            <a:ext cx="7810497" cy="2282668"/>
          </a:xfrm>
        </p:spPr>
        <p:txBody>
          <a:bodyPr vert="horz" lIns="0" tIns="0" rIns="0" bIns="0" rtlCol="0" anchor="t">
            <a:normAutofit/>
          </a:bodyPr>
          <a:lstStyle/>
          <a:p>
            <a:pPr lvl="0"/>
            <a:endParaRPr lang="en-US" sz="1600" dirty="0"/>
          </a:p>
          <a:p>
            <a:pPr lvl="0"/>
            <a:r>
              <a:rPr lang="en-US" sz="1600" dirty="0"/>
              <a:t>Need to use the common GL list provided by the business office</a:t>
            </a:r>
          </a:p>
          <a:p>
            <a:pPr lvl="1"/>
            <a:r>
              <a:rPr lang="en-US" sz="1400" i="1" dirty="0"/>
              <a:t>Found on </a:t>
            </a:r>
            <a:r>
              <a:rPr lang="en-US" sz="1400" i="1" dirty="0">
                <a:hlinkClick r:id="rId3"/>
              </a:rPr>
              <a:t>Business Office Intranet </a:t>
            </a:r>
            <a:r>
              <a:rPr lang="en-US" sz="1400" i="1" dirty="0"/>
              <a:t>page</a:t>
            </a:r>
          </a:p>
          <a:p>
            <a:pPr lvl="0"/>
            <a:endParaRPr lang="en-US" sz="1600" dirty="0"/>
          </a:p>
          <a:p>
            <a:pPr lvl="0"/>
            <a:r>
              <a:rPr lang="en-US" sz="1600" dirty="0"/>
              <a:t>If unsure of what GL code to use, please contact the business office</a:t>
            </a:r>
          </a:p>
          <a:p>
            <a:pPr lvl="0"/>
            <a:endParaRPr lang="en-US" sz="1600" dirty="0"/>
          </a:p>
          <a:p>
            <a:pPr lvl="0"/>
            <a:r>
              <a:rPr lang="en-US" sz="1600" dirty="0"/>
              <a:t>Do NOT use dropdown options for GL codes</a:t>
            </a:r>
          </a:p>
          <a:p>
            <a:pPr lvl="1"/>
            <a:r>
              <a:rPr lang="en-US" sz="1400" dirty="0"/>
              <a:t>Incorrect GL codes are being chosen and the business office must correct on the backend</a:t>
            </a:r>
          </a:p>
          <a:p>
            <a:pPr lvl="0"/>
            <a:endParaRPr lang="en-US" dirty="0"/>
          </a:p>
          <a:p>
            <a:pPr lvl="0"/>
            <a:endParaRPr lang="en-US" dirty="0"/>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16</a:t>
            </a:fld>
            <a:endParaRPr lang="en-US" dirty="0"/>
          </a:p>
        </p:txBody>
      </p:sp>
    </p:spTree>
    <p:extLst>
      <p:ext uri="{BB962C8B-B14F-4D97-AF65-F5344CB8AC3E}">
        <p14:creationId xmlns:p14="http://schemas.microsoft.com/office/powerpoint/2010/main" val="2610251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B3C6-C5D0-44F3-A6B9-49F2BE1BCF8F}"/>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183C596D-530D-43FD-8AA9-DB38A5FF39A2}"/>
              </a:ext>
            </a:extLst>
          </p:cNvPr>
          <p:cNvSpPr>
            <a:spLocks noGrp="1"/>
          </p:cNvSpPr>
          <p:nvPr>
            <p:ph type="subTitle" idx="1"/>
          </p:nvPr>
        </p:nvSpPr>
        <p:spPr>
          <a:xfrm>
            <a:off x="1072971" y="956453"/>
            <a:ext cx="6925731" cy="341599"/>
          </a:xfrm>
        </p:spPr>
        <p:txBody>
          <a:bodyPr/>
          <a:lstStyle/>
          <a:p>
            <a:pPr algn="ctr"/>
            <a:r>
              <a:rPr lang="en-US" dirty="0"/>
              <a:t>Hospitality Expenses</a:t>
            </a:r>
          </a:p>
        </p:txBody>
      </p:sp>
      <p:sp>
        <p:nvSpPr>
          <p:cNvPr id="4" name="Text Placeholder 3">
            <a:extLst>
              <a:ext uri="{FF2B5EF4-FFF2-40B4-BE49-F238E27FC236}">
                <a16:creationId xmlns:a16="http://schemas.microsoft.com/office/drawing/2014/main" id="{0B2E4E2F-C3EA-459F-BF3E-E977487A6004}"/>
              </a:ext>
            </a:extLst>
          </p:cNvPr>
          <p:cNvSpPr>
            <a:spLocks noGrp="1"/>
          </p:cNvSpPr>
          <p:nvPr>
            <p:ph type="body" sz="quarter" idx="14"/>
          </p:nvPr>
        </p:nvSpPr>
        <p:spPr>
          <a:xfrm>
            <a:off x="738400" y="1500736"/>
            <a:ext cx="7669960" cy="4572259"/>
          </a:xfrm>
        </p:spPr>
        <p:txBody>
          <a:bodyPr vert="horz" lIns="0" tIns="0" rIns="0" bIns="0" rtlCol="0" anchor="t">
            <a:normAutofit/>
          </a:bodyPr>
          <a:lstStyle/>
          <a:p>
            <a:r>
              <a:rPr lang="en-US" sz="1600" dirty="0">
                <a:latin typeface="Acumin Pro"/>
              </a:rPr>
              <a:t>When submitting Hospitality expenses, please place in the Comments section of TDX the Business Purpose</a:t>
            </a:r>
          </a:p>
          <a:p>
            <a:endParaRPr lang="en-US" sz="1600" dirty="0">
              <a:latin typeface="Acumin Pro"/>
            </a:endParaRPr>
          </a:p>
          <a:p>
            <a:r>
              <a:rPr lang="en-US" sz="1600" dirty="0">
                <a:latin typeface="Acumin Pro"/>
              </a:rPr>
              <a:t>A list of attendees is required for all charged Hospitality expenses </a:t>
            </a:r>
          </a:p>
          <a:p>
            <a:pPr lvl="1"/>
            <a:r>
              <a:rPr lang="en-US" sz="1400" dirty="0">
                <a:latin typeface="Acumin Pro"/>
              </a:rPr>
              <a:t>Add to all submissions (TDX, Pcard/Tcard/PRF reconciliations)</a:t>
            </a:r>
          </a:p>
          <a:p>
            <a:endParaRPr lang="en-US" sz="1600" dirty="0">
              <a:latin typeface="Acumin Pro"/>
            </a:endParaRPr>
          </a:p>
          <a:p>
            <a:r>
              <a:rPr lang="en-US" sz="1600" dirty="0">
                <a:latin typeface="Acumin Pro"/>
                <a:hlinkClick r:id="rId2"/>
              </a:rPr>
              <a:t>Hospitality Guidance </a:t>
            </a:r>
            <a:endParaRPr lang="en-US" sz="1600" dirty="0">
              <a:latin typeface="Acumin Pro"/>
            </a:endParaRPr>
          </a:p>
          <a:p>
            <a:endParaRPr lang="en-US" sz="1600" dirty="0">
              <a:latin typeface="Acumin Pro"/>
            </a:endParaRPr>
          </a:p>
          <a:p>
            <a:r>
              <a:rPr lang="en-US" sz="1600" dirty="0">
                <a:latin typeface="Acumin Pro"/>
              </a:rPr>
              <a:t>Reasonable amounts for common Hospitality Expenses:</a:t>
            </a:r>
          </a:p>
          <a:p>
            <a:pPr marL="0" indent="0">
              <a:buNone/>
            </a:pPr>
            <a:endParaRPr lang="en-US" sz="1600" dirty="0">
              <a:latin typeface="Acumin Pro"/>
            </a:endParaRPr>
          </a:p>
          <a:p>
            <a:pPr marL="0" indent="0">
              <a:buNone/>
            </a:pPr>
            <a:endParaRPr lang="en-US" sz="1600" dirty="0">
              <a:latin typeface="Acumin Pro"/>
            </a:endParaRPr>
          </a:p>
          <a:p>
            <a:endParaRPr lang="en-US" sz="1600" dirty="0">
              <a:latin typeface="Acumin Pro"/>
            </a:endParaRPr>
          </a:p>
          <a:p>
            <a:pPr marL="0" indent="0">
              <a:buNone/>
            </a:pPr>
            <a:endParaRPr lang="en-US" sz="1600" dirty="0">
              <a:latin typeface="Acumin Pro"/>
            </a:endParaRPr>
          </a:p>
        </p:txBody>
      </p:sp>
      <p:sp>
        <p:nvSpPr>
          <p:cNvPr id="5" name="Date Placeholder 4">
            <a:extLst>
              <a:ext uri="{FF2B5EF4-FFF2-40B4-BE49-F238E27FC236}">
                <a16:creationId xmlns:a16="http://schemas.microsoft.com/office/drawing/2014/main" id="{F304AD85-4944-4FB1-90D6-2AE635B2F18F}"/>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Placeholder 5">
            <a:extLst>
              <a:ext uri="{FF2B5EF4-FFF2-40B4-BE49-F238E27FC236}">
                <a16:creationId xmlns:a16="http://schemas.microsoft.com/office/drawing/2014/main" id="{FCB97D36-C0BA-4840-94EE-8EB315C1DE64}"/>
              </a:ext>
            </a:extLst>
          </p:cNvPr>
          <p:cNvSpPr>
            <a:spLocks noGrp="1"/>
          </p:cNvSpPr>
          <p:nvPr>
            <p:ph type="sldNum" sz="quarter" idx="12"/>
          </p:nvPr>
        </p:nvSpPr>
        <p:spPr/>
        <p:txBody>
          <a:bodyPr/>
          <a:lstStyle/>
          <a:p>
            <a:fld id="{8A7A6979-0714-4377-B894-6BE4C2D6E202}" type="slidenum">
              <a:rPr lang="en-US" smtClean="0"/>
              <a:pPr/>
              <a:t>17</a:t>
            </a:fld>
            <a:endParaRPr lang="en-US" dirty="0"/>
          </a:p>
        </p:txBody>
      </p:sp>
      <p:pic>
        <p:nvPicPr>
          <p:cNvPr id="8" name="Picture 7">
            <a:extLst>
              <a:ext uri="{FF2B5EF4-FFF2-40B4-BE49-F238E27FC236}">
                <a16:creationId xmlns:a16="http://schemas.microsoft.com/office/drawing/2014/main" id="{1C05D6A0-4677-FE8F-0712-E4548AC57773}"/>
              </a:ext>
            </a:extLst>
          </p:cNvPr>
          <p:cNvPicPr>
            <a:picLocks noChangeAspect="1"/>
          </p:cNvPicPr>
          <p:nvPr/>
        </p:nvPicPr>
        <p:blipFill>
          <a:blip r:embed="rId3"/>
          <a:stretch>
            <a:fillRect/>
          </a:stretch>
        </p:blipFill>
        <p:spPr>
          <a:xfrm>
            <a:off x="1785668" y="3886069"/>
            <a:ext cx="3686871" cy="1624846"/>
          </a:xfrm>
          <a:prstGeom prst="rect">
            <a:avLst/>
          </a:prstGeom>
        </p:spPr>
      </p:pic>
      <p:sp>
        <p:nvSpPr>
          <p:cNvPr id="9" name="TextBox 8">
            <a:extLst>
              <a:ext uri="{FF2B5EF4-FFF2-40B4-BE49-F238E27FC236}">
                <a16:creationId xmlns:a16="http://schemas.microsoft.com/office/drawing/2014/main" id="{ED48238A-752A-81FF-DF4E-7F11FD120703}"/>
              </a:ext>
            </a:extLst>
          </p:cNvPr>
          <p:cNvSpPr txBox="1"/>
          <p:nvPr/>
        </p:nvSpPr>
        <p:spPr>
          <a:xfrm>
            <a:off x="732880" y="5733224"/>
            <a:ext cx="7672720" cy="261610"/>
          </a:xfrm>
          <a:prstGeom prst="rect">
            <a:avLst/>
          </a:prstGeom>
          <a:noFill/>
        </p:spPr>
        <p:txBody>
          <a:bodyPr wrap="square">
            <a:spAutoFit/>
          </a:bodyPr>
          <a:lstStyle/>
          <a:p>
            <a:r>
              <a:rPr lang="en-US" sz="1100" dirty="0"/>
              <a:t>https://www.purdue.edu/treasurer/finance/controller/polices-procedures-resources/</a:t>
            </a:r>
          </a:p>
        </p:txBody>
      </p:sp>
    </p:spTree>
    <p:extLst>
      <p:ext uri="{BB962C8B-B14F-4D97-AF65-F5344CB8AC3E}">
        <p14:creationId xmlns:p14="http://schemas.microsoft.com/office/powerpoint/2010/main" val="1119452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4B46-4B5E-4511-9219-48A73D715E1D}"/>
              </a:ext>
            </a:extLst>
          </p:cNvPr>
          <p:cNvSpPr>
            <a:spLocks noGrp="1"/>
          </p:cNvSpPr>
          <p:nvPr>
            <p:ph type="ctrTitle"/>
          </p:nvPr>
        </p:nvSpPr>
        <p:spPr/>
        <p:txBody>
          <a:bodyPr/>
          <a:lstStyle/>
          <a:p>
            <a:pPr algn="ctr"/>
            <a:r>
              <a:rPr lang="en-US" dirty="0"/>
              <a:t>Contact Information</a:t>
            </a:r>
          </a:p>
        </p:txBody>
      </p:sp>
      <p:sp>
        <p:nvSpPr>
          <p:cNvPr id="4" name="Text Placeholder 3">
            <a:extLst>
              <a:ext uri="{FF2B5EF4-FFF2-40B4-BE49-F238E27FC236}">
                <a16:creationId xmlns:a16="http://schemas.microsoft.com/office/drawing/2014/main" id="{7F645488-ACF4-4C8E-9328-036A09DC931E}"/>
              </a:ext>
            </a:extLst>
          </p:cNvPr>
          <p:cNvSpPr>
            <a:spLocks noGrp="1"/>
          </p:cNvSpPr>
          <p:nvPr>
            <p:ph type="body" sz="quarter" idx="14"/>
          </p:nvPr>
        </p:nvSpPr>
        <p:spPr>
          <a:xfrm>
            <a:off x="1185123" y="1548894"/>
            <a:ext cx="7021423" cy="1886382"/>
          </a:xfrm>
        </p:spPr>
        <p:txBody>
          <a:bodyPr>
            <a:normAutofit fontScale="70000" lnSpcReduction="20000"/>
          </a:bodyPr>
          <a:lstStyle/>
          <a:p>
            <a:r>
              <a:rPr lang="en-US" dirty="0"/>
              <a:t>EOBOC Procurement:</a:t>
            </a:r>
          </a:p>
          <a:p>
            <a:pPr lvl="1"/>
            <a:r>
              <a:rPr lang="en-US" dirty="0">
                <a:hlinkClick r:id="rId2"/>
              </a:rPr>
              <a:t>procureeo@purdue.edu</a:t>
            </a:r>
            <a:r>
              <a:rPr lang="en-US" dirty="0"/>
              <a:t> </a:t>
            </a:r>
          </a:p>
          <a:p>
            <a:endParaRPr lang="en-US" dirty="0"/>
          </a:p>
          <a:p>
            <a:r>
              <a:rPr lang="en-US" dirty="0"/>
              <a:t>General Business Office:</a:t>
            </a:r>
          </a:p>
          <a:p>
            <a:pPr lvl="1"/>
            <a:r>
              <a:rPr lang="en-US" dirty="0">
                <a:hlinkClick r:id="rId3"/>
              </a:rPr>
              <a:t>busproc@purdue.edu</a:t>
            </a:r>
            <a:r>
              <a:rPr lang="en-US" dirty="0"/>
              <a:t> </a:t>
            </a:r>
          </a:p>
          <a:p>
            <a:pPr lvl="2"/>
            <a:r>
              <a:rPr lang="en-US" i="1" dirty="0"/>
              <a:t>Use our general email for general business office requests (ie. credit cards, reimbursements, invoices)</a:t>
            </a:r>
            <a:r>
              <a:rPr lang="en-US" dirty="0"/>
              <a:t>	</a:t>
            </a:r>
          </a:p>
          <a:p>
            <a:endParaRPr lang="en-US" dirty="0"/>
          </a:p>
          <a:p>
            <a:r>
              <a:rPr lang="en-US" dirty="0">
                <a:hlinkClick r:id="rId4"/>
              </a:rPr>
              <a:t>Business Office Single Point of Contact</a:t>
            </a:r>
            <a:endParaRPr lang="en-US" dirty="0"/>
          </a:p>
          <a:p>
            <a:pPr marL="0" indent="0">
              <a:buNone/>
            </a:pPr>
            <a:r>
              <a:rPr lang="en-US" dirty="0"/>
              <a:t>	</a:t>
            </a:r>
          </a:p>
          <a:p>
            <a:pPr marL="0" indent="0">
              <a:buNone/>
            </a:pPr>
            <a:endParaRPr lang="en-US" dirty="0"/>
          </a:p>
          <a:p>
            <a:pPr marL="0" indent="0">
              <a:buNone/>
            </a:pPr>
            <a:endParaRPr lang="en-US" dirty="0"/>
          </a:p>
        </p:txBody>
      </p:sp>
      <p:sp>
        <p:nvSpPr>
          <p:cNvPr id="5" name="Date Placeholder 4">
            <a:extLst>
              <a:ext uri="{FF2B5EF4-FFF2-40B4-BE49-F238E27FC236}">
                <a16:creationId xmlns:a16="http://schemas.microsoft.com/office/drawing/2014/main" id="{C699A337-F674-4D8D-A152-D6FBAFF0FE25}"/>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Placeholder 5">
            <a:extLst>
              <a:ext uri="{FF2B5EF4-FFF2-40B4-BE49-F238E27FC236}">
                <a16:creationId xmlns:a16="http://schemas.microsoft.com/office/drawing/2014/main" id="{28905C1F-8F80-4836-811F-37D54A4DFCEF}"/>
              </a:ext>
            </a:extLst>
          </p:cNvPr>
          <p:cNvSpPr>
            <a:spLocks noGrp="1"/>
          </p:cNvSpPr>
          <p:nvPr>
            <p:ph type="sldNum" sz="quarter" idx="12"/>
          </p:nvPr>
        </p:nvSpPr>
        <p:spPr/>
        <p:txBody>
          <a:bodyPr/>
          <a:lstStyle/>
          <a:p>
            <a:fld id="{8A7A6979-0714-4377-B894-6BE4C2D6E202}" type="slidenum">
              <a:rPr lang="en-US" smtClean="0"/>
              <a:pPr/>
              <a:t>18</a:t>
            </a:fld>
            <a:endParaRPr lang="en-US" dirty="0"/>
          </a:p>
        </p:txBody>
      </p:sp>
      <p:pic>
        <p:nvPicPr>
          <p:cNvPr id="6146" name="Picture 2" descr="Security State Bank South Texas">
            <a:extLst>
              <a:ext uri="{FF2B5EF4-FFF2-40B4-BE49-F238E27FC236}">
                <a16:creationId xmlns:a16="http://schemas.microsoft.com/office/drawing/2014/main" id="{A182DF32-EB8E-F62A-6DA2-33FB6406BC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6100" y="3780872"/>
            <a:ext cx="2971800"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043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19</a:t>
            </a:fld>
            <a:endParaRPr lang="en-US" dirty="0"/>
          </a:p>
        </p:txBody>
      </p:sp>
      <p:pic>
        <p:nvPicPr>
          <p:cNvPr id="8194" name="Picture 2" descr="Stock Illustrations | DepositPhotos">
            <a:extLst>
              <a:ext uri="{FF2B5EF4-FFF2-40B4-BE49-F238E27FC236}">
                <a16:creationId xmlns:a16="http://schemas.microsoft.com/office/drawing/2014/main" id="{17CDA21A-DEC4-E0F7-F401-C8DDECF68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13" y="2557463"/>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5B8AA14D-C1EE-7820-CF09-AFB612430C43}"/>
              </a:ext>
            </a:extLst>
          </p:cNvPr>
          <p:cNvSpPr>
            <a:spLocks noGrp="1"/>
          </p:cNvSpPr>
          <p:nvPr>
            <p:ph type="subTitle" idx="1"/>
          </p:nvPr>
        </p:nvSpPr>
        <p:spPr>
          <a:xfrm>
            <a:off x="1072971" y="1836348"/>
            <a:ext cx="6925731" cy="553998"/>
          </a:xfrm>
        </p:spPr>
        <p:txBody>
          <a:bodyPr/>
          <a:lstStyle/>
          <a:p>
            <a:pPr algn="ctr"/>
            <a:r>
              <a:rPr lang="en-US" sz="3600" dirty="0">
                <a:solidFill>
                  <a:srgbClr val="0B7B38"/>
                </a:solidFill>
              </a:rPr>
              <a:t>Any Questions?</a:t>
            </a:r>
          </a:p>
        </p:txBody>
      </p:sp>
    </p:spTree>
    <p:extLst>
      <p:ext uri="{BB962C8B-B14F-4D97-AF65-F5344CB8AC3E}">
        <p14:creationId xmlns:p14="http://schemas.microsoft.com/office/powerpoint/2010/main" val="369623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3324-CF11-4682-9309-E5F384A62261}"/>
              </a:ext>
            </a:extLst>
          </p:cNvPr>
          <p:cNvSpPr>
            <a:spLocks noGrp="1"/>
          </p:cNvSpPr>
          <p:nvPr>
            <p:ph type="ctrTitle"/>
          </p:nvPr>
        </p:nvSpPr>
        <p:spPr/>
        <p:txBody>
          <a:bodyPr/>
          <a:lstStyle/>
          <a:p>
            <a:pPr algn="ctr"/>
            <a:r>
              <a:rPr lang="en-US" dirty="0"/>
              <a:t>Business Office</a:t>
            </a:r>
          </a:p>
        </p:txBody>
      </p:sp>
      <p:sp>
        <p:nvSpPr>
          <p:cNvPr id="4" name="Text Placeholder 3">
            <a:extLst>
              <a:ext uri="{FF2B5EF4-FFF2-40B4-BE49-F238E27FC236}">
                <a16:creationId xmlns:a16="http://schemas.microsoft.com/office/drawing/2014/main" id="{D22F6C92-3EB7-4247-962B-FB5E17AFF045}"/>
              </a:ext>
            </a:extLst>
          </p:cNvPr>
          <p:cNvSpPr>
            <a:spLocks noGrp="1"/>
          </p:cNvSpPr>
          <p:nvPr>
            <p:ph type="body" sz="quarter" idx="14"/>
          </p:nvPr>
        </p:nvSpPr>
        <p:spPr>
          <a:xfrm>
            <a:off x="1783470" y="2277374"/>
            <a:ext cx="5615796" cy="3338422"/>
          </a:xfrm>
        </p:spPr>
        <p:txBody>
          <a:bodyPr numCol="2">
            <a:normAutofit/>
          </a:bodyPr>
          <a:lstStyle/>
          <a:p>
            <a:r>
              <a:rPr lang="en-US" dirty="0"/>
              <a:t>New Decision Guide</a:t>
            </a:r>
          </a:p>
          <a:p>
            <a:pPr marL="0" indent="0">
              <a:buNone/>
            </a:pPr>
            <a:endParaRPr lang="en-US" dirty="0"/>
          </a:p>
          <a:p>
            <a:r>
              <a:rPr lang="en-US" dirty="0"/>
              <a:t>Reimbursement Overview</a:t>
            </a:r>
          </a:p>
          <a:p>
            <a:endParaRPr lang="en-US" dirty="0"/>
          </a:p>
          <a:p>
            <a:r>
              <a:rPr lang="en-US" dirty="0"/>
              <a:t>Student Expense Clarification</a:t>
            </a:r>
          </a:p>
          <a:p>
            <a:endParaRPr lang="en-US" dirty="0"/>
          </a:p>
          <a:p>
            <a:r>
              <a:rPr lang="en-US" dirty="0"/>
              <a:t>Invoice Submission</a:t>
            </a:r>
          </a:p>
          <a:p>
            <a:endParaRPr lang="en-US" dirty="0"/>
          </a:p>
          <a:p>
            <a:r>
              <a:rPr lang="en-US" dirty="0" err="1"/>
              <a:t>NonEmployee</a:t>
            </a:r>
            <a:r>
              <a:rPr lang="en-US" dirty="0"/>
              <a:t>/Student Travel Arrangement</a:t>
            </a:r>
          </a:p>
          <a:p>
            <a:endParaRPr lang="en-US" dirty="0"/>
          </a:p>
          <a:p>
            <a:r>
              <a:rPr lang="en-US" dirty="0"/>
              <a:t>Contracts/Agreements</a:t>
            </a:r>
          </a:p>
          <a:p>
            <a:pPr marL="0" indent="0">
              <a:buNone/>
            </a:pPr>
            <a:endParaRPr lang="en-US" dirty="0"/>
          </a:p>
          <a:p>
            <a:r>
              <a:rPr lang="en-US" dirty="0"/>
              <a:t>Credit Cards</a:t>
            </a:r>
          </a:p>
          <a:p>
            <a:endParaRPr lang="en-US" dirty="0"/>
          </a:p>
          <a:p>
            <a:r>
              <a:rPr lang="en-US" dirty="0"/>
              <a:t>General Ledger (GL) Overview</a:t>
            </a:r>
          </a:p>
          <a:p>
            <a:endParaRPr lang="en-US" dirty="0"/>
          </a:p>
          <a:p>
            <a:r>
              <a:rPr lang="en-US" dirty="0"/>
              <a:t>Hospitality</a:t>
            </a:r>
          </a:p>
          <a:p>
            <a:endParaRPr lang="en-US" dirty="0"/>
          </a:p>
          <a:p>
            <a:endParaRPr lang="en-US" dirty="0"/>
          </a:p>
        </p:txBody>
      </p:sp>
      <p:sp>
        <p:nvSpPr>
          <p:cNvPr id="6" name="Date Placeholder 5">
            <a:extLst>
              <a:ext uri="{FF2B5EF4-FFF2-40B4-BE49-F238E27FC236}">
                <a16:creationId xmlns:a16="http://schemas.microsoft.com/office/drawing/2014/main" id="{6E99532F-FDC4-49FE-8850-D963D82A9A6B}"/>
              </a:ext>
            </a:extLst>
          </p:cNvPr>
          <p:cNvSpPr>
            <a:spLocks noGrp="1"/>
          </p:cNvSpPr>
          <p:nvPr>
            <p:ph type="dt" sz="half" idx="10"/>
          </p:nvPr>
        </p:nvSpPr>
        <p:spPr/>
        <p:txBody>
          <a:bodyPr/>
          <a:lstStyle/>
          <a:p>
            <a:fld id="{4127BF28-8E52-EB4D-8A7B-6C7DC4946F53}" type="datetime1">
              <a:rPr lang="en-US" smtClean="0"/>
              <a:t>4/10/2026</a:t>
            </a:fld>
            <a:endParaRPr lang="en-US" dirty="0"/>
          </a:p>
        </p:txBody>
      </p:sp>
      <p:sp>
        <p:nvSpPr>
          <p:cNvPr id="7" name="Slide Number Placeholder 6">
            <a:extLst>
              <a:ext uri="{FF2B5EF4-FFF2-40B4-BE49-F238E27FC236}">
                <a16:creationId xmlns:a16="http://schemas.microsoft.com/office/drawing/2014/main" id="{FBFAC184-AA48-42B4-8D9B-857C57A1E9CE}"/>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3" name="Picture 2" descr="Lets Get Started Images – Browse 8,041 Stock Photos, Vectors ...">
            <a:extLst>
              <a:ext uri="{FF2B5EF4-FFF2-40B4-BE49-F238E27FC236}">
                <a16:creationId xmlns:a16="http://schemas.microsoft.com/office/drawing/2014/main" id="{0C010F8A-D8D1-C0B2-3F33-A48DE66D8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521" y="967580"/>
            <a:ext cx="2544792" cy="1206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572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dirty="0" smtClean="0"/>
              <a:pPr/>
              <a:t>20</a:t>
            </a:fld>
            <a:endParaRPr lang="en-US" dirty="0"/>
          </a:p>
        </p:txBody>
      </p:sp>
      <p:pic>
        <p:nvPicPr>
          <p:cNvPr id="9218" name="Picture 2" descr="Thank you - Free vector clipart images ...">
            <a:extLst>
              <a:ext uri="{FF2B5EF4-FFF2-40B4-BE49-F238E27FC236}">
                <a16:creationId xmlns:a16="http://schemas.microsoft.com/office/drawing/2014/main" id="{2EFC1435-9D0D-C6C2-6D92-4619A2D2F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863" y="2995613"/>
            <a:ext cx="5248275"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336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B62E-09E7-43E4-BF72-7AF6F237270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B4DD917B-1147-4B31-B81B-51D6C4E48F84}"/>
              </a:ext>
            </a:extLst>
          </p:cNvPr>
          <p:cNvSpPr>
            <a:spLocks noGrp="1"/>
          </p:cNvSpPr>
          <p:nvPr>
            <p:ph type="subTitle" idx="1"/>
          </p:nvPr>
        </p:nvSpPr>
        <p:spPr>
          <a:xfrm>
            <a:off x="1280815" y="936933"/>
            <a:ext cx="6925731" cy="341599"/>
          </a:xfrm>
        </p:spPr>
        <p:txBody>
          <a:bodyPr/>
          <a:lstStyle/>
          <a:p>
            <a:pPr algn="ctr"/>
            <a:r>
              <a:rPr lang="en-US" dirty="0"/>
              <a:t>Purdue Employee Decision Guide</a:t>
            </a:r>
          </a:p>
        </p:txBody>
      </p:sp>
      <p:sp>
        <p:nvSpPr>
          <p:cNvPr id="5" name="Date Placeholder 4">
            <a:extLst>
              <a:ext uri="{FF2B5EF4-FFF2-40B4-BE49-F238E27FC236}">
                <a16:creationId xmlns:a16="http://schemas.microsoft.com/office/drawing/2014/main" id="{EC20891E-0103-4B5D-BDC9-5DA1230EFCBD}"/>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Placeholder 5">
            <a:extLst>
              <a:ext uri="{FF2B5EF4-FFF2-40B4-BE49-F238E27FC236}">
                <a16:creationId xmlns:a16="http://schemas.microsoft.com/office/drawing/2014/main" id="{88C91AA1-DEC5-491E-8B88-3E0D4E8D7C4D}"/>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8" name="Picture 7">
            <a:extLst>
              <a:ext uri="{FF2B5EF4-FFF2-40B4-BE49-F238E27FC236}">
                <a16:creationId xmlns:a16="http://schemas.microsoft.com/office/drawing/2014/main" id="{E177BD6D-9AD5-4679-9AC0-A5F7E131C1F5}"/>
              </a:ext>
            </a:extLst>
          </p:cNvPr>
          <p:cNvPicPr>
            <a:picLocks noChangeAspect="1"/>
          </p:cNvPicPr>
          <p:nvPr/>
        </p:nvPicPr>
        <p:blipFill>
          <a:blip r:embed="rId2"/>
          <a:stretch>
            <a:fillRect/>
          </a:stretch>
        </p:blipFill>
        <p:spPr>
          <a:xfrm>
            <a:off x="664234" y="1634158"/>
            <a:ext cx="7781026" cy="3688340"/>
          </a:xfrm>
          <a:prstGeom prst="rect">
            <a:avLst/>
          </a:prstGeom>
        </p:spPr>
      </p:pic>
      <p:sp>
        <p:nvSpPr>
          <p:cNvPr id="10" name="TextBox 9">
            <a:extLst>
              <a:ext uri="{FF2B5EF4-FFF2-40B4-BE49-F238E27FC236}">
                <a16:creationId xmlns:a16="http://schemas.microsoft.com/office/drawing/2014/main" id="{435148CF-A4F3-707E-789D-4016F57D66CE}"/>
              </a:ext>
            </a:extLst>
          </p:cNvPr>
          <p:cNvSpPr txBox="1"/>
          <p:nvPr/>
        </p:nvSpPr>
        <p:spPr>
          <a:xfrm>
            <a:off x="664233" y="5547319"/>
            <a:ext cx="7781025" cy="261610"/>
          </a:xfrm>
          <a:prstGeom prst="rect">
            <a:avLst/>
          </a:prstGeom>
          <a:noFill/>
        </p:spPr>
        <p:txBody>
          <a:bodyPr wrap="square">
            <a:spAutoFit/>
          </a:bodyPr>
          <a:lstStyle/>
          <a:p>
            <a:r>
              <a:rPr lang="en-US" sz="1050" dirty="0"/>
              <a:t>https://apps.it.purdue.edu/sites/BusinessOffice/Faq/Item/955</a:t>
            </a:r>
          </a:p>
        </p:txBody>
      </p:sp>
    </p:spTree>
    <p:extLst>
      <p:ext uri="{BB962C8B-B14F-4D97-AF65-F5344CB8AC3E}">
        <p14:creationId xmlns:p14="http://schemas.microsoft.com/office/powerpoint/2010/main" val="1956339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949478"/>
            <a:ext cx="5491495" cy="338554"/>
          </a:xfrm>
        </p:spPr>
        <p:txBody>
          <a:bodyPr/>
          <a:lstStyle/>
          <a:p>
            <a:pPr algn="ctr"/>
            <a:r>
              <a:rPr lang="en-US" dirty="0"/>
              <a:t>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767751" y="1349547"/>
            <a:ext cx="7645623" cy="4619933"/>
          </a:xfrm>
        </p:spPr>
        <p:txBody>
          <a:bodyPr>
            <a:normAutofit fontScale="92500" lnSpcReduction="10000"/>
          </a:bodyPr>
          <a:lstStyle/>
          <a:p>
            <a:pPr lvl="0"/>
            <a:r>
              <a:rPr lang="en-US" sz="1600" dirty="0"/>
              <a:t>Required documents will be submitted via </a:t>
            </a:r>
            <a:r>
              <a:rPr lang="en-US" sz="1600" dirty="0">
                <a:hlinkClick r:id="rId2"/>
              </a:rPr>
              <a:t>Team Dynamics (TDX)</a:t>
            </a:r>
            <a:endParaRPr lang="en-US" sz="1600" dirty="0"/>
          </a:p>
          <a:p>
            <a:pPr lvl="1"/>
            <a:r>
              <a:rPr lang="en-US" sz="1400" dirty="0">
                <a:hlinkClick r:id="rId3"/>
              </a:rPr>
              <a:t>TDX Entry Instructions</a:t>
            </a:r>
            <a:endParaRPr lang="en-US" sz="1400" dirty="0"/>
          </a:p>
          <a:p>
            <a:endParaRPr lang="en-US" sz="1600" dirty="0">
              <a:solidFill>
                <a:schemeClr val="bg1"/>
              </a:solidFill>
              <a:latin typeface="Acumin Pro" panose="020B0504020202020204" pitchFamily="34" charset="77"/>
            </a:endParaRPr>
          </a:p>
          <a:p>
            <a:r>
              <a:rPr lang="en-US" sz="1600" dirty="0">
                <a:solidFill>
                  <a:schemeClr val="bg1"/>
                </a:solidFill>
                <a:latin typeface="Acumin Pro" panose="020B0504020202020204" pitchFamily="34" charset="77"/>
              </a:rPr>
              <a:t>Confirm if any information has changed from their most recent reimbursement</a:t>
            </a:r>
          </a:p>
          <a:p>
            <a:pPr lvl="2"/>
            <a:r>
              <a:rPr lang="en-US" sz="1400" dirty="0"/>
              <a:t>Address and Banking Information should be current in Success Factors for Employees</a:t>
            </a:r>
          </a:p>
          <a:p>
            <a:pPr lvl="2"/>
            <a:r>
              <a:rPr lang="en-US" sz="1400" dirty="0"/>
              <a:t>Banking Information Change should be updated in Success Factors and with Payment Works for Employees</a:t>
            </a:r>
          </a:p>
          <a:p>
            <a:pPr lvl="2"/>
            <a:r>
              <a:rPr lang="en-US" sz="1400" dirty="0"/>
              <a:t>Any changes for nonemployees will be routed via </a:t>
            </a:r>
            <a:r>
              <a:rPr lang="en-US" sz="1400" dirty="0" err="1"/>
              <a:t>PaymentWorks</a:t>
            </a:r>
            <a:endParaRPr lang="en-US" sz="1400" dirty="0"/>
          </a:p>
          <a:p>
            <a:endParaRPr lang="en-US" sz="1600" dirty="0"/>
          </a:p>
          <a:p>
            <a:r>
              <a:rPr lang="en-US" sz="1600" dirty="0"/>
              <a:t>Provide Proof of Payment (ie. receipts)</a:t>
            </a:r>
          </a:p>
          <a:p>
            <a:pPr lvl="1"/>
            <a:r>
              <a:rPr lang="en-US" sz="1400" dirty="0"/>
              <a:t>Receipts MUST be legible/readable </a:t>
            </a:r>
          </a:p>
          <a:p>
            <a:pPr lvl="1"/>
            <a:r>
              <a:rPr lang="en-US" sz="1400" dirty="0"/>
              <a:t>Last 4 digits of card # should be on receipt</a:t>
            </a:r>
          </a:p>
          <a:p>
            <a:endParaRPr lang="en-US" sz="1600" dirty="0"/>
          </a:p>
          <a:p>
            <a:r>
              <a:rPr lang="en-US" sz="1600" dirty="0"/>
              <a:t>Personal purchases that are </a:t>
            </a:r>
            <a:r>
              <a:rPr lang="en-US" sz="1600" b="1" dirty="0"/>
              <a:t>180 days or older </a:t>
            </a:r>
            <a:r>
              <a:rPr lang="en-US" sz="1600" dirty="0"/>
              <a:t>from the date of the transaction noted on the proof of payment are </a:t>
            </a:r>
            <a:r>
              <a:rPr lang="en-US" sz="1600" b="1" dirty="0"/>
              <a:t>no longer eligible for reimbursement</a:t>
            </a:r>
          </a:p>
          <a:p>
            <a:endParaRPr lang="en-US" sz="1600" dirty="0"/>
          </a:p>
          <a:p>
            <a:r>
              <a:rPr lang="en-US" sz="1600" dirty="0"/>
              <a:t>If mileage is requested, Google Maps should be used to show the most direct route and calculated mileage.</a:t>
            </a:r>
          </a:p>
          <a:p>
            <a:endParaRPr lang="en-US" sz="1600"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4/10/2026</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1999516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13527"/>
            <a:ext cx="5491495" cy="307777"/>
          </a:xfrm>
        </p:spPr>
        <p:txBody>
          <a:bodyPr/>
          <a:lstStyle/>
          <a:p>
            <a:pPr algn="ctr"/>
            <a:r>
              <a:rPr lang="en-US" sz="2000" dirty="0"/>
              <a:t>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617827" y="1488870"/>
            <a:ext cx="8060347" cy="4454730"/>
          </a:xfrm>
        </p:spPr>
        <p:txBody>
          <a:bodyPr>
            <a:normAutofit/>
          </a:bodyPr>
          <a:lstStyle/>
          <a:p>
            <a:r>
              <a:rPr lang="en-US" sz="1700" b="1" dirty="0">
                <a:hlinkClick r:id="rId2"/>
              </a:rPr>
              <a:t>Payee Certificate (PC) </a:t>
            </a:r>
            <a:endParaRPr lang="en-US" sz="1700" b="1" dirty="0"/>
          </a:p>
          <a:p>
            <a:pPr lvl="1"/>
            <a:r>
              <a:rPr lang="en-US" sz="1500" dirty="0"/>
              <a:t>Reason for payment is clear &amp; detailed so if audited understandable by someone who does not have first-hand knowledge about the transaction</a:t>
            </a:r>
          </a:p>
          <a:p>
            <a:pPr lvl="1"/>
            <a:r>
              <a:rPr lang="en-US" sz="1500" b="1" dirty="0"/>
              <a:t>Digital signature is allowed via DocuSign</a:t>
            </a:r>
          </a:p>
          <a:p>
            <a:pPr lvl="4"/>
            <a:r>
              <a:rPr lang="en-US" sz="1500" dirty="0" err="1">
                <a:hlinkClick r:id="rId3"/>
              </a:rPr>
              <a:t>DocuSign</a:t>
            </a:r>
            <a:r>
              <a:rPr lang="en-US" sz="1500" dirty="0">
                <a:hlinkClick r:id="rId3"/>
              </a:rPr>
              <a:t> link</a:t>
            </a:r>
            <a:endParaRPr lang="en-US" sz="1500" dirty="0"/>
          </a:p>
          <a:p>
            <a:pPr lvl="1"/>
            <a:r>
              <a:rPr lang="en-US" sz="1500" dirty="0"/>
              <a:t>Account Information section</a:t>
            </a:r>
          </a:p>
          <a:p>
            <a:pPr lvl="4"/>
            <a:r>
              <a:rPr lang="en-US" sz="1500" dirty="0"/>
              <a:t>The account # will either be an Order (ie. 3200002472) or WBS Element (ie. F.10075970.03.001) </a:t>
            </a:r>
            <a:r>
              <a:rPr lang="en-US" sz="1500" i="1" dirty="0"/>
              <a:t>(not both)</a:t>
            </a:r>
          </a:p>
          <a:p>
            <a:pPr lvl="4"/>
            <a:r>
              <a:rPr lang="en-US" sz="1500" dirty="0"/>
              <a:t>GL code is required</a:t>
            </a:r>
          </a:p>
          <a:p>
            <a:endParaRPr lang="en-US" sz="1600" dirty="0">
              <a:hlinkClick r:id="rId4"/>
            </a:endParaRPr>
          </a:p>
          <a:p>
            <a:r>
              <a:rPr lang="en-US" sz="1600" dirty="0">
                <a:hlinkClick r:id="rId4"/>
              </a:rPr>
              <a:t>Missing Receipt Form</a:t>
            </a:r>
            <a:endParaRPr lang="en-US" sz="1600" dirty="0"/>
          </a:p>
          <a:p>
            <a:pPr marL="411480" lvl="2" indent="0">
              <a:buNone/>
            </a:pPr>
            <a:r>
              <a:rPr lang="en-US" sz="1300" dirty="0">
                <a:solidFill>
                  <a:schemeClr val="tx1">
                    <a:lumMod val="85000"/>
                    <a:lumOff val="15000"/>
                  </a:schemeClr>
                </a:solidFill>
                <a:latin typeface="+mn-lt"/>
              </a:rPr>
              <a:t>Must be completed if any expense does not have a receipt or it has been lost</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4/10/2026</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3623823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915332"/>
            <a:ext cx="5491495" cy="338554"/>
          </a:xfrm>
        </p:spPr>
        <p:txBody>
          <a:bodyPr/>
          <a:lstStyle/>
          <a:p>
            <a:pPr algn="ctr"/>
            <a:r>
              <a:rPr lang="en-US" dirty="0"/>
              <a:t>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716798" y="1253886"/>
            <a:ext cx="7749140" cy="4862242"/>
          </a:xfrm>
        </p:spPr>
        <p:txBody>
          <a:bodyPr>
            <a:normAutofit lnSpcReduction="10000"/>
          </a:bodyPr>
          <a:lstStyle/>
          <a:p>
            <a:pPr marL="228600" lvl="1" indent="0">
              <a:buNone/>
            </a:pPr>
            <a:r>
              <a:rPr lang="en-US" sz="1400" b="1" dirty="0">
                <a:hlinkClick r:id="rId3"/>
              </a:rPr>
              <a:t>Form 17C</a:t>
            </a:r>
            <a:r>
              <a:rPr lang="en-US" sz="1400" b="1" dirty="0"/>
              <a:t>  </a:t>
            </a:r>
          </a:p>
          <a:p>
            <a:pPr lvl="2"/>
            <a:r>
              <a:rPr lang="en-US" sz="1200" dirty="0"/>
              <a:t>This One-Time Vendor process eliminates the need to set up new vendors with Payment Works. </a:t>
            </a:r>
          </a:p>
          <a:p>
            <a:pPr lvl="3"/>
            <a:r>
              <a:rPr lang="en-US" sz="1200" dirty="0"/>
              <a:t>Should ONLY be used for reimbursement of travel expenses (CANNOT be used to pay a speaker fee/honorarium)</a:t>
            </a:r>
          </a:p>
          <a:p>
            <a:pPr lvl="2"/>
            <a:r>
              <a:rPr lang="en-US" sz="1200" dirty="0"/>
              <a:t>All submissions must include supporting documentation</a:t>
            </a:r>
          </a:p>
          <a:p>
            <a:pPr lvl="2"/>
            <a:r>
              <a:rPr lang="en-US" sz="1200" dirty="0"/>
              <a:t>Payee Certificate Form is </a:t>
            </a:r>
            <a:r>
              <a:rPr lang="en-US" sz="1400" b="1" dirty="0"/>
              <a:t>ONLY</a:t>
            </a:r>
            <a:r>
              <a:rPr lang="en-US" sz="1200" dirty="0"/>
              <a:t> required when a prospective candidate attends with a dependent</a:t>
            </a:r>
          </a:p>
          <a:p>
            <a:pPr lvl="2"/>
            <a:r>
              <a:rPr lang="en-US" sz="1200" dirty="0"/>
              <a:t>Provide detail description for purpose (ie. Speaker/Dept/Reason)</a:t>
            </a:r>
          </a:p>
          <a:p>
            <a:pPr lvl="2"/>
            <a:r>
              <a:rPr lang="en-US" sz="1200" dirty="0"/>
              <a:t>The account # will either be an Order or WBS Element (not both)</a:t>
            </a:r>
          </a:p>
          <a:p>
            <a:pPr lvl="2"/>
            <a:r>
              <a:rPr lang="en-US" sz="1200" dirty="0"/>
              <a:t>GL code is required</a:t>
            </a:r>
          </a:p>
          <a:p>
            <a:pPr lvl="2"/>
            <a:r>
              <a:rPr lang="en-US" sz="1200" dirty="0"/>
              <a:t>Approval: Once form is completed, send via </a:t>
            </a:r>
            <a:r>
              <a:rPr lang="en-US" sz="1200" dirty="0" err="1"/>
              <a:t>DocuSign</a:t>
            </a:r>
            <a:r>
              <a:rPr lang="en-US" sz="1200" dirty="0"/>
              <a:t> to Adam Wilson to approve and sign on the For The President section. </a:t>
            </a:r>
          </a:p>
          <a:p>
            <a:endParaRPr lang="en-US" sz="1400" dirty="0"/>
          </a:p>
          <a:p>
            <a:r>
              <a:rPr lang="en-US" sz="1400" dirty="0">
                <a:hlinkClick r:id="rId4"/>
              </a:rPr>
              <a:t>Form 17C Instructions</a:t>
            </a:r>
            <a:endParaRPr lang="en-US" sz="1400" dirty="0"/>
          </a:p>
          <a:p>
            <a:pPr marL="0" indent="0">
              <a:buNone/>
            </a:pPr>
            <a:endParaRPr lang="en-US" sz="1400" dirty="0"/>
          </a:p>
          <a:p>
            <a:r>
              <a:rPr lang="en-US" sz="1400" b="1" dirty="0">
                <a:hlinkClick r:id="rId5"/>
              </a:rPr>
              <a:t>ACH Form</a:t>
            </a:r>
            <a:endParaRPr lang="en-US" sz="1400" b="1" dirty="0"/>
          </a:p>
          <a:p>
            <a:pPr lvl="1"/>
            <a:r>
              <a:rPr lang="en-US" sz="1200" dirty="0"/>
              <a:t>Should not be submitted via </a:t>
            </a:r>
            <a:r>
              <a:rPr lang="en-US" sz="1200" dirty="0" err="1"/>
              <a:t>DocuSign</a:t>
            </a:r>
            <a:r>
              <a:rPr lang="en-US" sz="1200" dirty="0"/>
              <a:t> as the form contains restricted/sensitive data</a:t>
            </a:r>
          </a:p>
          <a:p>
            <a:pPr lvl="1"/>
            <a:r>
              <a:rPr lang="en-US" sz="1200" dirty="0"/>
              <a:t>If a candidate wants paid via ACH, then a Sub W9 or ACH form is needed for processing.</a:t>
            </a:r>
          </a:p>
          <a:p>
            <a:pPr lvl="1"/>
            <a:r>
              <a:rPr lang="en-US" sz="1200" dirty="0"/>
              <a:t>If a candidate is fine with being paid via check, then the address on the Form 17C is appropriate w/o Sub W9 or ACH.</a:t>
            </a:r>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4/10/2026</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3078153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90918"/>
            <a:ext cx="5491495" cy="338554"/>
          </a:xfrm>
        </p:spPr>
        <p:txBody>
          <a:bodyPr/>
          <a:lstStyle/>
          <a:p>
            <a:pPr algn="ctr"/>
            <a:r>
              <a:rPr lang="en-US" dirty="0"/>
              <a:t>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691279" y="1547142"/>
            <a:ext cx="7761441" cy="3930631"/>
          </a:xfrm>
        </p:spPr>
        <p:txBody>
          <a:bodyPr vert="horz" lIns="0" tIns="0" rIns="0" bIns="0" rtlCol="0" anchor="t">
            <a:normAutofit fontScale="92500" lnSpcReduction="10000"/>
          </a:bodyPr>
          <a:lstStyle/>
          <a:p>
            <a:pPr lvl="0"/>
            <a:r>
              <a:rPr lang="en-US" sz="1600" dirty="0"/>
              <a:t>Glacier (Required for International Employees &amp; </a:t>
            </a:r>
            <a:r>
              <a:rPr lang="en-US" sz="1600" dirty="0" err="1"/>
              <a:t>NonEmployees</a:t>
            </a:r>
            <a:r>
              <a:rPr lang="en-US" sz="1600" dirty="0"/>
              <a:t>)</a:t>
            </a:r>
          </a:p>
          <a:p>
            <a:pPr lvl="1"/>
            <a:r>
              <a:rPr lang="en-US" sz="1400" i="1" dirty="0"/>
              <a:t>For International Employees: </a:t>
            </a:r>
            <a:r>
              <a:rPr lang="en-US" sz="1400" dirty="0"/>
              <a:t>This is a good point for them to use department pcards so they do not have the extra step of Glacier</a:t>
            </a:r>
          </a:p>
          <a:p>
            <a:pPr lvl="1"/>
            <a:r>
              <a:rPr lang="en-US" sz="1400" dirty="0"/>
              <a:t>Notify the individual that they will receive an email from support@online-tax.net that needs to be completed before payment processing</a:t>
            </a:r>
            <a:r>
              <a:rPr lang="en-US" sz="1400" i="1" dirty="0"/>
              <a:t> </a:t>
            </a:r>
            <a:r>
              <a:rPr lang="en-US" sz="1400" i="1" dirty="0">
                <a:solidFill>
                  <a:srgbClr val="0070C0"/>
                </a:solidFill>
              </a:rPr>
              <a:t>(Important to note: these emails can end up in the individual’s junk/spam folder)</a:t>
            </a:r>
          </a:p>
          <a:p>
            <a:pPr lvl="1"/>
            <a:r>
              <a:rPr lang="en-US" sz="1400" dirty="0"/>
              <a:t>Notify the business office (busproc@purdue.edu) that you have a reimbursement for a Non-Resident Alien or Foreign Entity and request Glacier be initiated.</a:t>
            </a:r>
          </a:p>
          <a:p>
            <a:pPr lvl="3"/>
            <a:r>
              <a:rPr lang="en-US" sz="1400" dirty="0"/>
              <a:t>Provide individual’s full legal name</a:t>
            </a:r>
          </a:p>
          <a:p>
            <a:pPr lvl="3"/>
            <a:r>
              <a:rPr lang="en-US" sz="1400" dirty="0"/>
              <a:t>Provide the individual’s email</a:t>
            </a:r>
          </a:p>
          <a:p>
            <a:pPr lvl="3"/>
            <a:r>
              <a:rPr lang="en-US" sz="1400" dirty="0"/>
              <a:t>If Purdue student, provide their PUID </a:t>
            </a:r>
          </a:p>
          <a:p>
            <a:pPr lvl="3"/>
            <a:r>
              <a:rPr lang="en-US" sz="1600" dirty="0"/>
              <a:t>Individual will need to provide I94, I20, Passport/Visa Stamp, and Tax Summary from Glacier (I20 and Tax Summary must be signed with a handwritten signature)</a:t>
            </a:r>
          </a:p>
          <a:p>
            <a:pPr marL="0" indent="0">
              <a:buNone/>
            </a:pPr>
            <a:endParaRPr lang="en-US" sz="1600" dirty="0"/>
          </a:p>
          <a:p>
            <a:r>
              <a:rPr lang="en-US" sz="1600" dirty="0">
                <a:hlinkClick r:id="rId2"/>
              </a:rPr>
              <a:t>Glacier Process Guide </a:t>
            </a:r>
            <a:endParaRPr lang="en-US" sz="1600"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4/10/2026</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7</a:t>
            </a:fld>
            <a:endParaRPr lang="en-US" dirty="0"/>
          </a:p>
        </p:txBody>
      </p:sp>
      <p:pic>
        <p:nvPicPr>
          <p:cNvPr id="12" name="Picture 11">
            <a:extLst>
              <a:ext uri="{FF2B5EF4-FFF2-40B4-BE49-F238E27FC236}">
                <a16:creationId xmlns:a16="http://schemas.microsoft.com/office/drawing/2014/main" id="{1DC01F9B-15B6-42E6-B085-6DC92260CFAA}"/>
              </a:ext>
            </a:extLst>
          </p:cNvPr>
          <p:cNvPicPr>
            <a:picLocks noChangeAspect="1"/>
          </p:cNvPicPr>
          <p:nvPr/>
        </p:nvPicPr>
        <p:blipFill>
          <a:blip r:embed="rId3"/>
          <a:stretch>
            <a:fillRect/>
          </a:stretch>
        </p:blipFill>
        <p:spPr>
          <a:xfrm>
            <a:off x="3333892" y="5626940"/>
            <a:ext cx="2514951" cy="1040042"/>
          </a:xfrm>
          <a:prstGeom prst="rect">
            <a:avLst/>
          </a:prstGeom>
        </p:spPr>
      </p:pic>
    </p:spTree>
    <p:extLst>
      <p:ext uri="{BB962C8B-B14F-4D97-AF65-F5344CB8AC3E}">
        <p14:creationId xmlns:p14="http://schemas.microsoft.com/office/powerpoint/2010/main" val="1936645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8ED3-762E-44F6-9E0A-A30EBF7988C5}"/>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096B8457-0513-4D44-B145-6A2A49F1C65A}"/>
              </a:ext>
            </a:extLst>
          </p:cNvPr>
          <p:cNvSpPr>
            <a:spLocks noGrp="1"/>
          </p:cNvSpPr>
          <p:nvPr>
            <p:ph type="subTitle" idx="1"/>
          </p:nvPr>
        </p:nvSpPr>
        <p:spPr>
          <a:xfrm>
            <a:off x="1213167" y="930291"/>
            <a:ext cx="6925728" cy="338554"/>
          </a:xfrm>
        </p:spPr>
        <p:txBody>
          <a:bodyPr/>
          <a:lstStyle/>
          <a:p>
            <a:pPr algn="ctr"/>
            <a:r>
              <a:rPr lang="en-US" dirty="0"/>
              <a:t>Clarification Purdue Student Expenses</a:t>
            </a:r>
          </a:p>
        </p:txBody>
      </p:sp>
      <p:sp>
        <p:nvSpPr>
          <p:cNvPr id="4" name="Text Placeholder 3">
            <a:extLst>
              <a:ext uri="{FF2B5EF4-FFF2-40B4-BE49-F238E27FC236}">
                <a16:creationId xmlns:a16="http://schemas.microsoft.com/office/drawing/2014/main" id="{582C3D74-EBB7-40DA-8F01-EBBA6CA3E14A}"/>
              </a:ext>
            </a:extLst>
          </p:cNvPr>
          <p:cNvSpPr>
            <a:spLocks noGrp="1"/>
          </p:cNvSpPr>
          <p:nvPr>
            <p:ph type="body" sz="quarter" idx="14"/>
          </p:nvPr>
        </p:nvSpPr>
        <p:spPr>
          <a:xfrm>
            <a:off x="664235" y="1268845"/>
            <a:ext cx="7781026" cy="4821404"/>
          </a:xfrm>
        </p:spPr>
        <p:txBody>
          <a:bodyPr>
            <a:normAutofit lnSpcReduction="10000"/>
          </a:bodyPr>
          <a:lstStyle/>
          <a:p>
            <a:r>
              <a:rPr lang="en-US" sz="1400" dirty="0"/>
              <a:t>If the expense primarily benefited Purdue, it should be reimbursed as a business expense; if it primarily benefited the student, it should be classified as a scholarship or award and reported to DFA. </a:t>
            </a:r>
          </a:p>
          <a:p>
            <a:endParaRPr lang="en-US" sz="1400" dirty="0"/>
          </a:p>
          <a:p>
            <a:r>
              <a:rPr lang="en-US" sz="1400" dirty="0"/>
              <a:t>It is a Class Expense being paid for multiple students and covered by course fees: </a:t>
            </a:r>
            <a:r>
              <a:rPr lang="en-US" sz="1400" i="1" dirty="0"/>
              <a:t>No need to report to DFA</a:t>
            </a:r>
          </a:p>
          <a:p>
            <a:pPr marL="0" indent="0">
              <a:buNone/>
            </a:pPr>
            <a:endParaRPr lang="en-US" sz="1400" dirty="0"/>
          </a:p>
          <a:p>
            <a:r>
              <a:rPr lang="en-US" sz="1400" dirty="0"/>
              <a:t>Is it an Academic Program Requirement? Yes: </a:t>
            </a:r>
            <a:r>
              <a:rPr lang="en-US" sz="1400" i="1" dirty="0"/>
              <a:t>Report to DFA with details</a:t>
            </a:r>
            <a:endParaRPr lang="en-US" sz="1400" dirty="0"/>
          </a:p>
          <a:p>
            <a:pPr marL="0" indent="0">
              <a:buNone/>
            </a:pPr>
            <a:endParaRPr lang="en-US" sz="1400" b="1" dirty="0"/>
          </a:p>
          <a:p>
            <a:pPr marL="182880" lvl="1" indent="0">
              <a:buNone/>
            </a:pPr>
            <a:r>
              <a:rPr lang="en-US" sz="1200" b="1" dirty="0"/>
              <a:t>Academic Program Definition </a:t>
            </a:r>
            <a:r>
              <a:rPr lang="en-US" sz="1200" dirty="0"/>
              <a:t>– A combination of major and degree type which the student is pursuing.” Requirements of an academic program would be requirements for the major or minor to receive a degree.  </a:t>
            </a:r>
            <a:r>
              <a:rPr lang="en-US" sz="1200" i="1" dirty="0"/>
              <a:t>Example: </a:t>
            </a:r>
            <a:r>
              <a:rPr lang="en-US" sz="1200" dirty="0"/>
              <a:t>Students majoring in X are required to travel to Y and provide a research paper on their observations to fulfill the requirements of one of their core major classes.</a:t>
            </a:r>
          </a:p>
          <a:p>
            <a:pPr marL="0" indent="0">
              <a:buNone/>
            </a:pPr>
            <a:endParaRPr lang="en-US" sz="1400" dirty="0"/>
          </a:p>
          <a:p>
            <a:r>
              <a:rPr lang="en-US" sz="1400" dirty="0"/>
              <a:t>Not related to the requirements of a student’s academic program:</a:t>
            </a:r>
          </a:p>
          <a:p>
            <a:pPr marL="0" indent="0">
              <a:buNone/>
            </a:pPr>
            <a:endParaRPr lang="en-US" sz="1400" dirty="0"/>
          </a:p>
          <a:p>
            <a:pPr marL="0" indent="0">
              <a:buNone/>
            </a:pPr>
            <a:r>
              <a:rPr lang="en-US" sz="1400" dirty="0"/>
              <a:t>	</a:t>
            </a:r>
            <a:r>
              <a:rPr lang="en-US" sz="1400" b="1" dirty="0"/>
              <a:t>With Receipts: </a:t>
            </a:r>
            <a:r>
              <a:rPr lang="en-US" sz="1400" dirty="0"/>
              <a:t>Does NOT need reported to DFA; not considered OFA.</a:t>
            </a:r>
          </a:p>
          <a:p>
            <a:pPr marL="0" indent="0">
              <a:buNone/>
            </a:pPr>
            <a:r>
              <a:rPr lang="en-US" sz="1400" i="1" dirty="0"/>
              <a:t>		Receipts MUST be kept for auditing purposes in the DSB Business Office.</a:t>
            </a:r>
          </a:p>
          <a:p>
            <a:pPr marL="0" indent="0">
              <a:buNone/>
            </a:pPr>
            <a:r>
              <a:rPr lang="en-US" sz="1400" dirty="0"/>
              <a:t>	</a:t>
            </a:r>
            <a:r>
              <a:rPr lang="en-US" sz="1400" b="1" dirty="0"/>
              <a:t>Without Receipts: </a:t>
            </a:r>
            <a:r>
              <a:rPr lang="en-US" sz="1400" dirty="0"/>
              <a:t>Report to DFA as is considered OFA.</a:t>
            </a:r>
          </a:p>
          <a:p>
            <a:pPr marL="0" indent="0">
              <a:buNone/>
            </a:pPr>
            <a:endParaRPr lang="en-US" sz="1400" dirty="0"/>
          </a:p>
          <a:p>
            <a:pPr marL="0" indent="0">
              <a:buNone/>
            </a:pPr>
            <a:r>
              <a:rPr lang="en-US" sz="1200" dirty="0">
                <a:hlinkClick r:id="rId2"/>
              </a:rPr>
              <a:t>Student Reimbursement Guidelines</a:t>
            </a:r>
            <a:endParaRPr lang="en-US" sz="1200" dirty="0"/>
          </a:p>
          <a:p>
            <a:pPr marL="0" indent="0">
              <a:buNone/>
            </a:pPr>
            <a:r>
              <a:rPr lang="en-US" sz="1200" dirty="0">
                <a:hlinkClick r:id="rId3"/>
              </a:rPr>
              <a:t>Student Reimbursement Method Decision Tool </a:t>
            </a:r>
            <a:r>
              <a:rPr lang="en-US" sz="1200" dirty="0"/>
              <a:t>- </a:t>
            </a:r>
            <a:r>
              <a:rPr lang="en-US" sz="1100" i="1" dirty="0"/>
              <a:t>Once the form is completed and submitted, a summary of your answers will be sent to your email address with instructions on next steps.  Please use this as backup for the identified payment actions. </a:t>
            </a:r>
          </a:p>
          <a:p>
            <a:pPr marL="0" indent="0">
              <a:buNone/>
            </a:pPr>
            <a:r>
              <a:rPr lang="en-US" sz="1200" dirty="0">
                <a:hlinkClick r:id="rId4"/>
              </a:rPr>
              <a:t>Student Reimbursement Method Flow </a:t>
            </a:r>
            <a:endParaRPr lang="en-US" sz="1400" dirty="0"/>
          </a:p>
        </p:txBody>
      </p:sp>
      <p:sp>
        <p:nvSpPr>
          <p:cNvPr id="6" name="Date Placeholder 5">
            <a:extLst>
              <a:ext uri="{FF2B5EF4-FFF2-40B4-BE49-F238E27FC236}">
                <a16:creationId xmlns:a16="http://schemas.microsoft.com/office/drawing/2014/main" id="{DF5DC616-8FD1-4281-8120-0878176D684C}"/>
              </a:ext>
            </a:extLst>
          </p:cNvPr>
          <p:cNvSpPr>
            <a:spLocks noGrp="1"/>
          </p:cNvSpPr>
          <p:nvPr>
            <p:ph type="dt" sz="half" idx="10"/>
          </p:nvPr>
        </p:nvSpPr>
        <p:spPr/>
        <p:txBody>
          <a:bodyPr/>
          <a:lstStyle/>
          <a:p>
            <a:fld id="{4127BF28-8E52-EB4D-8A7B-6C7DC4946F53}" type="datetime1">
              <a:rPr lang="en-US" smtClean="0"/>
              <a:t>4/10/2026</a:t>
            </a:fld>
            <a:endParaRPr lang="en-US" dirty="0"/>
          </a:p>
        </p:txBody>
      </p:sp>
      <p:sp>
        <p:nvSpPr>
          <p:cNvPr id="7" name="Slide Number Placeholder 6">
            <a:extLst>
              <a:ext uri="{FF2B5EF4-FFF2-40B4-BE49-F238E27FC236}">
                <a16:creationId xmlns:a16="http://schemas.microsoft.com/office/drawing/2014/main" id="{3FF5C445-2951-4D0C-A0C0-8FC731D6C096}"/>
              </a:ext>
            </a:extLst>
          </p:cNvPr>
          <p:cNvSpPr>
            <a:spLocks noGrp="1"/>
          </p:cNvSpPr>
          <p:nvPr>
            <p:ph type="sldNum" sz="quarter" idx="12"/>
          </p:nvPr>
        </p:nvSpPr>
        <p:spPr/>
        <p:txBody>
          <a:bodyPr/>
          <a:lstStyle/>
          <a:p>
            <a:fld id="{8A7A6979-0714-4377-B894-6BE4C2D6E202}" type="slidenum">
              <a:rPr lang="en-US" smtClean="0"/>
              <a:pPr/>
              <a:t>8</a:t>
            </a:fld>
            <a:endParaRPr lang="en-US" dirty="0"/>
          </a:p>
        </p:txBody>
      </p:sp>
    </p:spTree>
    <p:extLst>
      <p:ext uri="{BB962C8B-B14F-4D97-AF65-F5344CB8AC3E}">
        <p14:creationId xmlns:p14="http://schemas.microsoft.com/office/powerpoint/2010/main" val="918351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4775-9821-6F86-6085-6E12AECC4196}"/>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2E578687-FD27-8063-859A-602CC05DDE50}"/>
              </a:ext>
            </a:extLst>
          </p:cNvPr>
          <p:cNvSpPr>
            <a:spLocks noGrp="1"/>
          </p:cNvSpPr>
          <p:nvPr>
            <p:ph type="subTitle" idx="1"/>
          </p:nvPr>
        </p:nvSpPr>
        <p:spPr>
          <a:xfrm>
            <a:off x="1128503" y="1053786"/>
            <a:ext cx="6925731" cy="341599"/>
          </a:xfrm>
        </p:spPr>
        <p:txBody>
          <a:bodyPr/>
          <a:lstStyle/>
          <a:p>
            <a:pPr algn="ctr"/>
            <a:r>
              <a:rPr lang="en-US" dirty="0"/>
              <a:t>Invoice Submissions</a:t>
            </a:r>
          </a:p>
        </p:txBody>
      </p:sp>
      <p:sp>
        <p:nvSpPr>
          <p:cNvPr id="4" name="Text Placeholder 3">
            <a:extLst>
              <a:ext uri="{FF2B5EF4-FFF2-40B4-BE49-F238E27FC236}">
                <a16:creationId xmlns:a16="http://schemas.microsoft.com/office/drawing/2014/main" id="{55EE7DD0-88FB-CE09-D497-0076F00C46A6}"/>
              </a:ext>
            </a:extLst>
          </p:cNvPr>
          <p:cNvSpPr>
            <a:spLocks noGrp="1"/>
          </p:cNvSpPr>
          <p:nvPr>
            <p:ph type="body" sz="quarter" idx="14"/>
          </p:nvPr>
        </p:nvSpPr>
        <p:spPr>
          <a:xfrm>
            <a:off x="785003" y="1646454"/>
            <a:ext cx="7548113" cy="3411537"/>
          </a:xfrm>
        </p:spPr>
        <p:txBody>
          <a:bodyPr>
            <a:normAutofit/>
          </a:bodyPr>
          <a:lstStyle/>
          <a:p>
            <a:r>
              <a:rPr lang="en-US" dirty="0"/>
              <a:t>When paying a vendor:</a:t>
            </a:r>
          </a:p>
          <a:p>
            <a:pPr lvl="1"/>
            <a:r>
              <a:rPr lang="en-US" dirty="0"/>
              <a:t>If they are a new vendor for Purdue and you have the invoice, submit via the Invoice Payment (ZV60) tile and note vendor is new.</a:t>
            </a:r>
          </a:p>
          <a:p>
            <a:pPr lvl="2"/>
            <a:r>
              <a:rPr lang="en-US" dirty="0"/>
              <a:t>EOBOC will take care of initiating the creation of their vendor account with </a:t>
            </a:r>
            <a:r>
              <a:rPr lang="en-US" dirty="0" err="1"/>
              <a:t>PaymentWorks</a:t>
            </a:r>
            <a:endParaRPr lang="en-US" dirty="0"/>
          </a:p>
          <a:p>
            <a:pPr lvl="2"/>
            <a:r>
              <a:rPr lang="en-US" dirty="0"/>
              <a:t>Once </a:t>
            </a:r>
            <a:r>
              <a:rPr lang="en-US" dirty="0" err="1"/>
              <a:t>PaymentWorks</a:t>
            </a:r>
            <a:r>
              <a:rPr lang="en-US" dirty="0"/>
              <a:t> confirmed their account is set up, EOBOC will proceed with payment of the submitted invoice </a:t>
            </a:r>
            <a:r>
              <a:rPr lang="en-US" i="1" dirty="0"/>
              <a:t>(as long as account # &amp; GL# provided)</a:t>
            </a:r>
            <a:endParaRPr lang="en-US" dirty="0"/>
          </a:p>
          <a:p>
            <a:pPr lvl="1"/>
            <a:r>
              <a:rPr lang="en-US" dirty="0"/>
              <a:t>If you have a vendor that you know will be paid in the future and you want to go ahead and get them established as a vendor with Purdue, submit via the Vendor Request/Change tile</a:t>
            </a:r>
          </a:p>
        </p:txBody>
      </p:sp>
      <p:sp>
        <p:nvSpPr>
          <p:cNvPr id="5" name="Date Placeholder 4">
            <a:extLst>
              <a:ext uri="{FF2B5EF4-FFF2-40B4-BE49-F238E27FC236}">
                <a16:creationId xmlns:a16="http://schemas.microsoft.com/office/drawing/2014/main" id="{0A8E098B-A3EF-F018-463B-58B51DE9AA01}"/>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Placeholder 5">
            <a:extLst>
              <a:ext uri="{FF2B5EF4-FFF2-40B4-BE49-F238E27FC236}">
                <a16:creationId xmlns:a16="http://schemas.microsoft.com/office/drawing/2014/main" id="{F89AE13C-14F5-3B73-918B-13D48F478648}"/>
              </a:ext>
            </a:extLst>
          </p:cNvPr>
          <p:cNvSpPr>
            <a:spLocks noGrp="1"/>
          </p:cNvSpPr>
          <p:nvPr>
            <p:ph type="sldNum" sz="quarter" idx="12"/>
          </p:nvPr>
        </p:nvSpPr>
        <p:spPr/>
        <p:txBody>
          <a:bodyPr/>
          <a:lstStyle/>
          <a:p>
            <a:fld id="{8A7A6979-0714-4377-B894-6BE4C2D6E202}" type="slidenum">
              <a:rPr lang="en-US" smtClean="0"/>
              <a:pPr/>
              <a:t>9</a:t>
            </a:fld>
            <a:endParaRPr lang="en-US" dirty="0"/>
          </a:p>
        </p:txBody>
      </p:sp>
    </p:spTree>
    <p:extLst>
      <p:ext uri="{BB962C8B-B14F-4D97-AF65-F5344CB8AC3E}">
        <p14:creationId xmlns:p14="http://schemas.microsoft.com/office/powerpoint/2010/main" val="2206940079"/>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A6968510-3104-4858-AB5D-EC219EC51E28}" vid="{447CA9B2-36C1-4369-83B9-6C1097348E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C082F8C5BA5F4297C0EA867AD8C0A4" ma:contentTypeVersion="2" ma:contentTypeDescription="Create a new document." ma:contentTypeScope="" ma:versionID="fdb653bccef6656258289880ee83db63">
  <xsd:schema xmlns:xsd="http://www.w3.org/2001/XMLSchema" xmlns:xs="http://www.w3.org/2001/XMLSchema" xmlns:p="http://schemas.microsoft.com/office/2006/metadata/properties" xmlns:ns2="72f4af81-274a-44a5-84f2-03b81382dafc" targetNamespace="http://schemas.microsoft.com/office/2006/metadata/properties" ma:root="true" ma:fieldsID="dc8284b35c84f637c9edba47e943d714" ns2:_="">
    <xsd:import namespace="72f4af81-274a-44a5-84f2-03b81382daf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f4af81-274a-44a5-84f2-03b81382da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668807-693B-4DF9-B14C-BCB8ABCD7E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f4af81-274a-44a5-84f2-03b81382d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15A373-EDD3-4DE3-A354-523F09C442B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FE438AA-4B1F-4652-AD0A-D695FE8316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BRAND-PPT-TEMPLATE_StdScreen_Embedded-Brand-Fonts_Cross-Platform_Black</Template>
  <TotalTime>5777</TotalTime>
  <Words>2073</Words>
  <Application>Microsoft Office PowerPoint</Application>
  <PresentationFormat>On-screen Show (4:3)</PresentationFormat>
  <Paragraphs>288</Paragraphs>
  <Slides>20</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Calibri</vt:lpstr>
      <vt:lpstr>Arial</vt:lpstr>
      <vt:lpstr>Acumin Pro ExtraCondensed Smbd</vt:lpstr>
      <vt:lpstr>Acumin Pro Semibold</vt:lpstr>
      <vt:lpstr>Acumin Pro Medium</vt:lpstr>
      <vt:lpstr>United Sans Rg Md</vt:lpstr>
      <vt:lpstr>Acumin Pro ExtraCondensed</vt:lpstr>
      <vt:lpstr>Acumin Pro</vt:lpstr>
      <vt:lpstr>Wingdings</vt:lpstr>
      <vt:lpstr>United Sans Cd Md</vt:lpstr>
      <vt:lpstr>Acumin Pro SemiCondensed</vt:lpstr>
      <vt:lpstr>Purdue2</vt:lpstr>
      <vt:lpstr>Business Office      Refresher Training</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Businesss Office</vt:lpstr>
      <vt:lpstr>Business Office</vt:lpstr>
      <vt:lpstr>Business Office</vt:lpstr>
      <vt:lpstr>Business Office</vt:lpstr>
      <vt:lpstr>Business Office</vt:lpstr>
      <vt:lpstr>Business Office</vt:lpstr>
      <vt:lpstr>Contact Information</vt:lpstr>
      <vt:lpstr>Business Office</vt:lpstr>
      <vt:lpstr>Business Office</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Underwood, Heather D</dc:creator>
  <cp:lastModifiedBy>Heather D Underwood</cp:lastModifiedBy>
  <cp:revision>688</cp:revision>
  <dcterms:created xsi:type="dcterms:W3CDTF">2022-09-08T19:23:38Z</dcterms:created>
  <dcterms:modified xsi:type="dcterms:W3CDTF">2026-04-10T16:30:24Z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0x01010020C082F8C5BA5F4297C0EA867AD8C0A4</vt:lpwstr>
  </property>
  <property fmtid="{D5CDD505-2E9C-101B-9397-08002B2CF9AE}" pid="3" name="MSIP_Label_4044bd30-2ed7-4c9d-9d12-46200872a97b_Enabled">
    <vt:lpwstr>true</vt:lpwstr>
  </property>
  <property fmtid="{D5CDD505-2E9C-101B-9397-08002B2CF9AE}" pid="4" name="MSIP_Label_4044bd30-2ed7-4c9d-9d12-46200872a97b_SetDate">
    <vt:lpwstr>2023-02-10T13:56:33Z</vt:lpwstr>
  </property>
  <property fmtid="{D5CDD505-2E9C-101B-9397-08002B2CF9AE}" pid="5" name="MSIP_Label_4044bd30-2ed7-4c9d-9d12-46200872a97b_Method">
    <vt:lpwstr>Standard</vt:lpwstr>
  </property>
  <property fmtid="{D5CDD505-2E9C-101B-9397-08002B2CF9AE}" pid="6" name="MSIP_Label_4044bd30-2ed7-4c9d-9d12-46200872a97b_Name">
    <vt:lpwstr>defa4170-0d19-0005-0004-bc88714345d2</vt:lpwstr>
  </property>
  <property fmtid="{D5CDD505-2E9C-101B-9397-08002B2CF9AE}" pid="7" name="MSIP_Label_4044bd30-2ed7-4c9d-9d12-46200872a97b_SiteId">
    <vt:lpwstr>4130bd39-7c53-419c-b1e5-8758d6d63f21</vt:lpwstr>
  </property>
  <property fmtid="{D5CDD505-2E9C-101B-9397-08002B2CF9AE}" pid="8" name="MSIP_Label_4044bd30-2ed7-4c9d-9d12-46200872a97b_ActionId">
    <vt:lpwstr>f16c60cf-e515-47a7-b6d1-0e0d87575a07</vt:lpwstr>
  </property>
  <property fmtid="{D5CDD505-2E9C-101B-9397-08002B2CF9AE}" pid="9" name="MSIP_Label_4044bd30-2ed7-4c9d-9d12-46200872a97b_ContentBits">
    <vt:lpwstr>0</vt:lpwstr>
  </property>
</Properties>
</file>