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50"/>
  </p:notesMasterIdLst>
  <p:sldIdLst>
    <p:sldId id="257" r:id="rId5"/>
    <p:sldId id="326" r:id="rId6"/>
    <p:sldId id="316" r:id="rId7"/>
    <p:sldId id="285" r:id="rId8"/>
    <p:sldId id="290" r:id="rId9"/>
    <p:sldId id="266" r:id="rId10"/>
    <p:sldId id="317" r:id="rId11"/>
    <p:sldId id="288" r:id="rId12"/>
    <p:sldId id="287" r:id="rId13"/>
    <p:sldId id="359" r:id="rId14"/>
    <p:sldId id="346" r:id="rId15"/>
    <p:sldId id="360" r:id="rId16"/>
    <p:sldId id="289" r:id="rId17"/>
    <p:sldId id="322" r:id="rId18"/>
    <p:sldId id="361" r:id="rId19"/>
    <p:sldId id="331" r:id="rId20"/>
    <p:sldId id="338" r:id="rId21"/>
    <p:sldId id="366" r:id="rId22"/>
    <p:sldId id="368" r:id="rId23"/>
    <p:sldId id="351" r:id="rId24"/>
    <p:sldId id="369" r:id="rId25"/>
    <p:sldId id="370" r:id="rId26"/>
    <p:sldId id="371" r:id="rId27"/>
    <p:sldId id="325" r:id="rId28"/>
    <p:sldId id="348" r:id="rId29"/>
    <p:sldId id="352" r:id="rId30"/>
    <p:sldId id="354" r:id="rId31"/>
    <p:sldId id="356" r:id="rId32"/>
    <p:sldId id="357" r:id="rId33"/>
    <p:sldId id="358" r:id="rId34"/>
    <p:sldId id="353" r:id="rId35"/>
    <p:sldId id="320" r:id="rId36"/>
    <p:sldId id="327" r:id="rId37"/>
    <p:sldId id="321" r:id="rId38"/>
    <p:sldId id="324" r:id="rId39"/>
    <p:sldId id="264" r:id="rId40"/>
    <p:sldId id="349" r:id="rId41"/>
    <p:sldId id="309" r:id="rId42"/>
    <p:sldId id="310" r:id="rId43"/>
    <p:sldId id="362" r:id="rId44"/>
    <p:sldId id="323" r:id="rId45"/>
    <p:sldId id="319" r:id="rId46"/>
    <p:sldId id="364" r:id="rId47"/>
    <p:sldId id="314" r:id="rId48"/>
    <p:sldId id="315" r:id="rId49"/>
  </p:sldIdLst>
  <p:sldSz cx="9144000" cy="6858000" type="screen4x3"/>
  <p:notesSz cx="6858000" cy="9144000"/>
  <p:embeddedFontLst>
    <p:embeddedFont>
      <p:font typeface="Acumin Pro" panose="020B0604020202020204" charset="0"/>
      <p:regular r:id="rId51"/>
      <p:bold r:id="rId52"/>
      <p:italic r:id="rId53"/>
      <p:boldItalic r:id="rId54"/>
    </p:embeddedFont>
    <p:embeddedFont>
      <p:font typeface="Acumin Pro ExtraCondensed" panose="020B0604020202020204" charset="0"/>
      <p:regular r:id="rId55"/>
      <p:bold r:id="rId56"/>
      <p:italic r:id="rId57"/>
      <p:boldItalic r:id="rId58"/>
    </p:embeddedFont>
    <p:embeddedFont>
      <p:font typeface="Acumin Pro Semibold" panose="020B0604020202020204" charset="0"/>
      <p:regular r:id="rId59"/>
      <p:bold r:id="rId60"/>
      <p:italic r:id="rId61"/>
      <p:boldItalic r:id="rId62"/>
    </p:embeddedFont>
    <p:embeddedFont>
      <p:font typeface="Acumin Pro SemiCondensed" panose="020B0604020202020204" charset="0"/>
      <p:regular r:id="rId63"/>
      <p:bold r:id="rId64"/>
      <p:italic r:id="rId65"/>
      <p:boldItalic r:id="rId6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B38"/>
    <a:srgbClr val="5A8B25"/>
    <a:srgbClr val="0C0646"/>
    <a:srgbClr val="686E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86441" autoAdjust="0"/>
  </p:normalViewPr>
  <p:slideViewPr>
    <p:cSldViewPr snapToGrid="0" snapToObjects="1">
      <p:cViewPr varScale="1">
        <p:scale>
          <a:sx n="109" d="100"/>
          <a:sy n="109" d="100"/>
        </p:scale>
        <p:origin x="1452" y="11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50" d="100"/>
          <a:sy n="50" d="100"/>
        </p:scale>
        <p:origin x="2708" y="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3.fntdata"/><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1.xml"/><Relationship Id="rId61" Type="http://schemas.openxmlformats.org/officeDocument/2006/relationships/font" Target="fonts/font1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notesMaster" Target="notesMasters/notesMaster1.xml"/><Relationship Id="rId5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4/2/2026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Manager/ person compiling forms should review before sending to the business </a:t>
            </a:r>
            <a:r>
              <a:rPr lang="en-US" dirty="0" err="1"/>
              <a:t>ofifce</a:t>
            </a:r>
            <a:endParaRPr lang="en-US" dirty="0"/>
          </a:p>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13</a:t>
            </a:fld>
            <a:endParaRPr lang="en-US"/>
          </a:p>
        </p:txBody>
      </p:sp>
    </p:spTree>
    <p:extLst>
      <p:ext uri="{BB962C8B-B14F-4D97-AF65-F5344CB8AC3E}">
        <p14:creationId xmlns:p14="http://schemas.microsoft.com/office/powerpoint/2010/main" val="215168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36</a:t>
            </a:fld>
            <a:endParaRPr lang="en-US"/>
          </a:p>
        </p:txBody>
      </p:sp>
    </p:spTree>
    <p:extLst>
      <p:ext uri="{BB962C8B-B14F-4D97-AF65-F5344CB8AC3E}">
        <p14:creationId xmlns:p14="http://schemas.microsoft.com/office/powerpoint/2010/main" val="211170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37</a:t>
            </a:fld>
            <a:endParaRPr lang="en-US"/>
          </a:p>
        </p:txBody>
      </p:sp>
    </p:spTree>
    <p:extLst>
      <p:ext uri="{BB962C8B-B14F-4D97-AF65-F5344CB8AC3E}">
        <p14:creationId xmlns:p14="http://schemas.microsoft.com/office/powerpoint/2010/main" val="137297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38</a:t>
            </a:fld>
            <a:endParaRPr lang="en-US"/>
          </a:p>
        </p:txBody>
      </p:sp>
    </p:spTree>
    <p:extLst>
      <p:ext uri="{BB962C8B-B14F-4D97-AF65-F5344CB8AC3E}">
        <p14:creationId xmlns:p14="http://schemas.microsoft.com/office/powerpoint/2010/main" val="29790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39</a:t>
            </a:fld>
            <a:endParaRPr lang="en-US"/>
          </a:p>
        </p:txBody>
      </p:sp>
    </p:spTree>
    <p:extLst>
      <p:ext uri="{BB962C8B-B14F-4D97-AF65-F5344CB8AC3E}">
        <p14:creationId xmlns:p14="http://schemas.microsoft.com/office/powerpoint/2010/main" val="70769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4931A-6D83-DB05-11CC-24548112ED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67F88-1E12-75CB-8BAB-0FDD3966B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AA200A-CB8A-364C-3EF0-CC6F783C7A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81FAEB-2969-45CD-BFA3-4BA60272167C}"/>
              </a:ext>
            </a:extLst>
          </p:cNvPr>
          <p:cNvSpPr>
            <a:spLocks noGrp="1"/>
          </p:cNvSpPr>
          <p:nvPr>
            <p:ph type="sldNum" sz="quarter" idx="5"/>
          </p:nvPr>
        </p:nvSpPr>
        <p:spPr/>
        <p:txBody>
          <a:bodyPr/>
          <a:lstStyle/>
          <a:p>
            <a:fld id="{988F3A2B-14A6-8F47-B753-A658CA12576A}" type="slidenum">
              <a:rPr lang="en-US" smtClean="0"/>
              <a:t>40</a:t>
            </a:fld>
            <a:endParaRPr lang="en-US"/>
          </a:p>
        </p:txBody>
      </p:sp>
    </p:spTree>
    <p:extLst>
      <p:ext uri="{BB962C8B-B14F-4D97-AF65-F5344CB8AC3E}">
        <p14:creationId xmlns:p14="http://schemas.microsoft.com/office/powerpoint/2010/main" val="308521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44</a:t>
            </a:fld>
            <a:endParaRPr lang="en-US"/>
          </a:p>
        </p:txBody>
      </p:sp>
    </p:spTree>
    <p:extLst>
      <p:ext uri="{BB962C8B-B14F-4D97-AF65-F5344CB8AC3E}">
        <p14:creationId xmlns:p14="http://schemas.microsoft.com/office/powerpoint/2010/main" val="204398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45</a:t>
            </a:fld>
            <a:endParaRPr lang="en-US"/>
          </a:p>
        </p:txBody>
      </p:sp>
    </p:spTree>
    <p:extLst>
      <p:ext uri="{BB962C8B-B14F-4D97-AF65-F5344CB8AC3E}">
        <p14:creationId xmlns:p14="http://schemas.microsoft.com/office/powerpoint/2010/main" val="669355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6128740"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79" y="6220740"/>
            <a:ext cx="766418" cy="323968"/>
          </a:xfrm>
        </p:spPr>
        <p:txBody>
          <a:bodyPr/>
          <a:lstStyle>
            <a:lvl1pPr>
              <a:defRPr>
                <a:solidFill>
                  <a:schemeClr val="bg1">
                    <a:alpha val="70000"/>
                  </a:schemeClr>
                </a:solidFill>
              </a:defRPr>
            </a:lvl1pPr>
          </a:lstStyle>
          <a:p>
            <a:fld id="{D47A9A36-4EB0-BF46-AE48-7CDA251B954B}" type="datetime1">
              <a:rPr lang="en-US" smtClean="0"/>
              <a:t>4/2/2026</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4" name="Purdue Logo" descr="Purdue Logo">
            <a:extLst>
              <a:ext uri="{FF2B5EF4-FFF2-40B4-BE49-F238E27FC236}">
                <a16:creationId xmlns:a16="http://schemas.microsoft.com/office/drawing/2014/main" id="{1BD64C1F-EC5B-3242-91AA-69D64C20B976}"/>
              </a:ext>
            </a:extLst>
          </p:cNvPr>
          <p:cNvPicPr>
            <a:picLocks noChangeAspect="1"/>
          </p:cNvPicPr>
          <p:nvPr/>
        </p:nvPicPr>
        <p:blipFill>
          <a:blip r:embed="rId2"/>
          <a:stretch>
            <a:fillRect/>
          </a:stretch>
        </p:blipFill>
        <p:spPr>
          <a:xfrm>
            <a:off x="862315" y="6082497"/>
            <a:ext cx="1907578" cy="341452"/>
          </a:xfrm>
          <a:prstGeom prst="rect">
            <a:avLst/>
          </a:prstGeom>
        </p:spPr>
      </p:pic>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4/2/2026</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93C70D44-4D52-E745-B943-20C0DA58653C}" type="datetime1">
              <a:rPr lang="en-US" smtClean="0"/>
              <a:pPr/>
              <a:t>4/2/2026</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77" y="6220740"/>
            <a:ext cx="766420" cy="323968"/>
          </a:xfrm>
        </p:spPr>
        <p:txBody>
          <a:bodyPr/>
          <a:lstStyle>
            <a:lvl1pPr>
              <a:defRPr>
                <a:solidFill>
                  <a:schemeClr val="bg1">
                    <a:alpha val="70000"/>
                  </a:schemeClr>
                </a:solidFill>
              </a:defRPr>
            </a:lvl1pPr>
          </a:lstStyle>
          <a:p>
            <a:fld id="{4127BF28-8E52-EB4D-8A7B-6C7DC4946F53}" type="datetime1">
              <a:rPr lang="en-US" smtClean="0"/>
              <a:t>4/2/2026</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84" y="6220740"/>
            <a:ext cx="766414" cy="323968"/>
          </a:xfrm>
        </p:spPr>
        <p:txBody>
          <a:bodyPr/>
          <a:lstStyle>
            <a:lvl1pPr>
              <a:defRPr>
                <a:solidFill>
                  <a:schemeClr val="bg1">
                    <a:alpha val="70000"/>
                  </a:schemeClr>
                </a:solidFill>
              </a:defRPr>
            </a:lvl1pPr>
          </a:lstStyle>
          <a:p>
            <a:fld id="{D47A9A36-4EB0-BF46-AE48-7CDA251B954B}" type="datetime1">
              <a:rPr lang="en-US" smtClean="0"/>
              <a:t>4/2/2026</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Md"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19" name="Purdue Logo" descr="Purdue Logo">
            <a:extLst>
              <a:ext uri="{FF2B5EF4-FFF2-40B4-BE49-F238E27FC236}">
                <a16:creationId xmlns:a16="http://schemas.microsoft.com/office/drawing/2014/main" id="{08352F61-3333-E748-BD69-093D1AAA4048}"/>
              </a:ext>
            </a:extLst>
          </p:cNvPr>
          <p:cNvPicPr>
            <a:picLocks noChangeAspect="1"/>
          </p:cNvPicPr>
          <p:nvPr/>
        </p:nvPicPr>
        <p:blipFill>
          <a:blip r:embed="rId2"/>
          <a:stretch>
            <a:fillRect/>
          </a:stretch>
        </p:blipFill>
        <p:spPr>
          <a:xfrm>
            <a:off x="864017" y="6085164"/>
            <a:ext cx="1908400" cy="341599"/>
          </a:xfrm>
          <a:prstGeom prst="rect">
            <a:avLst/>
          </a:prstGeom>
        </p:spPr>
      </p:pic>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4/2/2026</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4" name="Purdue Logo" descr="Purdue Logo">
            <a:extLst>
              <a:ext uri="{FF2B5EF4-FFF2-40B4-BE49-F238E27FC236}">
                <a16:creationId xmlns:a16="http://schemas.microsoft.com/office/drawing/2014/main" id="{1BD64C1F-EC5B-3242-91AA-69D64C20B976}"/>
              </a:ext>
            </a:extLst>
          </p:cNvPr>
          <p:cNvPicPr>
            <a:picLocks noChangeAspect="1"/>
          </p:cNvPicPr>
          <p:nvPr/>
        </p:nvPicPr>
        <p:blipFill>
          <a:blip r:embed="rId2"/>
          <a:stretch>
            <a:fillRect/>
          </a:stretch>
        </p:blipFill>
        <p:spPr>
          <a:xfrm>
            <a:off x="862315" y="6082497"/>
            <a:ext cx="1907578" cy="341452"/>
          </a:xfrm>
          <a:prstGeom prst="rect">
            <a:avLst/>
          </a:prstGeom>
        </p:spPr>
      </p:pic>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4/2/2026</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4/2/2026</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apps.it.purdue.edu/sites/BusinessOffice/Faq/Item/955"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support@online-tax.net"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apps.it.purdue.edu/sites/BusinessOffice/Faq/Item/955"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purdue.edu/treasurer/finance/operations/business-operations-and-centers/tdx-resourc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ebapps.krannert.purdue.edu/sites/BusinessOffice/Faq/Item/657"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purdue.edu/hr/buspur/supportingDocs/Form17Cinstructions.xlsx" TargetMode="External"/><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hyperlink" Target="https://www.purdue.edu/hr/buspur/nonemppay/empreimb.ph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s.purdue.edu/busoffice/docs/ach-form.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teams.microsoft.com/l/meetingrecap?driveId=b%21F-V6o7pvx0K-W9WBgqHNdwHqQegCOQtAr4cVrX_UN74AOKhxa7EITY4YQJ_-tSbM&amp;driveItemId=01WJREWOIVPEE6U7S5CRHY6O3USTOJHATN&amp;sitePath=https%3A%2F%2Fpurdue0-my.sharepoint.com%2F%3Av%3A%2Fg%2Fpersonal%2Fhunderwo_purdue_edu%2FERV5Cep-XRRPjzt0lNyTgm0BvYXkJDX9y1a3ggm_eT80qQ&amp;fileUrl=https%3A%2F%2Fpurdue0-my.sharepoint.com%2F%3Av%3A%2Fg%2Fpersonal%2Fhunderwo_purdue_edu%2FERV5Cep-XRRPjzt0lNyTgm0BvYXkJDX9y1a3ggm_eT80qQ&amp;iCalUid=040000008200E00074C5B7101A82E0080000000010BC77DADB36DC01000000000000000010000000688AE60551EB5D4987B11F42F7BC570D&amp;threadId=19%3Ameeting_YjAwODg3YzctNDg3Zi00ZWZkLThkZGItYmY2NWQ0OGJhMzcz%40thread.v2&amp;organizerId=7ebd1e4e-6615-41bc-8178-011d6fe3f408&amp;tenantId=4130bd39-7c53-419c-b1e5-8758d6d63f21&amp;callId=3941c961-f532-4dda-89d9-113a065fa1b1&amp;threadType=Meeting&amp;meetingType=Scheduled&amp;subType=RecapSharingLink_RecapChiclet"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mailto:busproc@purdue.edu"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apps.it.purdue.edu/sites/BusinessOffice/Faq/Item/955"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urdue.edu/procurement/travel/"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purduetravel@purdue.edu"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hyperlink" Target="https://www.purdue.edu/procurement/documents/missing-receipts.pdf"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maillinks.purdue.edu/t/46139738/1364160682/100789371/0/116342/?f5d63f87=MjAyNC0wNS0wMSUyMEIlNDBQJTIwQnJlYWtpbmc&amp;x=fabcdee6" TargetMode="External"/><Relationship Id="rId2" Type="http://schemas.openxmlformats.org/officeDocument/2006/relationships/hyperlink" Target="https://www.purdue.edu/treasurer/finance/operations/business-operations-and-centers/tdx-resources/" TargetMode="External"/><Relationship Id="rId1" Type="http://schemas.openxmlformats.org/officeDocument/2006/relationships/slideLayout" Target="../slideLayouts/slideLayout3.xml"/><Relationship Id="rId4" Type="http://schemas.openxmlformats.org/officeDocument/2006/relationships/hyperlink" Target="https://www.purdue.edu/treasurer/finance/wp-content/uploads/2024/04/Business-Centers-PU-Service-Portal-Requestor-User-Guide.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hyperlink" Target="https://service.purdue.edu/TDClient/32/Purdue/Requests/ServiceDet?ID=62" TargetMode="Externa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3.xml"/><Relationship Id="rId6" Type="http://schemas.openxmlformats.org/officeDocument/2006/relationships/image" Target="../media/image24.tmp"/><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3.xml"/><Relationship Id="rId4" Type="http://schemas.openxmlformats.org/officeDocument/2006/relationships/image" Target="../media/image29.tmp"/></Relationships>
</file>

<file path=ppt/slides/_rels/slide3.xml.rels><?xml version="1.0" encoding="UTF-8" standalone="yes"?>
<Relationships xmlns="http://schemas.openxmlformats.org/package/2006/relationships"><Relationship Id="rId3" Type="http://schemas.openxmlformats.org/officeDocument/2006/relationships/hyperlink" Target="https://apps.it.purdue.edu/sites/BusinessOffice/Faq/Item/1062" TargetMode="External"/><Relationship Id="rId2" Type="http://schemas.openxmlformats.org/officeDocument/2006/relationships/hyperlink" Target="https://apps.it.purdue.edu/sites/BusinessOffice/Faq/Item/955"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purdue.edu/treasurer/finance/operations/business-operations-and-centers/tdx-resources/tdx-faqs-for-customers/" TargetMode="External"/><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service.purdue.edu/TDClient/32/Purdue/KB/ArticleDet?ID=370#:~:text=Go%20to%20FileLocker%20and%20log,to%20share%20it%20with%20people." TargetMode="External"/><Relationship Id="rId2" Type="http://schemas.openxmlformats.org/officeDocument/2006/relationships/hyperlink" Target="https://apps.it.purdue.edu/sites/BusinessOffice/Faq/Item/955" TargetMode="External"/><Relationship Id="rId1" Type="http://schemas.openxmlformats.org/officeDocument/2006/relationships/slideLayout" Target="../slideLayouts/slideLayout3.xml"/><Relationship Id="rId4" Type="http://schemas.openxmlformats.org/officeDocument/2006/relationships/image" Target="../media/image36.tmp"/></Relationships>
</file>

<file path=ppt/slides/_rels/slide35.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hyperlink" Target="https://www.itap.purdue.edu/services/docusign.html" TargetMode="Externa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0.tmp"/></Relationships>
</file>

<file path=ppt/slides/_rels/slide38.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1.tmp"/></Relationships>
</file>

<file path=ppt/slides/_rels/slide39.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2.tmp"/></Relationships>
</file>

<file path=ppt/slides/_rels/slide4.xml.rels><?xml version="1.0" encoding="UTF-8" standalone="yes"?>
<Relationships xmlns="http://schemas.openxmlformats.org/package/2006/relationships"><Relationship Id="rId3" Type="http://schemas.openxmlformats.org/officeDocument/2006/relationships/hyperlink" Target="https://webapps.krannert.purdue.edu/sites/BusinessOffice/Faq/Item/657" TargetMode="External"/><Relationship Id="rId2" Type="http://schemas.openxmlformats.org/officeDocument/2006/relationships/hyperlink" Target="https://www.purdue.edu/treasurer/finance/operations/business-operations-and-centers/tdx-resources/" TargetMode="Externa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3.tmp"/></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busproc@purdue.edu" TargetMode="External"/><Relationship Id="rId2" Type="http://schemas.openxmlformats.org/officeDocument/2006/relationships/hyperlink" Target="mailto:procureeo@purdue.edu" TargetMode="Externa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tmp"/><Relationship Id="rId5" Type="http://schemas.openxmlformats.org/officeDocument/2006/relationships/image" Target="../media/image49.pn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ebapps.krannert.purdue.edu/sites/BusinessOffice/Faq/Item/657" TargetMode="External"/><Relationship Id="rId2" Type="http://schemas.openxmlformats.org/officeDocument/2006/relationships/hyperlink" Target="https://www.purdue.edu/treasurer/finance/operations/business-operations-and-centers/tdx-resources/" TargetMode="External"/><Relationship Id="rId1" Type="http://schemas.openxmlformats.org/officeDocument/2006/relationships/slideLayout" Target="../slideLayouts/slideLayout3.xml"/><Relationship Id="rId5" Type="http://schemas.openxmlformats.org/officeDocument/2006/relationships/hyperlink" Target="mailto:busproc@purdue.edu" TargetMode="External"/><Relationship Id="rId4" Type="http://schemas.openxmlformats.org/officeDocument/2006/relationships/hyperlink" Target="https://powerforms.docusign.net/3d29a64f-4ad0-4fe5-8c11-445b1a44540d?env=na2&amp;acct=9ad6adfd-6804-409b-91bc-173cbee909f9&amp;accountId=9ad6adfd-6804-409b-91bc-173cbee909f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hyperlink" Target="https://www.purdue.edu/securepurdue/identity-access/purdue-university-identification.php"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572111" y="307338"/>
            <a:ext cx="5933959" cy="5139267"/>
          </a:xfrm>
        </p:spPr>
        <p:txBody>
          <a:bodyPr/>
          <a:lstStyle/>
          <a:p>
            <a:pPr algn="ctr"/>
            <a:r>
              <a:rPr lang="en-US" dirty="0"/>
              <a:t>Business Office</a:t>
            </a:r>
            <a:br>
              <a:rPr lang="en-US" dirty="0"/>
            </a:br>
            <a:br>
              <a:rPr lang="en-US" dirty="0"/>
            </a:br>
            <a:br>
              <a:rPr lang="en-US" dirty="0"/>
            </a:br>
            <a:br>
              <a:rPr lang="en-US" dirty="0"/>
            </a:br>
            <a:br>
              <a:rPr lang="en-US" dirty="0"/>
            </a:br>
            <a:r>
              <a:rPr lang="en-US" dirty="0"/>
              <a:t>Reimbursement Process</a:t>
            </a: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4/2/2026</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3" name="Picture 2" descr="You Ready Cartoon Royalty-Free Images ...">
            <a:extLst>
              <a:ext uri="{FF2B5EF4-FFF2-40B4-BE49-F238E27FC236}">
                <a16:creationId xmlns:a16="http://schemas.microsoft.com/office/drawing/2014/main" id="{A84CF6C2-D6E1-7379-2293-AD46AEBA9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308" y="2161290"/>
            <a:ext cx="339090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A11C-4B52-806F-CF40-A201CB348EF0}"/>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393F564C-48DA-D454-02F2-555A093D66B7}"/>
              </a:ext>
            </a:extLst>
          </p:cNvPr>
          <p:cNvSpPr>
            <a:spLocks noGrp="1"/>
          </p:cNvSpPr>
          <p:nvPr>
            <p:ph type="subTitle" idx="1"/>
          </p:nvPr>
        </p:nvSpPr>
        <p:spPr>
          <a:xfrm>
            <a:off x="1128501" y="957552"/>
            <a:ext cx="6925731" cy="785558"/>
          </a:xfrm>
        </p:spPr>
        <p:txBody>
          <a:bodyPr/>
          <a:lstStyle/>
          <a:p>
            <a:pPr algn="ctr"/>
            <a:r>
              <a:rPr lang="en-US" dirty="0"/>
              <a:t>Non-Employee Reimbursement</a:t>
            </a:r>
          </a:p>
          <a:p>
            <a:pPr algn="ctr"/>
            <a:r>
              <a:rPr lang="en-US" dirty="0"/>
              <a:t>International</a:t>
            </a:r>
          </a:p>
          <a:p>
            <a:endParaRPr lang="en-US" dirty="0"/>
          </a:p>
        </p:txBody>
      </p:sp>
      <p:sp>
        <p:nvSpPr>
          <p:cNvPr id="4" name="Text Placeholder 3">
            <a:extLst>
              <a:ext uri="{FF2B5EF4-FFF2-40B4-BE49-F238E27FC236}">
                <a16:creationId xmlns:a16="http://schemas.microsoft.com/office/drawing/2014/main" id="{1279E22D-603F-1ADB-D96B-9100530659E5}"/>
              </a:ext>
            </a:extLst>
          </p:cNvPr>
          <p:cNvSpPr>
            <a:spLocks noGrp="1"/>
          </p:cNvSpPr>
          <p:nvPr>
            <p:ph type="body" sz="quarter" idx="14"/>
          </p:nvPr>
        </p:nvSpPr>
        <p:spPr>
          <a:xfrm>
            <a:off x="638355" y="1831124"/>
            <a:ext cx="7867290" cy="3853684"/>
          </a:xfrm>
        </p:spPr>
        <p:txBody>
          <a:bodyPr/>
          <a:lstStyle/>
          <a:p>
            <a:pPr marL="228600" lvl="1" indent="0">
              <a:buNone/>
            </a:pPr>
            <a:r>
              <a:rPr lang="en-US" sz="1400" b="1" dirty="0"/>
              <a:t>Glacier (</a:t>
            </a:r>
            <a:r>
              <a:rPr lang="en-US" sz="1400" b="1" i="1" dirty="0" err="1"/>
              <a:t>cont</a:t>
            </a:r>
            <a:r>
              <a:rPr lang="en-US" sz="1400" b="1" dirty="0"/>
              <a:t>)</a:t>
            </a:r>
            <a:endParaRPr lang="en-US" sz="1200" b="1" dirty="0"/>
          </a:p>
          <a:p>
            <a:pPr lvl="2"/>
            <a:r>
              <a:rPr lang="en-US" sz="1400" dirty="0"/>
              <a:t>Confirmation will be sent back to the requestor that either Glacier has been initiated OR the individual already has a Glacier account. </a:t>
            </a:r>
          </a:p>
          <a:p>
            <a:pPr lvl="3"/>
            <a:r>
              <a:rPr lang="en-US" sz="1400" dirty="0"/>
              <a:t>Once confirmation is received the requestor will need to email the recipient with the appropriate </a:t>
            </a:r>
            <a:r>
              <a:rPr lang="en-US" sz="1400" b="1" dirty="0">
                <a:solidFill>
                  <a:srgbClr val="0070C0"/>
                </a:solidFill>
                <a:hlinkClick r:id="rId2">
                  <a:extLst>
                    <a:ext uri="{A12FA001-AC4F-418D-AE19-62706E023703}">
                      <ahyp:hlinkClr xmlns:ahyp="http://schemas.microsoft.com/office/drawing/2018/hyperlinkcolor" val="tx"/>
                    </a:ext>
                  </a:extLst>
                </a:hlinkClick>
              </a:rPr>
              <a:t>email template</a:t>
            </a:r>
            <a:endParaRPr lang="en-US" sz="1400" b="1" dirty="0">
              <a:solidFill>
                <a:srgbClr val="0070C0"/>
              </a:solidFill>
            </a:endParaRPr>
          </a:p>
          <a:p>
            <a:pPr marL="685800" lvl="3" indent="0">
              <a:buNone/>
            </a:pPr>
            <a:r>
              <a:rPr lang="en-US" sz="1400" b="1" i="1" dirty="0"/>
              <a:t>Please Note:</a:t>
            </a:r>
          </a:p>
          <a:p>
            <a:pPr lvl="3"/>
            <a:r>
              <a:rPr lang="en-US" sz="1400" dirty="0"/>
              <a:t>The business office requests an automated email be sent to the individual</a:t>
            </a:r>
            <a:r>
              <a:rPr lang="en-US" sz="1400" i="1" dirty="0"/>
              <a:t> but </a:t>
            </a:r>
            <a:r>
              <a:rPr lang="en-US" sz="1400" b="1" i="1" dirty="0">
                <a:solidFill>
                  <a:srgbClr val="FF0000"/>
                </a:solidFill>
              </a:rPr>
              <a:t>is not </a:t>
            </a:r>
            <a:r>
              <a:rPr lang="en-US" sz="1400" i="1" dirty="0"/>
              <a:t>the sender of the Glacier email. </a:t>
            </a:r>
            <a:r>
              <a:rPr lang="en-US" sz="1400" i="1" dirty="0">
                <a:solidFill>
                  <a:srgbClr val="0070C0"/>
                </a:solidFill>
              </a:rPr>
              <a:t>(The Glacier email to non-employee comes from support@online-tax.net)</a:t>
            </a:r>
            <a:endParaRPr lang="en-US" sz="1400" dirty="0">
              <a:solidFill>
                <a:srgbClr val="0070C0"/>
              </a:solidFill>
            </a:endParaRPr>
          </a:p>
          <a:p>
            <a:pPr lvl="3"/>
            <a:r>
              <a:rPr lang="en-US" sz="1400" dirty="0"/>
              <a:t>Individual will need to provide I94, I20, Passport/Visa Stamp, and Tax Summary from Glacier (I20 and Tax Summary must be signed with a handwritten signature)</a:t>
            </a:r>
          </a:p>
          <a:p>
            <a:pPr lvl="4"/>
            <a:r>
              <a:rPr lang="en-US" sz="1400" dirty="0"/>
              <a:t>These documents will be required with the reimbursement submission</a:t>
            </a:r>
          </a:p>
          <a:p>
            <a:pPr lvl="3"/>
            <a:endParaRPr lang="en-US" sz="1400" dirty="0"/>
          </a:p>
          <a:p>
            <a:endParaRPr lang="en-US" dirty="0"/>
          </a:p>
        </p:txBody>
      </p:sp>
      <p:sp>
        <p:nvSpPr>
          <p:cNvPr id="5" name="Date Placeholder 4">
            <a:extLst>
              <a:ext uri="{FF2B5EF4-FFF2-40B4-BE49-F238E27FC236}">
                <a16:creationId xmlns:a16="http://schemas.microsoft.com/office/drawing/2014/main" id="{0A0110D6-B9DE-E3B6-DBA7-EA3FA0716A08}"/>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D5A1AE06-C9D8-3A7F-4083-33CD8DB379D4}"/>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1967148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Non-Employee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45389" y="1703483"/>
            <a:ext cx="7535518" cy="4360887"/>
          </a:xfrm>
        </p:spPr>
        <p:txBody>
          <a:bodyPr vert="horz" lIns="0" tIns="0" rIns="0" bIns="0" rtlCol="0" anchor="t">
            <a:normAutofit fontScale="70000" lnSpcReduction="20000"/>
          </a:bodyPr>
          <a:lstStyle/>
          <a:p>
            <a:pPr marL="228600" lvl="1" indent="0">
              <a:buNone/>
            </a:pPr>
            <a:r>
              <a:rPr lang="en-US" sz="1700" b="1" dirty="0"/>
              <a:t>Glacier (</a:t>
            </a:r>
            <a:r>
              <a:rPr lang="en-US" sz="1700" b="1" i="1" dirty="0" err="1"/>
              <a:t>cont</a:t>
            </a:r>
            <a:r>
              <a:rPr lang="en-US" sz="1700" b="1" dirty="0"/>
              <a:t>)</a:t>
            </a:r>
          </a:p>
          <a:p>
            <a:pPr lvl="1"/>
            <a:r>
              <a:rPr lang="en-US" sz="1700" b="1" u="sng" dirty="0"/>
              <a:t>Email templates to inform Non-Employee regarding Glacier:</a:t>
            </a:r>
          </a:p>
          <a:p>
            <a:pPr marL="0" marR="0" lvl="0" indent="0" algn="ctr">
              <a:lnSpc>
                <a:spcPct val="107000"/>
              </a:lnSpc>
              <a:spcBef>
                <a:spcPts val="0"/>
              </a:spcBef>
              <a:spcAft>
                <a:spcPts val="800"/>
              </a:spcAft>
              <a:buNone/>
            </a:pPr>
            <a:endParaRPr lang="en-US" sz="1500" b="1" dirty="0">
              <a:solidFill>
                <a:srgbClr val="0070C0"/>
              </a:solidFill>
              <a:effectLst/>
              <a:latin typeface="+mn-lt"/>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800"/>
              </a:spcAft>
              <a:buNone/>
            </a:pPr>
            <a:r>
              <a:rPr lang="en-US" sz="1700" b="1" dirty="0">
                <a:solidFill>
                  <a:srgbClr val="0070C0"/>
                </a:solidFill>
                <a:effectLst/>
                <a:latin typeface="+mn-lt"/>
                <a:ea typeface="Calibri" panose="020F0502020204030204" pitchFamily="34" charset="0"/>
                <a:cs typeface="Times New Roman" panose="02020603050405020304" pitchFamily="18" charset="0"/>
              </a:rPr>
              <a:t>For recipient who </a:t>
            </a:r>
            <a:r>
              <a:rPr lang="en-US" sz="1700" b="1" u="sng" dirty="0">
                <a:solidFill>
                  <a:srgbClr val="0070C0"/>
                </a:solidFill>
                <a:effectLst/>
                <a:latin typeface="+mn-lt"/>
                <a:ea typeface="Calibri" panose="020F0502020204030204" pitchFamily="34" charset="0"/>
                <a:cs typeface="Times New Roman" panose="02020603050405020304" pitchFamily="18" charset="0"/>
              </a:rPr>
              <a:t>DOES NOT</a:t>
            </a:r>
            <a:r>
              <a:rPr lang="en-US" sz="1700" b="1" dirty="0">
                <a:solidFill>
                  <a:srgbClr val="0070C0"/>
                </a:solidFill>
                <a:effectLst/>
                <a:latin typeface="+mn-lt"/>
                <a:ea typeface="Calibri" panose="020F0502020204030204" pitchFamily="34" charset="0"/>
                <a:cs typeface="Times New Roman" panose="02020603050405020304" pitchFamily="18" charset="0"/>
              </a:rPr>
              <a:t> have a Glacier account already:</a:t>
            </a:r>
            <a:endParaRPr lang="en-US" sz="1700" dirty="0">
              <a:solidFill>
                <a:srgbClr val="0070C0"/>
              </a:solidFill>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500" i="1" dirty="0">
                <a:solidFill>
                  <a:srgbClr val="FF0000"/>
                </a:solidFill>
                <a:latin typeface="+mn-lt"/>
              </a:rPr>
              <a:t>“Recipient Name”, </a:t>
            </a:r>
            <a:r>
              <a:rPr lang="en-US" sz="1500" dirty="0">
                <a:latin typeface="+mn-lt"/>
              </a:rPr>
              <a:t>you should receive an email from </a:t>
            </a:r>
            <a:r>
              <a:rPr lang="en-US" sz="1500" dirty="0">
                <a:latin typeface="+mn-lt"/>
                <a:hlinkClick r:id="rId2"/>
              </a:rPr>
              <a:t>support@online-tax.net</a:t>
            </a:r>
            <a:r>
              <a:rPr lang="en-US" sz="1500" dirty="0">
                <a:latin typeface="+mn-lt"/>
              </a:rPr>
              <a:t> (please be sure to check your spam/junk mail if you do not receive it in your regular email). The email will contain a temporary log in and password along with the information you need on how to log in. </a:t>
            </a:r>
          </a:p>
          <a:p>
            <a:pPr marL="0" indent="0">
              <a:lnSpc>
                <a:spcPct val="107000"/>
              </a:lnSpc>
              <a:spcAft>
                <a:spcPts val="800"/>
              </a:spcAft>
              <a:buNone/>
            </a:pPr>
            <a:r>
              <a:rPr lang="en-US" sz="1500" dirty="0">
                <a:latin typeface="+mn-lt"/>
              </a:rPr>
              <a:t>You will need to select: </a:t>
            </a:r>
          </a:p>
          <a:p>
            <a:pPr marL="1085850" lvl="2" indent="-171450"/>
            <a:r>
              <a:rPr lang="en-US" sz="1500" dirty="0"/>
              <a:t>Welcome: select “Create/update/view my Individual Record”</a:t>
            </a:r>
          </a:p>
          <a:p>
            <a:pPr marL="1085850" lvl="2" indent="-171450"/>
            <a:r>
              <a:rPr lang="en-US" sz="1500" dirty="0"/>
              <a:t>Relationship: select “Sch. Liv Allow/Non-</a:t>
            </a:r>
            <a:r>
              <a:rPr lang="en-US" sz="1500" dirty="0" err="1"/>
              <a:t>empl</a:t>
            </a:r>
            <a:r>
              <a:rPr lang="en-US" sz="1500" dirty="0"/>
              <a:t>. Reimb/Prize/Award/</a:t>
            </a:r>
            <a:r>
              <a:rPr lang="en-US" sz="1500" dirty="0" err="1"/>
              <a:t>HumSubj</a:t>
            </a:r>
            <a:r>
              <a:rPr lang="en-US" sz="1500" dirty="0"/>
              <a:t>”</a:t>
            </a:r>
          </a:p>
          <a:p>
            <a:pPr marL="1085850" lvl="2" indent="-171450"/>
            <a:r>
              <a:rPr lang="en-US" sz="1500" dirty="0"/>
              <a:t>Income Type: select “Scholar Liv Allow or Non-</a:t>
            </a:r>
            <a:r>
              <a:rPr lang="en-US" sz="1500" dirty="0" err="1"/>
              <a:t>empl</a:t>
            </a:r>
            <a:r>
              <a:rPr lang="en-US" sz="1500" dirty="0"/>
              <a:t>. Reimbursement”</a:t>
            </a:r>
          </a:p>
          <a:p>
            <a:pPr marL="0" indent="0">
              <a:lnSpc>
                <a:spcPct val="107000"/>
              </a:lnSpc>
              <a:spcAft>
                <a:spcPts val="800"/>
              </a:spcAft>
              <a:buNone/>
            </a:pPr>
            <a:endParaRPr lang="en-US" sz="1500" dirty="0">
              <a:latin typeface="+mn-lt"/>
            </a:endParaRPr>
          </a:p>
          <a:p>
            <a:pPr marL="0" indent="0">
              <a:lnSpc>
                <a:spcPct val="107000"/>
              </a:lnSpc>
              <a:spcAft>
                <a:spcPts val="800"/>
              </a:spcAft>
              <a:buNone/>
            </a:pPr>
            <a:r>
              <a:rPr lang="en-US" sz="1500" b="1" dirty="0">
                <a:solidFill>
                  <a:srgbClr val="0070C0"/>
                </a:solidFill>
                <a:latin typeface="+mn-lt"/>
              </a:rPr>
              <a:t> (For Purdue Students) </a:t>
            </a:r>
          </a:p>
          <a:p>
            <a:pPr marL="182880" lvl="1" indent="0">
              <a:lnSpc>
                <a:spcPct val="107000"/>
              </a:lnSpc>
              <a:spcAft>
                <a:spcPts val="800"/>
              </a:spcAft>
              <a:buNone/>
            </a:pPr>
            <a:r>
              <a:rPr lang="en-US" sz="1500" dirty="0">
                <a:highlight>
                  <a:srgbClr val="FFFF00"/>
                </a:highlight>
              </a:rPr>
              <a:t>Please complete Glacier online, and you </a:t>
            </a:r>
            <a:r>
              <a:rPr lang="en-US" sz="1500" b="1" dirty="0">
                <a:highlight>
                  <a:srgbClr val="FFFF00"/>
                </a:highlight>
              </a:rPr>
              <a:t>DO NOT </a:t>
            </a:r>
            <a:r>
              <a:rPr lang="en-US" sz="1500" dirty="0">
                <a:highlight>
                  <a:srgbClr val="FFFF00"/>
                </a:highlight>
              </a:rPr>
              <a:t>need to submit any documents. </a:t>
            </a:r>
          </a:p>
          <a:p>
            <a:pPr marL="0" indent="0">
              <a:lnSpc>
                <a:spcPct val="107000"/>
              </a:lnSpc>
              <a:spcAft>
                <a:spcPts val="800"/>
              </a:spcAft>
              <a:buNone/>
            </a:pPr>
            <a:r>
              <a:rPr lang="en-US" sz="1500" b="1" dirty="0">
                <a:solidFill>
                  <a:srgbClr val="0070C0"/>
                </a:solidFill>
                <a:latin typeface="+mn-lt"/>
              </a:rPr>
              <a:t>(For Non-Purdue Students and Guests) </a:t>
            </a:r>
          </a:p>
          <a:p>
            <a:pPr marL="182880" lvl="1" indent="0">
              <a:lnSpc>
                <a:spcPct val="107000"/>
              </a:lnSpc>
              <a:spcAft>
                <a:spcPts val="800"/>
              </a:spcAft>
              <a:buNone/>
            </a:pPr>
            <a:r>
              <a:rPr lang="en-US" sz="1500" dirty="0">
                <a:highlight>
                  <a:srgbClr val="FFFF00"/>
                </a:highlight>
              </a:rPr>
              <a:t>Please submit all required documents to “Admin Asst.’s Name” via Filelocker. </a:t>
            </a:r>
            <a:r>
              <a:rPr lang="en-US" sz="1500" b="1" dirty="0">
                <a:highlight>
                  <a:srgbClr val="FFFF00"/>
                </a:highlight>
              </a:rPr>
              <a:t>DO NOT MAIL. </a:t>
            </a:r>
            <a:r>
              <a:rPr lang="en-US" sz="1500" dirty="0"/>
              <a:t>An email from the Filelocker system will come shortly after this email. If you do not receive within the next half hour, please let me know and I can send you the link and password.</a:t>
            </a:r>
            <a:r>
              <a:rPr lang="en-US" sz="1500" dirty="0">
                <a:effectLst/>
                <a:ea typeface="Times New Roman" panose="02020603050405020304" pitchFamily="18" charset="0"/>
              </a:rPr>
              <a:t> </a:t>
            </a:r>
            <a:endParaRPr lang="en-US" sz="1500" dirty="0">
              <a:effectLst/>
              <a:ea typeface="Calibri" panose="020F0502020204030204" pitchFamily="34" charset="0"/>
            </a:endParaRPr>
          </a:p>
          <a:p>
            <a:pPr marR="0" lvl="1" indent="0">
              <a:spcBef>
                <a:spcPts val="0"/>
              </a:spcBef>
              <a:spcAft>
                <a:spcPts val="0"/>
              </a:spcAft>
              <a:buNone/>
            </a:pPr>
            <a:endParaRPr lang="en-US" sz="1100" dirty="0"/>
          </a:p>
          <a:p>
            <a:pPr lvl="2"/>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4/2/2026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11</a:t>
            </a:fld>
            <a:endParaRPr lang="en-US" dirty="0"/>
          </a:p>
        </p:txBody>
      </p:sp>
      <p:sp>
        <p:nvSpPr>
          <p:cNvPr id="8" name="Subhead">
            <a:extLst>
              <a:ext uri="{FF2B5EF4-FFF2-40B4-BE49-F238E27FC236}">
                <a16:creationId xmlns:a16="http://schemas.microsoft.com/office/drawing/2014/main" id="{04C555FE-FF25-49FD-AF40-BF791063E11E}"/>
              </a:ext>
            </a:extLst>
          </p:cNvPr>
          <p:cNvSpPr txBox="1">
            <a:spLocks/>
          </p:cNvSpPr>
          <p:nvPr/>
        </p:nvSpPr>
        <p:spPr>
          <a:xfrm>
            <a:off x="1959294" y="1433506"/>
            <a:ext cx="5491495"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International</a:t>
            </a:r>
          </a:p>
        </p:txBody>
      </p:sp>
    </p:spTree>
    <p:extLst>
      <p:ext uri="{BB962C8B-B14F-4D97-AF65-F5344CB8AC3E}">
        <p14:creationId xmlns:p14="http://schemas.microsoft.com/office/powerpoint/2010/main" val="61611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B866E-3DF3-ED09-12CB-75257CA0BBD5}"/>
              </a:ext>
            </a:extLst>
          </p:cNvPr>
          <p:cNvSpPr>
            <a:spLocks noGrp="1"/>
          </p:cNvSpPr>
          <p:nvPr>
            <p:ph type="ctrTitle"/>
          </p:nvPr>
        </p:nvSpPr>
        <p:spPr/>
        <p:txBody>
          <a:bodyPr/>
          <a:lstStyle/>
          <a:p>
            <a:pPr algn="ctr"/>
            <a:r>
              <a:rPr lang="en-US" dirty="0" err="1"/>
              <a:t>Busines</a:t>
            </a:r>
            <a:r>
              <a:rPr lang="en-US" dirty="0"/>
              <a:t> Office</a:t>
            </a:r>
          </a:p>
        </p:txBody>
      </p:sp>
      <p:sp>
        <p:nvSpPr>
          <p:cNvPr id="3" name="Subtitle 2">
            <a:extLst>
              <a:ext uri="{FF2B5EF4-FFF2-40B4-BE49-F238E27FC236}">
                <a16:creationId xmlns:a16="http://schemas.microsoft.com/office/drawing/2014/main" id="{C3BBB300-E2E3-9257-D92F-2A3D68B20071}"/>
              </a:ext>
            </a:extLst>
          </p:cNvPr>
          <p:cNvSpPr>
            <a:spLocks noGrp="1"/>
          </p:cNvSpPr>
          <p:nvPr>
            <p:ph type="subTitle" idx="1"/>
          </p:nvPr>
        </p:nvSpPr>
        <p:spPr>
          <a:xfrm>
            <a:off x="1135415" y="940297"/>
            <a:ext cx="6925731" cy="341599"/>
          </a:xfrm>
        </p:spPr>
        <p:txBody>
          <a:bodyPr/>
          <a:lstStyle/>
          <a:p>
            <a:pPr algn="ctr"/>
            <a:r>
              <a:rPr lang="en-US" dirty="0"/>
              <a:t>Non-Employee Reimbursements</a:t>
            </a:r>
          </a:p>
        </p:txBody>
      </p:sp>
      <p:sp>
        <p:nvSpPr>
          <p:cNvPr id="4" name="Text Placeholder 3">
            <a:extLst>
              <a:ext uri="{FF2B5EF4-FFF2-40B4-BE49-F238E27FC236}">
                <a16:creationId xmlns:a16="http://schemas.microsoft.com/office/drawing/2014/main" id="{471E7CAF-D5C7-2098-6DDC-A5BE0061C53A}"/>
              </a:ext>
            </a:extLst>
          </p:cNvPr>
          <p:cNvSpPr>
            <a:spLocks noGrp="1"/>
          </p:cNvSpPr>
          <p:nvPr>
            <p:ph type="body" sz="quarter" idx="14"/>
          </p:nvPr>
        </p:nvSpPr>
        <p:spPr>
          <a:xfrm>
            <a:off x="793629" y="1587248"/>
            <a:ext cx="7582619" cy="4537507"/>
          </a:xfrm>
        </p:spPr>
        <p:txBody>
          <a:bodyPr/>
          <a:lstStyle/>
          <a:p>
            <a:pPr marL="228600" lvl="1" indent="0">
              <a:buNone/>
            </a:pPr>
            <a:r>
              <a:rPr lang="en-US" sz="1300" b="1" dirty="0"/>
              <a:t>Glacier (</a:t>
            </a:r>
            <a:r>
              <a:rPr lang="en-US" sz="1300" b="1" i="1" dirty="0" err="1"/>
              <a:t>cont</a:t>
            </a:r>
            <a:r>
              <a:rPr lang="en-US" sz="1300" b="1" dirty="0"/>
              <a:t>)</a:t>
            </a:r>
          </a:p>
          <a:p>
            <a:pPr lvl="1"/>
            <a:r>
              <a:rPr lang="en-US" sz="1300" b="1" u="sng" dirty="0"/>
              <a:t>Email templates to inform Non-Employee regarding Glacier:</a:t>
            </a:r>
          </a:p>
          <a:p>
            <a:endParaRPr lang="en-US" dirty="0"/>
          </a:p>
        </p:txBody>
      </p:sp>
      <p:sp>
        <p:nvSpPr>
          <p:cNvPr id="5" name="Date Placeholder 4">
            <a:extLst>
              <a:ext uri="{FF2B5EF4-FFF2-40B4-BE49-F238E27FC236}">
                <a16:creationId xmlns:a16="http://schemas.microsoft.com/office/drawing/2014/main" id="{3420FACC-7A7B-85AA-C47A-3881CDD98795}"/>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5B293E43-88E2-1315-B45D-8BC2FAB78CD0}"/>
              </a:ext>
            </a:extLst>
          </p:cNvPr>
          <p:cNvSpPr>
            <a:spLocks noGrp="1"/>
          </p:cNvSpPr>
          <p:nvPr>
            <p:ph type="sldNum" sz="quarter" idx="12"/>
          </p:nvPr>
        </p:nvSpPr>
        <p:spPr/>
        <p:txBody>
          <a:bodyPr/>
          <a:lstStyle/>
          <a:p>
            <a:fld id="{8A7A6979-0714-4377-B894-6BE4C2D6E202}" type="slidenum">
              <a:rPr lang="en-US" smtClean="0"/>
              <a:pPr/>
              <a:t>12</a:t>
            </a:fld>
            <a:endParaRPr lang="en-US" dirty="0"/>
          </a:p>
        </p:txBody>
      </p:sp>
      <p:sp>
        <p:nvSpPr>
          <p:cNvPr id="8" name="TextBox 7">
            <a:extLst>
              <a:ext uri="{FF2B5EF4-FFF2-40B4-BE49-F238E27FC236}">
                <a16:creationId xmlns:a16="http://schemas.microsoft.com/office/drawing/2014/main" id="{90EF8AAE-3670-9C76-5838-41ED83A042F5}"/>
              </a:ext>
            </a:extLst>
          </p:cNvPr>
          <p:cNvSpPr txBox="1"/>
          <p:nvPr/>
        </p:nvSpPr>
        <p:spPr>
          <a:xfrm>
            <a:off x="690113" y="2202742"/>
            <a:ext cx="7660258" cy="3951979"/>
          </a:xfrm>
          <a:prstGeom prst="rect">
            <a:avLst/>
          </a:prstGeom>
          <a:noFill/>
        </p:spPr>
        <p:txBody>
          <a:bodyPr wrap="square">
            <a:spAutoFit/>
          </a:bodyPr>
          <a:lstStyle/>
          <a:p>
            <a:pPr algn="ctr">
              <a:lnSpc>
                <a:spcPct val="87000"/>
              </a:lnSpc>
              <a:spcAft>
                <a:spcPts val="800"/>
              </a:spcAft>
            </a:pPr>
            <a:r>
              <a:rPr lang="en-US" sz="1200" b="1" dirty="0">
                <a:solidFill>
                  <a:srgbClr val="0070C0"/>
                </a:solidFill>
                <a:ea typeface="Calibri" panose="020F0502020204030204" pitchFamily="34" charset="0"/>
                <a:cs typeface="Times New Roman" panose="02020603050405020304" pitchFamily="18" charset="0"/>
              </a:rPr>
              <a:t>For someone who </a:t>
            </a:r>
            <a:r>
              <a:rPr lang="en-US" sz="1200" b="1" u="sng" dirty="0">
                <a:solidFill>
                  <a:srgbClr val="0070C0"/>
                </a:solidFill>
                <a:ea typeface="Calibri" panose="020F0502020204030204" pitchFamily="34" charset="0"/>
                <a:cs typeface="Times New Roman" panose="02020603050405020304" pitchFamily="18" charset="0"/>
              </a:rPr>
              <a:t>ALREADY HAS </a:t>
            </a:r>
            <a:r>
              <a:rPr lang="en-US" sz="1200" b="1" dirty="0">
                <a:solidFill>
                  <a:srgbClr val="0070C0"/>
                </a:solidFill>
                <a:ea typeface="Calibri" panose="020F0502020204030204" pitchFamily="34" charset="0"/>
                <a:cs typeface="Times New Roman" panose="02020603050405020304" pitchFamily="18" charset="0"/>
              </a:rPr>
              <a:t>a Glacier account: </a:t>
            </a:r>
          </a:p>
          <a:p>
            <a:r>
              <a:rPr lang="en-US" sz="1100" b="1" i="1" dirty="0">
                <a:solidFill>
                  <a:srgbClr val="FF0000"/>
                </a:solidFill>
              </a:rPr>
              <a:t>“Recipient Name”, </a:t>
            </a:r>
            <a:r>
              <a:rPr lang="en-US" sz="1100" dirty="0"/>
              <a:t>It appears that you currently have a glacier account, so you will need to go in and complete a new document. If you do not remember your account information you will need to go to www. online-tax.net and click on “FORGOT Login”. </a:t>
            </a:r>
          </a:p>
          <a:p>
            <a:r>
              <a:rPr lang="en-US" sz="1100" dirty="0"/>
              <a:t>You’ll want to select the following:</a:t>
            </a:r>
          </a:p>
          <a:p>
            <a:endParaRPr lang="en-US" sz="1100" dirty="0"/>
          </a:p>
          <a:p>
            <a:pPr marL="1085850" lvl="2" indent="-171450">
              <a:buFont typeface="Arial" panose="020B0604020202020204" pitchFamily="34" charset="0"/>
              <a:buChar char="•"/>
            </a:pPr>
            <a:r>
              <a:rPr lang="en-US" sz="1100" dirty="0"/>
              <a:t>Welcome: select “Create/update/view my Individual Record”</a:t>
            </a:r>
          </a:p>
          <a:p>
            <a:pPr marL="1085850" lvl="2" indent="-171450">
              <a:buFont typeface="Arial" panose="020B0604020202020204" pitchFamily="34" charset="0"/>
              <a:buChar char="•"/>
            </a:pPr>
            <a:endParaRPr lang="en-US" sz="1100" dirty="0"/>
          </a:p>
          <a:p>
            <a:pPr marL="1085850" lvl="2" indent="-171450">
              <a:buFont typeface="Arial" panose="020B0604020202020204" pitchFamily="34" charset="0"/>
              <a:buChar char="•"/>
            </a:pPr>
            <a:r>
              <a:rPr lang="en-US" sz="1100" dirty="0"/>
              <a:t>Relationship: select “Sch. Liv Allow/Non-</a:t>
            </a:r>
            <a:r>
              <a:rPr lang="en-US" sz="1100" dirty="0" err="1"/>
              <a:t>empl</a:t>
            </a:r>
            <a:r>
              <a:rPr lang="en-US" sz="1100" dirty="0"/>
              <a:t>. Reimb/Prize/Award/</a:t>
            </a:r>
            <a:r>
              <a:rPr lang="en-US" sz="1100" dirty="0" err="1"/>
              <a:t>HumSubj</a:t>
            </a:r>
            <a:r>
              <a:rPr lang="en-US" sz="1100" dirty="0"/>
              <a:t>”</a:t>
            </a:r>
          </a:p>
          <a:p>
            <a:pPr marL="1085850" lvl="2" indent="-171450">
              <a:buFont typeface="Arial" panose="020B0604020202020204" pitchFamily="34" charset="0"/>
              <a:buChar char="•"/>
            </a:pPr>
            <a:endParaRPr lang="en-US" sz="1100" dirty="0"/>
          </a:p>
          <a:p>
            <a:pPr marL="1085850" lvl="2" indent="-171450">
              <a:buFont typeface="Arial" panose="020B0604020202020204" pitchFamily="34" charset="0"/>
              <a:buChar char="•"/>
            </a:pPr>
            <a:r>
              <a:rPr lang="en-US" sz="1100" dirty="0"/>
              <a:t>Income Type: select “Scholar Liv Allow or Non-</a:t>
            </a:r>
            <a:r>
              <a:rPr lang="en-US" sz="1100" dirty="0" err="1"/>
              <a:t>empl</a:t>
            </a:r>
            <a:r>
              <a:rPr lang="en-US" sz="1100" dirty="0"/>
              <a:t>. Reimbursement”</a:t>
            </a:r>
          </a:p>
          <a:p>
            <a:endParaRPr lang="en-US" sz="1100" dirty="0"/>
          </a:p>
          <a:p>
            <a:pPr>
              <a:lnSpc>
                <a:spcPct val="107000"/>
              </a:lnSpc>
              <a:spcAft>
                <a:spcPts val="800"/>
              </a:spcAft>
            </a:pPr>
            <a:r>
              <a:rPr lang="en-US" sz="1400" b="1" dirty="0">
                <a:solidFill>
                  <a:srgbClr val="0070C0"/>
                </a:solidFill>
              </a:rPr>
              <a:t> </a:t>
            </a:r>
            <a:r>
              <a:rPr lang="en-US" sz="1200" b="1" dirty="0">
                <a:solidFill>
                  <a:srgbClr val="0070C0"/>
                </a:solidFill>
              </a:rPr>
              <a:t>(For Purdue Students) </a:t>
            </a:r>
          </a:p>
          <a:p>
            <a:pPr marL="182880" lvl="1" indent="0">
              <a:lnSpc>
                <a:spcPct val="107000"/>
              </a:lnSpc>
              <a:spcAft>
                <a:spcPts val="800"/>
              </a:spcAft>
              <a:buNone/>
            </a:pPr>
            <a:r>
              <a:rPr lang="en-US" sz="1100" dirty="0">
                <a:highlight>
                  <a:srgbClr val="FFFF00"/>
                </a:highlight>
              </a:rPr>
              <a:t>Please complete Glacier online, and you </a:t>
            </a:r>
            <a:r>
              <a:rPr lang="en-US" sz="1100" b="1" dirty="0">
                <a:highlight>
                  <a:srgbClr val="FFFF00"/>
                </a:highlight>
              </a:rPr>
              <a:t>DO NOT </a:t>
            </a:r>
            <a:r>
              <a:rPr lang="en-US" sz="1100" dirty="0">
                <a:highlight>
                  <a:srgbClr val="FFFF00"/>
                </a:highlight>
              </a:rPr>
              <a:t>need to submit any documents. </a:t>
            </a:r>
          </a:p>
          <a:p>
            <a:pPr>
              <a:lnSpc>
                <a:spcPct val="107000"/>
              </a:lnSpc>
              <a:spcAft>
                <a:spcPts val="800"/>
              </a:spcAft>
            </a:pPr>
            <a:r>
              <a:rPr lang="en-US" sz="1200" b="1" dirty="0">
                <a:solidFill>
                  <a:srgbClr val="0070C0"/>
                </a:solidFill>
              </a:rPr>
              <a:t>(For Non-Purdue Students and Guests) </a:t>
            </a:r>
          </a:p>
          <a:p>
            <a:pPr marL="182880" lvl="1" indent="0">
              <a:lnSpc>
                <a:spcPct val="107000"/>
              </a:lnSpc>
              <a:spcAft>
                <a:spcPts val="800"/>
              </a:spcAft>
              <a:buNone/>
            </a:pPr>
            <a:r>
              <a:rPr lang="en-US" sz="1100" dirty="0">
                <a:highlight>
                  <a:srgbClr val="FFFF00"/>
                </a:highlight>
              </a:rPr>
              <a:t>Please submit all required documents to “Admin Asst.’s Name” via Filelocker. </a:t>
            </a:r>
            <a:r>
              <a:rPr lang="en-US" sz="1100" b="1" dirty="0">
                <a:highlight>
                  <a:srgbClr val="FFFF00"/>
                </a:highlight>
              </a:rPr>
              <a:t>DO NOT MAIL. </a:t>
            </a:r>
            <a:r>
              <a:rPr lang="en-US" sz="1100" dirty="0"/>
              <a:t>An email from the Filelocker system will come shortly after this email. If you do not receive within the next half hour, please let me know and I can send you the link and password.</a:t>
            </a:r>
            <a:r>
              <a:rPr lang="en-US" sz="1100" dirty="0">
                <a:ea typeface="Times New Roman" panose="02020603050405020304" pitchFamily="18" charset="0"/>
              </a:rPr>
              <a:t> </a:t>
            </a:r>
            <a:endParaRPr lang="en-US" sz="1100" dirty="0">
              <a:ea typeface="Calibri" panose="020F0502020204030204" pitchFamily="34" charset="0"/>
            </a:endParaRPr>
          </a:p>
          <a:p>
            <a:pPr marR="0" lvl="1" indent="0" algn="ctr">
              <a:spcBef>
                <a:spcPts val="0"/>
              </a:spcBef>
              <a:spcAft>
                <a:spcPts val="0"/>
              </a:spcAft>
              <a:buNone/>
            </a:pPr>
            <a:r>
              <a:rPr lang="en-US" sz="1200" b="1" dirty="0"/>
              <a:t>Additional guidance can be found on the </a:t>
            </a:r>
            <a:r>
              <a:rPr lang="en-US" sz="1200" b="1" dirty="0">
                <a:solidFill>
                  <a:srgbClr val="FF0000"/>
                </a:solidFill>
                <a:hlinkClick r:id="rId2">
                  <a:extLst>
                    <a:ext uri="{A12FA001-AC4F-418D-AE19-62706E023703}">
                      <ahyp:hlinkClr xmlns:ahyp="http://schemas.microsoft.com/office/drawing/2018/hyperlinkcolor" val="tx"/>
                    </a:ext>
                  </a:extLst>
                </a:hlinkClick>
              </a:rPr>
              <a:t>Business Office Intranet page</a:t>
            </a:r>
            <a:r>
              <a:rPr lang="en-US" sz="1200" b="1" dirty="0"/>
              <a:t>.</a:t>
            </a:r>
          </a:p>
        </p:txBody>
      </p:sp>
      <p:sp>
        <p:nvSpPr>
          <p:cNvPr id="9" name="Subtitle 2">
            <a:extLst>
              <a:ext uri="{FF2B5EF4-FFF2-40B4-BE49-F238E27FC236}">
                <a16:creationId xmlns:a16="http://schemas.microsoft.com/office/drawing/2014/main" id="{451EF188-A887-8383-95E4-257D649E808C}"/>
              </a:ext>
            </a:extLst>
          </p:cNvPr>
          <p:cNvSpPr txBox="1">
            <a:spLocks/>
          </p:cNvSpPr>
          <p:nvPr/>
        </p:nvSpPr>
        <p:spPr>
          <a:xfrm>
            <a:off x="1097935" y="1234699"/>
            <a:ext cx="6925731" cy="341599"/>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International</a:t>
            </a:r>
          </a:p>
        </p:txBody>
      </p:sp>
    </p:spTree>
    <p:extLst>
      <p:ext uri="{BB962C8B-B14F-4D97-AF65-F5344CB8AC3E}">
        <p14:creationId xmlns:p14="http://schemas.microsoft.com/office/powerpoint/2010/main" val="167047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Non-Employee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978437" y="1570912"/>
            <a:ext cx="7302921" cy="3843307"/>
          </a:xfrm>
        </p:spPr>
        <p:txBody>
          <a:bodyPr>
            <a:normAutofit/>
          </a:bodyPr>
          <a:lstStyle/>
          <a:p>
            <a:pPr lvl="1"/>
            <a:r>
              <a:rPr lang="en-US" sz="1800" dirty="0"/>
              <a:t>Non-Employee’s Contact?</a:t>
            </a:r>
          </a:p>
          <a:p>
            <a:pPr lvl="2"/>
            <a:r>
              <a:rPr lang="en-US" sz="1800" dirty="0"/>
              <a:t>As the approving area, you are the main contact for the individual being reimbursed</a:t>
            </a:r>
          </a:p>
          <a:p>
            <a:pPr lvl="2"/>
            <a:r>
              <a:rPr lang="en-US" sz="1800" dirty="0"/>
              <a:t>Communication will be between you and this individual while your area will relay the information they provide to EOBOC via Team Dynamix (TDX)</a:t>
            </a:r>
          </a:p>
          <a:p>
            <a:pPr lvl="3"/>
            <a:r>
              <a:rPr lang="en-US" sz="1800" dirty="0"/>
              <a:t>Make sure you are monitoring </a:t>
            </a:r>
            <a:r>
              <a:rPr lang="en-US" sz="1800" dirty="0">
                <a:hlinkClick r:id="rId3"/>
              </a:rPr>
              <a:t>TDX</a:t>
            </a:r>
            <a:r>
              <a:rPr lang="en-US" sz="1800" dirty="0"/>
              <a:t> for questions/status regarding the reimbursement </a:t>
            </a:r>
          </a:p>
          <a:p>
            <a:pPr lvl="1"/>
            <a:r>
              <a:rPr lang="en-US" sz="1800" dirty="0"/>
              <a:t>Documents should be exchanged with EOBOC via </a:t>
            </a:r>
            <a:r>
              <a:rPr lang="en-US" sz="1800" dirty="0">
                <a:hlinkClick r:id="rId3"/>
              </a:rPr>
              <a:t>TDX</a:t>
            </a:r>
            <a:endParaRPr lang="en-US" sz="1800" dirty="0"/>
          </a:p>
          <a:p>
            <a:pPr lvl="2"/>
            <a:endParaRPr lang="en-US" sz="1200" dirty="0"/>
          </a:p>
          <a:p>
            <a:pPr lvl="2"/>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4/2/2026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13</a:t>
            </a:fld>
            <a:endParaRPr lang="en-US" dirty="0"/>
          </a:p>
        </p:txBody>
      </p:sp>
      <p:pic>
        <p:nvPicPr>
          <p:cNvPr id="1026" name="Picture 2" descr="Contact Us Today - Contact Form Clipart ...">
            <a:extLst>
              <a:ext uri="{FF2B5EF4-FFF2-40B4-BE49-F238E27FC236}">
                <a16:creationId xmlns:a16="http://schemas.microsoft.com/office/drawing/2014/main" id="{19FD4784-1DCC-3182-B649-8CC96B616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425" y="4719287"/>
            <a:ext cx="2013231" cy="209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153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562F-92D3-4206-9FFE-35BB570DC3A6}"/>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0F979BCB-9AE5-43B6-B6C3-2EF912AAC015}"/>
              </a:ext>
            </a:extLst>
          </p:cNvPr>
          <p:cNvSpPr>
            <a:spLocks noGrp="1"/>
          </p:cNvSpPr>
          <p:nvPr>
            <p:ph type="subTitle" idx="1"/>
          </p:nvPr>
        </p:nvSpPr>
        <p:spPr>
          <a:xfrm>
            <a:off x="1221052" y="1011984"/>
            <a:ext cx="6925731" cy="341599"/>
          </a:xfrm>
        </p:spPr>
        <p:txBody>
          <a:bodyPr/>
          <a:lstStyle/>
          <a:p>
            <a:pPr algn="ctr"/>
            <a:r>
              <a:rPr lang="en-US" dirty="0"/>
              <a:t>Candidate Reimbursement</a:t>
            </a:r>
            <a:endParaRPr lang="en-US"/>
          </a:p>
        </p:txBody>
      </p:sp>
      <p:sp>
        <p:nvSpPr>
          <p:cNvPr id="4" name="Text Placeholder 3">
            <a:extLst>
              <a:ext uri="{FF2B5EF4-FFF2-40B4-BE49-F238E27FC236}">
                <a16:creationId xmlns:a16="http://schemas.microsoft.com/office/drawing/2014/main" id="{0BCAFA79-2F7E-4010-A476-E632230237E5}"/>
              </a:ext>
            </a:extLst>
          </p:cNvPr>
          <p:cNvSpPr>
            <a:spLocks noGrp="1"/>
          </p:cNvSpPr>
          <p:nvPr>
            <p:ph type="body" sz="quarter" idx="14"/>
          </p:nvPr>
        </p:nvSpPr>
        <p:spPr>
          <a:xfrm>
            <a:off x="770467" y="1336330"/>
            <a:ext cx="7605782" cy="4037927"/>
          </a:xfrm>
        </p:spPr>
        <p:txBody>
          <a:bodyPr vert="horz" lIns="0" tIns="0" rIns="0" bIns="0" rtlCol="0" anchor="t">
            <a:normAutofit lnSpcReduction="10000"/>
          </a:bodyPr>
          <a:lstStyle/>
          <a:p>
            <a:pPr marL="228600" lvl="1" indent="0">
              <a:buNone/>
            </a:pPr>
            <a:r>
              <a:rPr lang="en-US" sz="1400" b="1" dirty="0"/>
              <a:t>Reimbursement to candidates are available for some travel expenses and prior approval is obtained via Form 17c process.</a:t>
            </a:r>
          </a:p>
          <a:p>
            <a:pPr marL="228600" lvl="1" indent="0">
              <a:buNone/>
            </a:pPr>
            <a:r>
              <a:rPr lang="en-US" sz="1400" b="1" dirty="0">
                <a:hlinkClick r:id="rId2"/>
              </a:rPr>
              <a:t>Form 17C</a:t>
            </a:r>
            <a:r>
              <a:rPr lang="en-US" sz="1400" b="1" dirty="0"/>
              <a:t>  </a:t>
            </a:r>
          </a:p>
          <a:p>
            <a:pPr lvl="2"/>
            <a:r>
              <a:rPr lang="en-US" sz="1200" dirty="0"/>
              <a:t>This One-Time Vendor process eliminates the need to set up new vendors with Payment Works. </a:t>
            </a:r>
          </a:p>
          <a:p>
            <a:pPr lvl="2"/>
            <a:r>
              <a:rPr lang="en-US" sz="1200" dirty="0"/>
              <a:t>All submissions must include supporting documentation- </a:t>
            </a:r>
            <a:r>
              <a:rPr lang="en-US" sz="1200" b="1" dirty="0"/>
              <a:t>Receipts/Proof of Payment</a:t>
            </a:r>
            <a:r>
              <a:rPr lang="en-US" sz="1200" dirty="0"/>
              <a:t>.</a:t>
            </a:r>
          </a:p>
          <a:p>
            <a:r>
              <a:rPr lang="en-US" sz="1400" b="1" u="sng" dirty="0">
                <a:latin typeface="+mn-lt"/>
              </a:rPr>
              <a:t>Note</a:t>
            </a:r>
            <a:r>
              <a:rPr lang="en-US" sz="1400" dirty="0">
                <a:latin typeface="+mn-lt"/>
              </a:rPr>
              <a:t>:  </a:t>
            </a:r>
          </a:p>
          <a:p>
            <a:pPr lvl="1"/>
            <a:r>
              <a:rPr lang="en-US" sz="1300" dirty="0">
                <a:solidFill>
                  <a:srgbClr val="000000"/>
                </a:solidFill>
                <a:highlight>
                  <a:srgbClr val="808000"/>
                </a:highlight>
              </a:rPr>
              <a:t>This process can be used for a non-employee in the capacity as a </a:t>
            </a:r>
            <a:r>
              <a:rPr lang="en-US" sz="1300" b="1" dirty="0">
                <a:solidFill>
                  <a:srgbClr val="000000"/>
                </a:solidFill>
                <a:highlight>
                  <a:srgbClr val="808000"/>
                </a:highlight>
              </a:rPr>
              <a:t>guest speaker</a:t>
            </a:r>
            <a:r>
              <a:rPr lang="en-US" sz="1300" dirty="0">
                <a:solidFill>
                  <a:srgbClr val="000000"/>
                </a:solidFill>
                <a:highlight>
                  <a:srgbClr val="808000"/>
                </a:highlight>
              </a:rPr>
              <a:t>. Provide more description for the “non-employee travel to Purdue for…” line (ie. </a:t>
            </a:r>
            <a:r>
              <a:rPr lang="en-US" sz="1300" i="1" dirty="0">
                <a:solidFill>
                  <a:srgbClr val="000000"/>
                </a:solidFill>
                <a:highlight>
                  <a:srgbClr val="808000"/>
                </a:highlight>
              </a:rPr>
              <a:t>Speaker/Dept/Reason)</a:t>
            </a:r>
            <a:endParaRPr lang="en-US" sz="1300" dirty="0">
              <a:solidFill>
                <a:srgbClr val="262626"/>
              </a:solidFill>
              <a:highlight>
                <a:srgbClr val="808000"/>
              </a:highlight>
            </a:endParaRPr>
          </a:p>
          <a:p>
            <a:pPr lvl="1"/>
            <a:r>
              <a:rPr lang="en-US" sz="1300" dirty="0"/>
              <a:t>Honorariums/fee for services are taxable and cannot be processed in the One-Time Process. </a:t>
            </a:r>
          </a:p>
          <a:p>
            <a:pPr lvl="1"/>
            <a:r>
              <a:rPr lang="en-US" sz="1300" dirty="0"/>
              <a:t>Reimbursements for prospective employees are tax-free</a:t>
            </a:r>
          </a:p>
          <a:p>
            <a:pPr lvl="1"/>
            <a:r>
              <a:rPr lang="en-US" sz="1300" dirty="0">
                <a:solidFill>
                  <a:srgbClr val="000000"/>
                </a:solidFill>
              </a:rPr>
              <a:t>If a Prospective Employee is International, they only need to complete Glacier if they bring a spouse/dependent. Tax considers this a taxable event and requires Glacier. </a:t>
            </a:r>
            <a:endParaRPr lang="en-US" sz="1300" dirty="0"/>
          </a:p>
          <a:p>
            <a:pPr lvl="1"/>
            <a:r>
              <a:rPr lang="en-US" sz="1300" dirty="0"/>
              <a:t>Prospective Employee’s travel reimbursement is allowed as one-time payment only if they are not requesting reimbursement that includes another person traveling with them.</a:t>
            </a:r>
          </a:p>
          <a:p>
            <a:pPr lvl="1"/>
            <a:r>
              <a:rPr lang="en-US" sz="1300" dirty="0"/>
              <a:t>Accounts Payable will process payments via check and ACH only; they will not process wire payments for One-Time Vendors.</a:t>
            </a:r>
          </a:p>
          <a:p>
            <a:pPr lvl="1"/>
            <a:endParaRPr lang="en-US" sz="1300" dirty="0">
              <a:solidFill>
                <a:srgbClr val="262626"/>
              </a:solidFill>
            </a:endParaRPr>
          </a:p>
        </p:txBody>
      </p:sp>
      <p:sp>
        <p:nvSpPr>
          <p:cNvPr id="5" name="Date Placeholder 4">
            <a:extLst>
              <a:ext uri="{FF2B5EF4-FFF2-40B4-BE49-F238E27FC236}">
                <a16:creationId xmlns:a16="http://schemas.microsoft.com/office/drawing/2014/main" id="{C8506648-7728-439F-8CBF-B3FE65E75BE4}"/>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785A855B-214C-4AE9-810E-7F0E33E57AEE}"/>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2054" name="Picture 6" descr="Candidate Selection Vector Art, Icons, and Graphics for Free Download">
            <a:extLst>
              <a:ext uri="{FF2B5EF4-FFF2-40B4-BE49-F238E27FC236}">
                <a16:creationId xmlns:a16="http://schemas.microsoft.com/office/drawing/2014/main" id="{C34BA1E6-9EDF-3825-B9C2-05DECDF05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294" y="5374257"/>
            <a:ext cx="2323412" cy="139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91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5E7B-8DEC-FBA5-EF59-3C3AA7D6D46F}"/>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FB83C72A-82CC-62B1-B7BF-9A0FF925DD61}"/>
              </a:ext>
            </a:extLst>
          </p:cNvPr>
          <p:cNvSpPr>
            <a:spLocks noGrp="1"/>
          </p:cNvSpPr>
          <p:nvPr>
            <p:ph type="subTitle" idx="1"/>
          </p:nvPr>
        </p:nvSpPr>
        <p:spPr>
          <a:xfrm>
            <a:off x="1206139" y="993033"/>
            <a:ext cx="6925731" cy="341599"/>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D02147C1-A431-50CB-CFA2-FE75EC4D3014}"/>
              </a:ext>
            </a:extLst>
          </p:cNvPr>
          <p:cNvSpPr>
            <a:spLocks noGrp="1"/>
          </p:cNvSpPr>
          <p:nvPr>
            <p:ph type="body" sz="quarter" idx="14"/>
          </p:nvPr>
        </p:nvSpPr>
        <p:spPr>
          <a:xfrm>
            <a:off x="750498" y="1334633"/>
            <a:ext cx="7608498" cy="4712484"/>
          </a:xfrm>
        </p:spPr>
        <p:txBody>
          <a:bodyPr>
            <a:normAutofit fontScale="77500" lnSpcReduction="20000"/>
          </a:bodyPr>
          <a:lstStyle/>
          <a:p>
            <a:pPr marL="45720" indent="0">
              <a:buNone/>
            </a:pPr>
            <a:r>
              <a:rPr lang="en-US" sz="1700" b="1" dirty="0">
                <a:solidFill>
                  <a:srgbClr val="000000"/>
                </a:solidFill>
              </a:rPr>
              <a:t>Form 17c Fields</a:t>
            </a:r>
          </a:p>
          <a:p>
            <a:pPr lvl="3"/>
            <a:r>
              <a:rPr lang="en-US" dirty="0">
                <a:solidFill>
                  <a:srgbClr val="000000"/>
                </a:solidFill>
              </a:rPr>
              <a:t>Location – from and to, date traveled, and position they're interviewing for</a:t>
            </a:r>
          </a:p>
          <a:p>
            <a:pPr lvl="3"/>
            <a:endParaRPr lang="en-US" sz="1400" dirty="0">
              <a:solidFill>
                <a:srgbClr val="000000"/>
              </a:solidFill>
            </a:endParaRPr>
          </a:p>
          <a:p>
            <a:pPr marL="45720" indent="0">
              <a:buNone/>
            </a:pPr>
            <a:r>
              <a:rPr lang="en-US" sz="1700" b="1" dirty="0">
                <a:solidFill>
                  <a:srgbClr val="000000"/>
                </a:solidFill>
              </a:rPr>
              <a:t>Section A: </a:t>
            </a:r>
            <a:r>
              <a:rPr lang="en-US" sz="1700" dirty="0">
                <a:solidFill>
                  <a:srgbClr val="000000"/>
                </a:solidFill>
              </a:rPr>
              <a:t>Prospective Employee info and travel expenses </a:t>
            </a:r>
          </a:p>
          <a:p>
            <a:pPr marL="971550" lvl="3" indent="-285750"/>
            <a:r>
              <a:rPr lang="en-US" sz="1500" dirty="0">
                <a:solidFill>
                  <a:srgbClr val="000000"/>
                </a:solidFill>
              </a:rPr>
              <a:t>If transportation expenses are Uber/Cab/Lyft rides, place under “Other Commercial Fare”</a:t>
            </a:r>
          </a:p>
          <a:p>
            <a:pPr marL="971550" lvl="3" indent="-285750"/>
            <a:r>
              <a:rPr lang="en-US" sz="1500" dirty="0">
                <a:solidFill>
                  <a:srgbClr val="000000"/>
                </a:solidFill>
              </a:rPr>
              <a:t>For use of personal vehicle, place expense under “Private Vehicle”</a:t>
            </a:r>
          </a:p>
          <a:p>
            <a:pPr marL="457200" lvl="2" indent="0">
              <a:buNone/>
            </a:pPr>
            <a:r>
              <a:rPr lang="en-US" sz="1300" b="1" dirty="0">
                <a:solidFill>
                  <a:srgbClr val="000000"/>
                </a:solidFill>
              </a:rPr>
              <a:t>(note: SSN is only needed if spouse/dependent accompanied prospective employee)</a:t>
            </a:r>
          </a:p>
          <a:p>
            <a:pPr marL="45720" indent="0">
              <a:buNone/>
            </a:pPr>
            <a:endParaRPr lang="en-US" sz="1600" b="1" dirty="0">
              <a:solidFill>
                <a:srgbClr val="000000"/>
              </a:solidFill>
              <a:latin typeface="Acumin Pro" panose="020B0504020202020204" pitchFamily="34" charset="77"/>
            </a:endParaRPr>
          </a:p>
          <a:p>
            <a:pPr marL="45720" indent="0">
              <a:buNone/>
            </a:pPr>
            <a:r>
              <a:rPr lang="en-US" sz="1700" b="1" dirty="0">
                <a:solidFill>
                  <a:srgbClr val="000000"/>
                </a:solidFill>
                <a:latin typeface="Acumin Pro" panose="020B0504020202020204" pitchFamily="34" charset="77"/>
              </a:rPr>
              <a:t>Section B: </a:t>
            </a:r>
          </a:p>
          <a:p>
            <a:pPr marL="228600" lvl="1" indent="0">
              <a:buNone/>
            </a:pPr>
            <a:r>
              <a:rPr lang="en-US" dirty="0">
                <a:solidFill>
                  <a:srgbClr val="000000"/>
                </a:solidFill>
              </a:rPr>
              <a:t>A finalist </a:t>
            </a:r>
            <a:r>
              <a:rPr lang="en-US" i="1" dirty="0">
                <a:solidFill>
                  <a:srgbClr val="000000"/>
                </a:solidFill>
              </a:rPr>
              <a:t>(someone who has an extended offer) </a:t>
            </a:r>
            <a:r>
              <a:rPr lang="en-US" dirty="0">
                <a:solidFill>
                  <a:srgbClr val="000000"/>
                </a:solidFill>
              </a:rPr>
              <a:t>qualify for travel reimbursement  for spouse/dependents.</a:t>
            </a:r>
          </a:p>
          <a:p>
            <a:pPr lvl="3"/>
            <a:r>
              <a:rPr lang="en-US" dirty="0">
                <a:solidFill>
                  <a:srgbClr val="000000"/>
                </a:solidFill>
              </a:rPr>
              <a:t>Complete if Spouse/Dependent accompanied prospective employee</a:t>
            </a:r>
          </a:p>
          <a:p>
            <a:pPr lvl="1"/>
            <a:r>
              <a:rPr lang="en-US" dirty="0">
                <a:solidFill>
                  <a:srgbClr val="000000"/>
                </a:solidFill>
              </a:rPr>
              <a:t>Any expenses reimbursed for spouse and/or dependents are taxable income to the prospective employee.</a:t>
            </a:r>
          </a:p>
          <a:p>
            <a:pPr lvl="2"/>
            <a:r>
              <a:rPr lang="en-US" dirty="0"/>
              <a:t>Prospective employee travel reimbursements that include expenses for another person traveling with them must be paid via submission to EOBOC for processing of ZV60 document</a:t>
            </a:r>
          </a:p>
          <a:p>
            <a:pPr lvl="3"/>
            <a:r>
              <a:rPr lang="en-US" dirty="0"/>
              <a:t>Payee Certification form is required when spouse/dependent travels with finalist.</a:t>
            </a:r>
          </a:p>
          <a:p>
            <a:pPr lvl="2"/>
            <a:r>
              <a:rPr lang="en-US" dirty="0">
                <a:solidFill>
                  <a:srgbClr val="000000"/>
                </a:solidFill>
              </a:rPr>
              <a:t>List Account Number and GL Code</a:t>
            </a:r>
          </a:p>
          <a:p>
            <a:pPr lvl="2"/>
            <a:r>
              <a:rPr lang="en-US" dirty="0">
                <a:solidFill>
                  <a:srgbClr val="000000"/>
                </a:solidFill>
              </a:rPr>
              <a:t>Travel expenses listed must match receipts. Receipts must show last four digits of card used for expense. </a:t>
            </a:r>
          </a:p>
          <a:p>
            <a:pPr lvl="2"/>
            <a:r>
              <a:rPr lang="en-US" dirty="0">
                <a:solidFill>
                  <a:srgbClr val="000000"/>
                </a:solidFill>
              </a:rPr>
              <a:t>Approval: Once form is completed, send via DocuSign to Adam Wilson to approve and sign on the </a:t>
            </a:r>
            <a:r>
              <a:rPr lang="en-US" i="1" dirty="0">
                <a:solidFill>
                  <a:srgbClr val="000000"/>
                </a:solidFill>
              </a:rPr>
              <a:t>For The President</a:t>
            </a:r>
            <a:r>
              <a:rPr lang="en-US" dirty="0">
                <a:solidFill>
                  <a:srgbClr val="000000"/>
                </a:solidFill>
              </a:rPr>
              <a:t> section. </a:t>
            </a:r>
          </a:p>
          <a:p>
            <a:pPr marL="0" indent="0">
              <a:buNone/>
            </a:pPr>
            <a:endParaRPr lang="en-US" dirty="0"/>
          </a:p>
        </p:txBody>
      </p:sp>
      <p:sp>
        <p:nvSpPr>
          <p:cNvPr id="5" name="Date Placeholder 4">
            <a:extLst>
              <a:ext uri="{FF2B5EF4-FFF2-40B4-BE49-F238E27FC236}">
                <a16:creationId xmlns:a16="http://schemas.microsoft.com/office/drawing/2014/main" id="{7B46D5EF-0D3D-02BA-D58A-8C18131E9B61}"/>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6E970DED-D748-FD64-BA1D-85877530D4BF}"/>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2180515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83476-EA44-BC1A-B635-8F189C564B14}"/>
              </a:ext>
            </a:extLst>
          </p:cNvPr>
          <p:cNvSpPr>
            <a:spLocks noGrp="1"/>
          </p:cNvSpPr>
          <p:nvPr>
            <p:ph type="ctrTitle"/>
          </p:nvPr>
        </p:nvSpPr>
        <p:spPr/>
        <p:txBody>
          <a:bodyPr/>
          <a:lstStyle/>
          <a:p>
            <a:pPr algn="ctr"/>
            <a:r>
              <a:rPr lang="en-US" dirty="0">
                <a:latin typeface="Acumin Pro ExtraCondensed"/>
              </a:rPr>
              <a:t>Business Office</a:t>
            </a:r>
            <a:endParaRPr lang="en-US" dirty="0"/>
          </a:p>
        </p:txBody>
      </p:sp>
      <p:sp>
        <p:nvSpPr>
          <p:cNvPr id="3" name="Subtitle 2">
            <a:extLst>
              <a:ext uri="{FF2B5EF4-FFF2-40B4-BE49-F238E27FC236}">
                <a16:creationId xmlns:a16="http://schemas.microsoft.com/office/drawing/2014/main" id="{0FDF8651-8823-D681-80A8-EED23D3E2428}"/>
              </a:ext>
            </a:extLst>
          </p:cNvPr>
          <p:cNvSpPr>
            <a:spLocks noGrp="1"/>
          </p:cNvSpPr>
          <p:nvPr>
            <p:ph type="subTitle" idx="1"/>
          </p:nvPr>
        </p:nvSpPr>
        <p:spPr>
          <a:xfrm>
            <a:off x="1165521" y="900923"/>
            <a:ext cx="6925731" cy="338554"/>
          </a:xfrm>
        </p:spPr>
        <p:txBody>
          <a:bodyPr/>
          <a:lstStyle/>
          <a:p>
            <a:pPr algn="ctr"/>
            <a:r>
              <a:rPr lang="en-US" dirty="0">
                <a:latin typeface="Acumin Pro SemiCondensed"/>
              </a:rPr>
              <a:t>Form 17C</a:t>
            </a:r>
            <a:endParaRPr lang="en-US" dirty="0"/>
          </a:p>
        </p:txBody>
      </p:sp>
      <p:sp>
        <p:nvSpPr>
          <p:cNvPr id="5" name="Date Placeholder 4">
            <a:extLst>
              <a:ext uri="{FF2B5EF4-FFF2-40B4-BE49-F238E27FC236}">
                <a16:creationId xmlns:a16="http://schemas.microsoft.com/office/drawing/2014/main" id="{EEA0A6C7-AF08-EBA2-7797-66AE000BB817}"/>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31E14499-7EA3-CCB9-31A1-E48094827175}"/>
              </a:ext>
            </a:extLst>
          </p:cNvPr>
          <p:cNvSpPr>
            <a:spLocks noGrp="1"/>
          </p:cNvSpPr>
          <p:nvPr>
            <p:ph type="sldNum" sz="quarter" idx="12"/>
          </p:nvPr>
        </p:nvSpPr>
        <p:spPr/>
        <p:txBody>
          <a:bodyPr/>
          <a:lstStyle/>
          <a:p>
            <a:fld id="{8A7A6979-0714-4377-B894-6BE4C2D6E202}" type="slidenum">
              <a:rPr lang="en-US" smtClean="0"/>
              <a:pPr/>
              <a:t>16</a:t>
            </a:fld>
            <a:endParaRPr lang="en-US" dirty="0"/>
          </a:p>
        </p:txBody>
      </p:sp>
      <p:pic>
        <p:nvPicPr>
          <p:cNvPr id="8" name="Picture 7">
            <a:extLst>
              <a:ext uri="{FF2B5EF4-FFF2-40B4-BE49-F238E27FC236}">
                <a16:creationId xmlns:a16="http://schemas.microsoft.com/office/drawing/2014/main" id="{A0E6B09C-B568-9FC8-D937-F30F4D462416}"/>
              </a:ext>
            </a:extLst>
          </p:cNvPr>
          <p:cNvPicPr>
            <a:picLocks noChangeAspect="1"/>
          </p:cNvPicPr>
          <p:nvPr/>
        </p:nvPicPr>
        <p:blipFill>
          <a:blip r:embed="rId2"/>
          <a:stretch>
            <a:fillRect/>
          </a:stretch>
        </p:blipFill>
        <p:spPr>
          <a:xfrm>
            <a:off x="790439" y="1239477"/>
            <a:ext cx="4486491" cy="4799014"/>
          </a:xfrm>
          <a:prstGeom prst="rect">
            <a:avLst/>
          </a:prstGeom>
        </p:spPr>
      </p:pic>
      <p:sp>
        <p:nvSpPr>
          <p:cNvPr id="10" name="TextBox 9">
            <a:extLst>
              <a:ext uri="{FF2B5EF4-FFF2-40B4-BE49-F238E27FC236}">
                <a16:creationId xmlns:a16="http://schemas.microsoft.com/office/drawing/2014/main" id="{DF8C8C96-EC2D-9C64-4B92-678A2C3D0DD8}"/>
              </a:ext>
            </a:extLst>
          </p:cNvPr>
          <p:cNvSpPr txBox="1"/>
          <p:nvPr/>
        </p:nvSpPr>
        <p:spPr>
          <a:xfrm>
            <a:off x="5473157" y="2387861"/>
            <a:ext cx="2821938" cy="830997"/>
          </a:xfrm>
          <a:prstGeom prst="rect">
            <a:avLst/>
          </a:prstGeom>
          <a:noFill/>
        </p:spPr>
        <p:txBody>
          <a:bodyPr wrap="square">
            <a:spAutoFit/>
          </a:bodyPr>
          <a:lstStyle/>
          <a:p>
            <a:r>
              <a:rPr lang="en-US" sz="1200" b="1" dirty="0">
                <a:solidFill>
                  <a:srgbClr val="000000"/>
                </a:solidFill>
                <a:hlinkClick r:id="rId3"/>
              </a:rPr>
              <a:t>Instructions</a:t>
            </a:r>
            <a:r>
              <a:rPr lang="en-US" sz="1200" dirty="0">
                <a:solidFill>
                  <a:srgbClr val="000000"/>
                </a:solidFill>
                <a:hlinkClick r:id="rId3"/>
              </a:rPr>
              <a:t> </a:t>
            </a:r>
            <a:r>
              <a:rPr lang="en-US" sz="1200" dirty="0">
                <a:solidFill>
                  <a:srgbClr val="000000"/>
                </a:solidFill>
              </a:rPr>
              <a:t>for Preparing Form 17C</a:t>
            </a:r>
          </a:p>
          <a:p>
            <a:endParaRPr lang="en-US" sz="1200" dirty="0">
              <a:solidFill>
                <a:srgbClr val="000000"/>
              </a:solidFill>
            </a:endParaRPr>
          </a:p>
          <a:p>
            <a:r>
              <a:rPr lang="en-US" sz="1200" dirty="0">
                <a:ea typeface="+mn-lt"/>
                <a:cs typeface="+mn-lt"/>
                <a:hlinkClick r:id="rId4"/>
              </a:rPr>
              <a:t>https://www.purdue.edu/hr/buspur/nonemppay/empreimb.php</a:t>
            </a:r>
            <a:endParaRPr lang="en-US" sz="1200" dirty="0">
              <a:solidFill>
                <a:srgbClr val="000000"/>
              </a:solidFill>
              <a:ea typeface="+mn-lt"/>
              <a:cs typeface="+mn-lt"/>
            </a:endParaRPr>
          </a:p>
        </p:txBody>
      </p:sp>
    </p:spTree>
    <p:extLst>
      <p:ext uri="{BB962C8B-B14F-4D97-AF65-F5344CB8AC3E}">
        <p14:creationId xmlns:p14="http://schemas.microsoft.com/office/powerpoint/2010/main" val="1632920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033B-6E28-4510-96AB-E8A15F680DC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76F0566B-C0CE-422B-983C-0B3660785062}"/>
              </a:ext>
            </a:extLst>
          </p:cNvPr>
          <p:cNvSpPr>
            <a:spLocks noGrp="1"/>
          </p:cNvSpPr>
          <p:nvPr>
            <p:ph type="subTitle" idx="1"/>
          </p:nvPr>
        </p:nvSpPr>
        <p:spPr>
          <a:xfrm>
            <a:off x="1128503" y="945400"/>
            <a:ext cx="6925731" cy="341599"/>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D09E19B8-A5BA-4299-AFEF-3D7D9A39F54E}"/>
              </a:ext>
            </a:extLst>
          </p:cNvPr>
          <p:cNvSpPr>
            <a:spLocks noGrp="1"/>
          </p:cNvSpPr>
          <p:nvPr>
            <p:ph type="body" sz="quarter" idx="14"/>
          </p:nvPr>
        </p:nvSpPr>
        <p:spPr>
          <a:xfrm>
            <a:off x="1405467" y="1457848"/>
            <a:ext cx="6189133" cy="4310686"/>
          </a:xfrm>
        </p:spPr>
        <p:txBody>
          <a:bodyPr>
            <a:normAutofit lnSpcReduction="10000"/>
          </a:bodyPr>
          <a:lstStyle/>
          <a:p>
            <a:pPr lvl="1"/>
            <a:r>
              <a:rPr lang="en-US" sz="1400" b="1" dirty="0"/>
              <a:t>Receipts</a:t>
            </a:r>
          </a:p>
          <a:p>
            <a:pPr lvl="2"/>
            <a:r>
              <a:rPr lang="en-US" sz="1400" dirty="0"/>
              <a:t>All receipts must be submitted</a:t>
            </a:r>
          </a:p>
          <a:p>
            <a:pPr lvl="2"/>
            <a:r>
              <a:rPr lang="en-US" sz="1400" dirty="0"/>
              <a:t>Receipts need to show last four digits of the card used to make the purchase</a:t>
            </a:r>
          </a:p>
          <a:p>
            <a:pPr lvl="2"/>
            <a:r>
              <a:rPr lang="en-US" sz="1400" dirty="0"/>
              <a:t>If receipt does not show the last four digits, they can submit a bank statement (screenshot acceptable) showing the purchase.</a:t>
            </a:r>
          </a:p>
          <a:p>
            <a:pPr lvl="3"/>
            <a:r>
              <a:rPr lang="en-US" sz="1400" i="1" dirty="0"/>
              <a:t>The statement needs to show the last four digits of the account</a:t>
            </a:r>
          </a:p>
          <a:p>
            <a:pPr lvl="3"/>
            <a:r>
              <a:rPr lang="en-US" sz="1400" i="1" dirty="0"/>
              <a:t>All personal information should be blacked out</a:t>
            </a:r>
          </a:p>
          <a:p>
            <a:pPr lvl="2"/>
            <a:r>
              <a:rPr lang="en-US" sz="1300" dirty="0"/>
              <a:t>If mileage is requested, Google Maps should be used to show the most direct route and calculated mileage.</a:t>
            </a:r>
          </a:p>
          <a:p>
            <a:pPr lvl="3"/>
            <a:r>
              <a:rPr lang="en-US" sz="1300" dirty="0"/>
              <a:t>Double the mileage to show the roundtrip total and use that for the total reimbursement</a:t>
            </a:r>
          </a:p>
          <a:p>
            <a:pPr lvl="4"/>
            <a:r>
              <a:rPr lang="en-US" sz="1300" i="1" dirty="0"/>
              <a:t>Mileage is currently reimbursed at the rate of 0.70</a:t>
            </a:r>
          </a:p>
          <a:p>
            <a:pPr lvl="2"/>
            <a:r>
              <a:rPr lang="en-US" sz="1400" dirty="0"/>
              <a:t>Unless specifically listed, expenses for prospective employees are reimbursed under the regulations governing normal employee reimbursement</a:t>
            </a:r>
          </a:p>
          <a:p>
            <a:endParaRPr lang="en-US" dirty="0"/>
          </a:p>
        </p:txBody>
      </p:sp>
      <p:sp>
        <p:nvSpPr>
          <p:cNvPr id="5" name="Date Placeholder 4">
            <a:extLst>
              <a:ext uri="{FF2B5EF4-FFF2-40B4-BE49-F238E27FC236}">
                <a16:creationId xmlns:a16="http://schemas.microsoft.com/office/drawing/2014/main" id="{0D6ABA20-00C0-4D1F-B897-695D08ED9BF0}"/>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67B153DE-B453-49FC-95A7-1924FA073126}"/>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1070721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0AAD-E3FB-44C1-8678-F5A5731CE3FA}"/>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08963CFB-D614-4EF6-A410-B2178A82748D}"/>
              </a:ext>
            </a:extLst>
          </p:cNvPr>
          <p:cNvSpPr>
            <a:spLocks noGrp="1"/>
          </p:cNvSpPr>
          <p:nvPr>
            <p:ph type="subTitle" idx="1"/>
          </p:nvPr>
        </p:nvSpPr>
        <p:spPr>
          <a:xfrm>
            <a:off x="1128501" y="920358"/>
            <a:ext cx="6925728" cy="338554"/>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815A85D9-02AB-48A2-B59E-846B04423883}"/>
              </a:ext>
            </a:extLst>
          </p:cNvPr>
          <p:cNvSpPr>
            <a:spLocks noGrp="1"/>
          </p:cNvSpPr>
          <p:nvPr>
            <p:ph type="body" sz="quarter" idx="14"/>
          </p:nvPr>
        </p:nvSpPr>
        <p:spPr>
          <a:xfrm>
            <a:off x="677532" y="1549190"/>
            <a:ext cx="4049739" cy="4388452"/>
          </a:xfrm>
        </p:spPr>
        <p:txBody>
          <a:bodyPr>
            <a:normAutofit/>
          </a:bodyPr>
          <a:lstStyle/>
          <a:p>
            <a:r>
              <a:rPr lang="en-US" sz="1400" b="1" dirty="0">
                <a:hlinkClick r:id="rId2"/>
              </a:rPr>
              <a:t>ACH Form</a:t>
            </a:r>
            <a:endParaRPr lang="en-US" sz="1400" b="1" dirty="0"/>
          </a:p>
          <a:p>
            <a:pPr lvl="1"/>
            <a:r>
              <a:rPr lang="en-US" sz="1200" dirty="0"/>
              <a:t>Section 1:</a:t>
            </a:r>
          </a:p>
          <a:p>
            <a:pPr lvl="2"/>
            <a:r>
              <a:rPr lang="en-US" sz="1200" dirty="0"/>
              <a:t>Provide complete name, address, phone &amp; email</a:t>
            </a:r>
          </a:p>
          <a:p>
            <a:pPr lvl="2"/>
            <a:r>
              <a:rPr lang="en-US" sz="1200" dirty="0"/>
              <a:t>Enter Tax ID (EIN or SSN) of the payee</a:t>
            </a:r>
          </a:p>
          <a:p>
            <a:pPr lvl="1"/>
            <a:r>
              <a:rPr lang="en-US" sz="1200" dirty="0"/>
              <a:t>Section 2:</a:t>
            </a:r>
          </a:p>
          <a:p>
            <a:pPr lvl="2"/>
            <a:r>
              <a:rPr lang="en-US" sz="1200" dirty="0"/>
              <a:t>Provide the name &amp; phone number of the financial institution authorized to conduct transaction</a:t>
            </a:r>
          </a:p>
          <a:p>
            <a:pPr lvl="2"/>
            <a:r>
              <a:rPr lang="en-US" sz="1200" dirty="0"/>
              <a:t>Enter the ABA/Routing # of the financial institution (9-digit number)</a:t>
            </a:r>
          </a:p>
          <a:p>
            <a:pPr lvl="2"/>
            <a:r>
              <a:rPr lang="en-US" sz="1200" dirty="0"/>
              <a:t>Enter the account number</a:t>
            </a:r>
          </a:p>
          <a:p>
            <a:pPr lvl="2"/>
            <a:r>
              <a:rPr lang="en-US" sz="1200" dirty="0"/>
              <a:t>Check appropriate box for ‘Checking’ or ‘Savings’</a:t>
            </a:r>
          </a:p>
          <a:p>
            <a:pPr lvl="1"/>
            <a:r>
              <a:rPr lang="en-US" sz="1200" dirty="0"/>
              <a:t>An authorized signer on the bank account must sign this form</a:t>
            </a:r>
          </a:p>
          <a:p>
            <a:pPr lvl="1"/>
            <a:r>
              <a:rPr lang="en-US" sz="1200" dirty="0"/>
              <a:t>Should not be submitted via </a:t>
            </a:r>
            <a:r>
              <a:rPr lang="en-US" sz="1200" dirty="0" err="1"/>
              <a:t>DocuSign</a:t>
            </a:r>
            <a:r>
              <a:rPr lang="en-US" sz="1200" dirty="0"/>
              <a:t> as the form contains restricted/sensitive data</a:t>
            </a:r>
          </a:p>
        </p:txBody>
      </p:sp>
      <p:sp>
        <p:nvSpPr>
          <p:cNvPr id="6" name="Date Placeholder 5">
            <a:extLst>
              <a:ext uri="{FF2B5EF4-FFF2-40B4-BE49-F238E27FC236}">
                <a16:creationId xmlns:a16="http://schemas.microsoft.com/office/drawing/2014/main" id="{E8ABB74E-C766-4D12-B838-B163F6BD0234}"/>
              </a:ext>
            </a:extLst>
          </p:cNvPr>
          <p:cNvSpPr>
            <a:spLocks noGrp="1"/>
          </p:cNvSpPr>
          <p:nvPr>
            <p:ph type="dt" sz="half" idx="10"/>
          </p:nvPr>
        </p:nvSpPr>
        <p:spPr/>
        <p:txBody>
          <a:bodyPr/>
          <a:lstStyle/>
          <a:p>
            <a:fld id="{4127BF28-8E52-EB4D-8A7B-6C7DC4946F53}" type="datetime1">
              <a:rPr lang="en-US" smtClean="0"/>
              <a:t>4/2/2026</a:t>
            </a:fld>
            <a:endParaRPr lang="en-US" dirty="0"/>
          </a:p>
        </p:txBody>
      </p:sp>
      <p:sp>
        <p:nvSpPr>
          <p:cNvPr id="7" name="Slide Number Placeholder 6">
            <a:extLst>
              <a:ext uri="{FF2B5EF4-FFF2-40B4-BE49-F238E27FC236}">
                <a16:creationId xmlns:a16="http://schemas.microsoft.com/office/drawing/2014/main" id="{F884F708-83DB-4D6C-B471-A18DB310881F}"/>
              </a:ext>
            </a:extLst>
          </p:cNvPr>
          <p:cNvSpPr>
            <a:spLocks noGrp="1"/>
          </p:cNvSpPr>
          <p:nvPr>
            <p:ph type="sldNum" sz="quarter" idx="12"/>
          </p:nvPr>
        </p:nvSpPr>
        <p:spPr/>
        <p:txBody>
          <a:bodyPr/>
          <a:lstStyle/>
          <a:p>
            <a:fld id="{8A7A6979-0714-4377-B894-6BE4C2D6E202}" type="slidenum">
              <a:rPr lang="en-US" smtClean="0"/>
              <a:pPr/>
              <a:t>18</a:t>
            </a:fld>
            <a:endParaRPr lang="en-US" dirty="0"/>
          </a:p>
        </p:txBody>
      </p:sp>
      <p:pic>
        <p:nvPicPr>
          <p:cNvPr id="15" name="Picture 14">
            <a:extLst>
              <a:ext uri="{FF2B5EF4-FFF2-40B4-BE49-F238E27FC236}">
                <a16:creationId xmlns:a16="http://schemas.microsoft.com/office/drawing/2014/main" id="{603E73EA-520B-BDFE-200A-592C2C722573}"/>
              </a:ext>
            </a:extLst>
          </p:cNvPr>
          <p:cNvPicPr>
            <a:picLocks noChangeAspect="1"/>
          </p:cNvPicPr>
          <p:nvPr/>
        </p:nvPicPr>
        <p:blipFill>
          <a:blip r:embed="rId3"/>
          <a:stretch>
            <a:fillRect/>
          </a:stretch>
        </p:blipFill>
        <p:spPr>
          <a:xfrm>
            <a:off x="4848045" y="1334238"/>
            <a:ext cx="3830129" cy="4786288"/>
          </a:xfrm>
          <a:prstGeom prst="rect">
            <a:avLst/>
          </a:prstGeom>
        </p:spPr>
      </p:pic>
    </p:spTree>
    <p:extLst>
      <p:ext uri="{BB962C8B-B14F-4D97-AF65-F5344CB8AC3E}">
        <p14:creationId xmlns:p14="http://schemas.microsoft.com/office/powerpoint/2010/main" val="75295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60D4-FE31-4C06-BE37-97C6AE3E611E}"/>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8205CDD9-E848-41D7-BF51-4212897DD291}"/>
              </a:ext>
            </a:extLst>
          </p:cNvPr>
          <p:cNvSpPr>
            <a:spLocks noGrp="1"/>
          </p:cNvSpPr>
          <p:nvPr>
            <p:ph type="subTitle" idx="1"/>
          </p:nvPr>
        </p:nvSpPr>
        <p:spPr>
          <a:xfrm>
            <a:off x="1196235" y="965377"/>
            <a:ext cx="6925728" cy="338554"/>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A0A4BDD9-C16A-4CB7-ADB7-CE642C8DB9C0}"/>
              </a:ext>
            </a:extLst>
          </p:cNvPr>
          <p:cNvSpPr>
            <a:spLocks noGrp="1"/>
          </p:cNvSpPr>
          <p:nvPr>
            <p:ph type="body" sz="quarter" idx="14"/>
          </p:nvPr>
        </p:nvSpPr>
        <p:spPr>
          <a:xfrm>
            <a:off x="655608" y="1627380"/>
            <a:ext cx="7806905" cy="4363688"/>
          </a:xfrm>
        </p:spPr>
        <p:txBody>
          <a:bodyPr>
            <a:normAutofit/>
          </a:bodyPr>
          <a:lstStyle/>
          <a:p>
            <a:pPr lvl="1"/>
            <a:r>
              <a:rPr lang="en-US" b="1" dirty="0"/>
              <a:t>Payee Certificate (PC)</a:t>
            </a:r>
          </a:p>
          <a:p>
            <a:pPr lvl="2"/>
            <a:r>
              <a:rPr lang="en-US" dirty="0"/>
              <a:t>Completed by the </a:t>
            </a:r>
            <a:r>
              <a:rPr lang="en-US" u="sng" dirty="0"/>
              <a:t>Candidate</a:t>
            </a:r>
          </a:p>
          <a:p>
            <a:pPr lvl="2"/>
            <a:r>
              <a:rPr lang="en-US" dirty="0"/>
              <a:t>Expenses noted on the form will only be the amounts incurred from the </a:t>
            </a:r>
            <a:r>
              <a:rPr lang="en-US" u="sng" dirty="0"/>
              <a:t>Spouse/Dependent</a:t>
            </a:r>
          </a:p>
          <a:p>
            <a:pPr lvl="3"/>
            <a:r>
              <a:rPr lang="en-US" dirty="0"/>
              <a:t>This is considered the taxable portion</a:t>
            </a:r>
          </a:p>
          <a:p>
            <a:pPr lvl="2"/>
            <a:r>
              <a:rPr lang="en-US" dirty="0"/>
              <a:t>Do </a:t>
            </a:r>
            <a:r>
              <a:rPr lang="en-US" b="1" dirty="0"/>
              <a:t>NOT</a:t>
            </a:r>
            <a:r>
              <a:rPr lang="en-US" dirty="0"/>
              <a:t> leave questions unanswered as incomplete forms will be rejected</a:t>
            </a:r>
          </a:p>
          <a:p>
            <a:pPr lvl="2"/>
            <a:r>
              <a:rPr lang="en-US" dirty="0"/>
              <a:t>Candidate signature/printed name/date is required</a:t>
            </a:r>
          </a:p>
          <a:p>
            <a:pPr lvl="2"/>
            <a:r>
              <a:rPr lang="en-US" dirty="0"/>
              <a:t>Account Information section</a:t>
            </a:r>
          </a:p>
          <a:p>
            <a:pPr lvl="3"/>
            <a:r>
              <a:rPr lang="en-US" dirty="0"/>
              <a:t>The account # will either be an Order or WBS Element </a:t>
            </a:r>
            <a:r>
              <a:rPr lang="en-US" i="1" dirty="0"/>
              <a:t>(not both)</a:t>
            </a:r>
            <a:endParaRPr lang="en-US" dirty="0"/>
          </a:p>
          <a:p>
            <a:pPr lvl="1"/>
            <a:r>
              <a:rPr lang="en-US" dirty="0"/>
              <a:t>Signature required by the person/area approving the reimbursement</a:t>
            </a:r>
          </a:p>
          <a:p>
            <a:pPr lvl="1"/>
            <a:r>
              <a:rPr lang="en-US" b="1" dirty="0"/>
              <a:t>Digital signature is allowed via </a:t>
            </a:r>
            <a:r>
              <a:rPr lang="en-US" b="1" dirty="0" err="1"/>
              <a:t>DocuSign</a:t>
            </a:r>
            <a:endParaRPr lang="en-US" b="1" dirty="0"/>
          </a:p>
          <a:p>
            <a:pPr lvl="2"/>
            <a:r>
              <a:rPr lang="en-US" sz="1400" dirty="0"/>
              <a:t>Should not be submitted via </a:t>
            </a:r>
            <a:r>
              <a:rPr lang="en-US" sz="1400" dirty="0" err="1"/>
              <a:t>DocuSign</a:t>
            </a:r>
            <a:r>
              <a:rPr lang="en-US" sz="1400" dirty="0"/>
              <a:t> with restricted/sensitive data</a:t>
            </a:r>
          </a:p>
          <a:p>
            <a:pPr lvl="1"/>
            <a:endParaRPr lang="en-US" b="1" dirty="0"/>
          </a:p>
        </p:txBody>
      </p:sp>
      <p:sp>
        <p:nvSpPr>
          <p:cNvPr id="6" name="Date Placeholder 5">
            <a:extLst>
              <a:ext uri="{FF2B5EF4-FFF2-40B4-BE49-F238E27FC236}">
                <a16:creationId xmlns:a16="http://schemas.microsoft.com/office/drawing/2014/main" id="{8444903D-CA2D-405C-A306-F6522D2CA40A}"/>
              </a:ext>
            </a:extLst>
          </p:cNvPr>
          <p:cNvSpPr>
            <a:spLocks noGrp="1"/>
          </p:cNvSpPr>
          <p:nvPr>
            <p:ph type="dt" sz="half" idx="10"/>
          </p:nvPr>
        </p:nvSpPr>
        <p:spPr/>
        <p:txBody>
          <a:bodyPr/>
          <a:lstStyle/>
          <a:p>
            <a:fld id="{4127BF28-8E52-EB4D-8A7B-6C7DC4946F53}" type="datetime1">
              <a:rPr lang="en-US" smtClean="0"/>
              <a:t>4/2/2026</a:t>
            </a:fld>
            <a:endParaRPr lang="en-US" dirty="0"/>
          </a:p>
        </p:txBody>
      </p:sp>
      <p:sp>
        <p:nvSpPr>
          <p:cNvPr id="7" name="Slide Number Placeholder 6">
            <a:extLst>
              <a:ext uri="{FF2B5EF4-FFF2-40B4-BE49-F238E27FC236}">
                <a16:creationId xmlns:a16="http://schemas.microsoft.com/office/drawing/2014/main" id="{136260DC-13B1-474F-9BAF-E80CEE62183A}"/>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
        <p:nvSpPr>
          <p:cNvPr id="5" name="Subtitle 2">
            <a:extLst>
              <a:ext uri="{FF2B5EF4-FFF2-40B4-BE49-F238E27FC236}">
                <a16:creationId xmlns:a16="http://schemas.microsoft.com/office/drawing/2014/main" id="{23DCC1F1-E8E7-26EF-EF09-011831E21BF6}"/>
              </a:ext>
            </a:extLst>
          </p:cNvPr>
          <p:cNvSpPr txBox="1">
            <a:spLocks/>
          </p:cNvSpPr>
          <p:nvPr/>
        </p:nvSpPr>
        <p:spPr>
          <a:xfrm>
            <a:off x="1196235" y="1288826"/>
            <a:ext cx="6925728" cy="276999"/>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sz="1800" dirty="0"/>
              <a:t>Finalist Travel w/Spouse/Dependent</a:t>
            </a:r>
          </a:p>
        </p:txBody>
      </p:sp>
    </p:spTree>
    <p:extLst>
      <p:ext uri="{BB962C8B-B14F-4D97-AF65-F5344CB8AC3E}">
        <p14:creationId xmlns:p14="http://schemas.microsoft.com/office/powerpoint/2010/main" val="50801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3324-CF11-4682-9309-E5F384A62261}"/>
              </a:ext>
            </a:extLst>
          </p:cNvPr>
          <p:cNvSpPr>
            <a:spLocks noGrp="1"/>
          </p:cNvSpPr>
          <p:nvPr>
            <p:ph type="ctrTitle"/>
          </p:nvPr>
        </p:nvSpPr>
        <p:spPr/>
        <p:txBody>
          <a:bodyPr/>
          <a:lstStyle/>
          <a:p>
            <a:pPr algn="ctr"/>
            <a:r>
              <a:rPr lang="en-US" dirty="0"/>
              <a:t>Business Office</a:t>
            </a:r>
          </a:p>
        </p:txBody>
      </p:sp>
      <p:sp>
        <p:nvSpPr>
          <p:cNvPr id="4" name="Text Placeholder 3">
            <a:extLst>
              <a:ext uri="{FF2B5EF4-FFF2-40B4-BE49-F238E27FC236}">
                <a16:creationId xmlns:a16="http://schemas.microsoft.com/office/drawing/2014/main" id="{D22F6C92-3EB7-4247-962B-FB5E17AFF045}"/>
              </a:ext>
            </a:extLst>
          </p:cNvPr>
          <p:cNvSpPr>
            <a:spLocks noGrp="1"/>
          </p:cNvSpPr>
          <p:nvPr>
            <p:ph type="body" sz="quarter" idx="14"/>
          </p:nvPr>
        </p:nvSpPr>
        <p:spPr>
          <a:xfrm>
            <a:off x="1783470" y="2277374"/>
            <a:ext cx="5615796" cy="3318929"/>
          </a:xfrm>
        </p:spPr>
        <p:txBody>
          <a:bodyPr numCol="2">
            <a:normAutofit fontScale="92500" lnSpcReduction="10000"/>
          </a:bodyPr>
          <a:lstStyle/>
          <a:p>
            <a:r>
              <a:rPr lang="en-US" dirty="0"/>
              <a:t>Decision Charts</a:t>
            </a:r>
          </a:p>
          <a:p>
            <a:endParaRPr lang="en-US" dirty="0"/>
          </a:p>
          <a:p>
            <a:r>
              <a:rPr lang="en-US" dirty="0"/>
              <a:t>Reimbursements</a:t>
            </a:r>
          </a:p>
          <a:p>
            <a:pPr lvl="1"/>
            <a:r>
              <a:rPr lang="en-US" dirty="0">
                <a:solidFill>
                  <a:schemeClr val="bg1"/>
                </a:solidFill>
              </a:rPr>
              <a:t>Employee</a:t>
            </a:r>
          </a:p>
          <a:p>
            <a:pPr lvl="1"/>
            <a:r>
              <a:rPr lang="en-US" dirty="0">
                <a:solidFill>
                  <a:schemeClr val="bg1"/>
                </a:solidFill>
              </a:rPr>
              <a:t>Non-Employee</a:t>
            </a:r>
          </a:p>
          <a:p>
            <a:pPr lvl="1"/>
            <a:r>
              <a:rPr lang="en-US" dirty="0">
                <a:solidFill>
                  <a:schemeClr val="bg1"/>
                </a:solidFill>
              </a:rPr>
              <a:t>Candidate</a:t>
            </a:r>
          </a:p>
          <a:p>
            <a:pPr lvl="1"/>
            <a:r>
              <a:rPr lang="en-US" dirty="0">
                <a:solidFill>
                  <a:schemeClr val="bg1"/>
                </a:solidFill>
              </a:rPr>
              <a:t>Purdue Students</a:t>
            </a:r>
          </a:p>
          <a:p>
            <a:endParaRPr lang="en-US" dirty="0"/>
          </a:p>
          <a:p>
            <a:r>
              <a:rPr lang="en-US" dirty="0"/>
              <a:t>Team Dynamix Information</a:t>
            </a:r>
          </a:p>
          <a:p>
            <a:endParaRPr lang="en-US" dirty="0"/>
          </a:p>
          <a:p>
            <a:r>
              <a:rPr lang="en-US" dirty="0"/>
              <a:t>Payment Works</a:t>
            </a:r>
          </a:p>
          <a:p>
            <a:endParaRPr lang="en-US" dirty="0"/>
          </a:p>
          <a:p>
            <a:r>
              <a:rPr lang="en-US" dirty="0"/>
              <a:t>Forms Rejected, WHY??</a:t>
            </a:r>
          </a:p>
          <a:p>
            <a:endParaRPr lang="en-US" dirty="0"/>
          </a:p>
          <a:p>
            <a:r>
              <a:rPr lang="en-US" dirty="0"/>
              <a:t>FileLocker</a:t>
            </a:r>
          </a:p>
          <a:p>
            <a:endParaRPr lang="en-US" dirty="0"/>
          </a:p>
          <a:p>
            <a:r>
              <a:rPr lang="en-US" dirty="0"/>
              <a:t>DocuSign</a:t>
            </a:r>
          </a:p>
          <a:p>
            <a:endParaRPr lang="en-US" dirty="0"/>
          </a:p>
          <a:p>
            <a:r>
              <a:rPr lang="en-US" dirty="0"/>
              <a:t>GL List</a:t>
            </a:r>
          </a:p>
          <a:p>
            <a:endParaRPr lang="en-US" dirty="0"/>
          </a:p>
          <a:p>
            <a:r>
              <a:rPr lang="en-US" dirty="0"/>
              <a:t>Tips &amp; Tricks</a:t>
            </a:r>
          </a:p>
          <a:p>
            <a:endParaRPr lang="en-US" dirty="0"/>
          </a:p>
          <a:p>
            <a:r>
              <a:rPr lang="en-US" dirty="0"/>
              <a:t>Contacts</a:t>
            </a:r>
          </a:p>
        </p:txBody>
      </p:sp>
      <p:sp>
        <p:nvSpPr>
          <p:cNvPr id="6" name="Date Placeholder 5">
            <a:extLst>
              <a:ext uri="{FF2B5EF4-FFF2-40B4-BE49-F238E27FC236}">
                <a16:creationId xmlns:a16="http://schemas.microsoft.com/office/drawing/2014/main" id="{6E99532F-FDC4-49FE-8850-D963D82A9A6B}"/>
              </a:ext>
            </a:extLst>
          </p:cNvPr>
          <p:cNvSpPr>
            <a:spLocks noGrp="1"/>
          </p:cNvSpPr>
          <p:nvPr>
            <p:ph type="dt" sz="half" idx="10"/>
          </p:nvPr>
        </p:nvSpPr>
        <p:spPr/>
        <p:txBody>
          <a:bodyPr/>
          <a:lstStyle/>
          <a:p>
            <a:fld id="{4127BF28-8E52-EB4D-8A7B-6C7DC4946F53}" type="datetime1">
              <a:rPr lang="en-US" smtClean="0"/>
              <a:t>4/2/2026</a:t>
            </a:fld>
            <a:endParaRPr lang="en-US" dirty="0"/>
          </a:p>
        </p:txBody>
      </p:sp>
      <p:sp>
        <p:nvSpPr>
          <p:cNvPr id="7" name="Slide Number Placeholder 6">
            <a:extLst>
              <a:ext uri="{FF2B5EF4-FFF2-40B4-BE49-F238E27FC236}">
                <a16:creationId xmlns:a16="http://schemas.microsoft.com/office/drawing/2014/main" id="{FBFAC184-AA48-42B4-8D9B-857C57A1E9CE}"/>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1026" name="Picture 2" descr="St. Mary Catholic Learning Centre">
            <a:extLst>
              <a:ext uri="{FF2B5EF4-FFF2-40B4-BE49-F238E27FC236}">
                <a16:creationId xmlns:a16="http://schemas.microsoft.com/office/drawing/2014/main" id="{96AB6E01-2E64-0611-804F-A3C8A6F71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949478"/>
            <a:ext cx="3771900" cy="1209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3681D2-98A4-C56D-F11C-39E4BB748283}"/>
              </a:ext>
            </a:extLst>
          </p:cNvPr>
          <p:cNvSpPr txBox="1"/>
          <p:nvPr/>
        </p:nvSpPr>
        <p:spPr>
          <a:xfrm>
            <a:off x="802256" y="5754633"/>
            <a:ext cx="7806905" cy="307777"/>
          </a:xfrm>
          <a:prstGeom prst="rect">
            <a:avLst/>
          </a:prstGeom>
          <a:noFill/>
        </p:spPr>
        <p:txBody>
          <a:bodyPr wrap="square" rtlCol="0">
            <a:spAutoFit/>
          </a:bodyPr>
          <a:lstStyle/>
          <a:p>
            <a:r>
              <a:rPr lang="en-US" sz="1400" u="sng" dirty="0">
                <a:hlinkClick r:id="rId3" tooltip="https://teams.microsoft.com/l/meetingrecap?driveId=b%21F-V6o7pvx0K-W9WBgqHNdwHqQegCOQtAr4cVrX_UN74AOKhxa7EITY4YQJ_-tSbM&amp;driveItemId=01WJREWOIVPEE6U7S5CRHY6O3USTOJHATN&amp;sitePath=https%3A%2F%2Fpurdue0-my.sharepoint.com%2F%3Av%3A%2Fg%2Fpersonal%2Fhunderwo_pur"/>
              </a:rPr>
              <a:t>Recap: Reimbursement Training/Refresher Wednesday, October 15 | Meeting | Microsoft Teams</a:t>
            </a:r>
            <a:endParaRPr lang="en-US" sz="1400" dirty="0"/>
          </a:p>
        </p:txBody>
      </p:sp>
      <p:sp>
        <p:nvSpPr>
          <p:cNvPr id="5" name="TextBox 4">
            <a:extLst>
              <a:ext uri="{FF2B5EF4-FFF2-40B4-BE49-F238E27FC236}">
                <a16:creationId xmlns:a16="http://schemas.microsoft.com/office/drawing/2014/main" id="{95A3C512-4F17-6F21-9542-667A690F6AEE}"/>
              </a:ext>
            </a:extLst>
          </p:cNvPr>
          <p:cNvSpPr txBox="1"/>
          <p:nvPr/>
        </p:nvSpPr>
        <p:spPr>
          <a:xfrm>
            <a:off x="3329795" y="5480870"/>
            <a:ext cx="1751163" cy="369332"/>
          </a:xfrm>
          <a:prstGeom prst="rect">
            <a:avLst/>
          </a:prstGeom>
          <a:noFill/>
        </p:spPr>
        <p:txBody>
          <a:bodyPr wrap="square" rtlCol="0">
            <a:spAutoFit/>
          </a:bodyPr>
          <a:lstStyle/>
          <a:p>
            <a:r>
              <a:rPr lang="en-US" b="1" dirty="0">
                <a:solidFill>
                  <a:srgbClr val="0070C0"/>
                </a:solidFill>
              </a:rPr>
              <a:t>Meeting Video</a:t>
            </a:r>
          </a:p>
        </p:txBody>
      </p:sp>
    </p:spTree>
    <p:extLst>
      <p:ext uri="{BB962C8B-B14F-4D97-AF65-F5344CB8AC3E}">
        <p14:creationId xmlns:p14="http://schemas.microsoft.com/office/powerpoint/2010/main" val="3009572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8ED3-762E-44F6-9E0A-A30EBF7988C5}"/>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096B8457-0513-4D44-B145-6A2A49F1C65A}"/>
              </a:ext>
            </a:extLst>
          </p:cNvPr>
          <p:cNvSpPr>
            <a:spLocks noGrp="1"/>
          </p:cNvSpPr>
          <p:nvPr>
            <p:ph type="subTitle" idx="1"/>
          </p:nvPr>
        </p:nvSpPr>
        <p:spPr>
          <a:xfrm>
            <a:off x="1213167" y="930291"/>
            <a:ext cx="6925728" cy="338554"/>
          </a:xfrm>
        </p:spPr>
        <p:txBody>
          <a:bodyPr/>
          <a:lstStyle/>
          <a:p>
            <a:pPr algn="ctr"/>
            <a:r>
              <a:rPr lang="en-US" dirty="0"/>
              <a:t>Purdue Student Expenses</a:t>
            </a:r>
          </a:p>
        </p:txBody>
      </p:sp>
      <p:sp>
        <p:nvSpPr>
          <p:cNvPr id="4" name="Text Placeholder 3">
            <a:extLst>
              <a:ext uri="{FF2B5EF4-FFF2-40B4-BE49-F238E27FC236}">
                <a16:creationId xmlns:a16="http://schemas.microsoft.com/office/drawing/2014/main" id="{582C3D74-EBB7-40DA-8F01-EBBA6CA3E14A}"/>
              </a:ext>
            </a:extLst>
          </p:cNvPr>
          <p:cNvSpPr>
            <a:spLocks noGrp="1"/>
          </p:cNvSpPr>
          <p:nvPr>
            <p:ph type="body" sz="quarter" idx="14"/>
          </p:nvPr>
        </p:nvSpPr>
        <p:spPr>
          <a:xfrm>
            <a:off x="1147869" y="1281233"/>
            <a:ext cx="7124064" cy="4646476"/>
          </a:xfrm>
        </p:spPr>
        <p:txBody>
          <a:bodyPr>
            <a:normAutofit/>
          </a:bodyPr>
          <a:lstStyle/>
          <a:p>
            <a:pPr lvl="1"/>
            <a:r>
              <a:rPr lang="en-US" sz="1500" b="1" dirty="0"/>
              <a:t>Paying expenses on behalf of a student MUST be reported to DFA</a:t>
            </a:r>
          </a:p>
          <a:p>
            <a:pPr lvl="2"/>
            <a:r>
              <a:rPr lang="en-US" sz="1500" b="1" i="1" dirty="0"/>
              <a:t>i.e. Booking airfare/hotel under the student’s name</a:t>
            </a:r>
          </a:p>
          <a:p>
            <a:pPr lvl="2"/>
            <a:r>
              <a:rPr lang="en-US" sz="1500" b="1" dirty="0"/>
              <a:t>An email should be sent to the business office (</a:t>
            </a:r>
            <a:r>
              <a:rPr lang="en-US" sz="1500" b="1" dirty="0">
                <a:hlinkClick r:id="rId2"/>
              </a:rPr>
              <a:t>busproc@purdue.edu</a:t>
            </a:r>
            <a:r>
              <a:rPr lang="en-US" sz="1500" b="1" dirty="0"/>
              <a:t>)  with the below information:</a:t>
            </a:r>
          </a:p>
          <a:p>
            <a:pPr lvl="3"/>
            <a:r>
              <a:rPr lang="en-US" sz="1400" dirty="0"/>
              <a:t>PUID</a:t>
            </a:r>
          </a:p>
          <a:p>
            <a:pPr lvl="3"/>
            <a:r>
              <a:rPr lang="en-US" sz="1400" dirty="0"/>
              <a:t>Student Name</a:t>
            </a:r>
          </a:p>
          <a:p>
            <a:pPr lvl="3"/>
            <a:r>
              <a:rPr lang="en-US" sz="1400" dirty="0"/>
              <a:t>Total Amount</a:t>
            </a:r>
          </a:p>
          <a:p>
            <a:pPr lvl="3"/>
            <a:r>
              <a:rPr lang="en-US" sz="1400" dirty="0"/>
              <a:t>Academic Term</a:t>
            </a:r>
          </a:p>
          <a:p>
            <a:pPr lvl="3"/>
            <a:r>
              <a:rPr lang="en-US" sz="1400" dirty="0"/>
              <a:t>Reason for Payment</a:t>
            </a:r>
          </a:p>
          <a:p>
            <a:pPr lvl="1"/>
            <a:r>
              <a:rPr lang="en-US" sz="1500" b="1" dirty="0">
                <a:solidFill>
                  <a:srgbClr val="FF0000"/>
                </a:solidFill>
              </a:rPr>
              <a:t>Exception: </a:t>
            </a:r>
            <a:r>
              <a:rPr lang="en-US" sz="1500" b="1" dirty="0"/>
              <a:t>If the expenses being reimbursed to a student are work related or part of a school Program</a:t>
            </a:r>
            <a:r>
              <a:rPr lang="en-US" sz="1400" i="1" dirty="0"/>
              <a:t> (Is this a benefit for </a:t>
            </a:r>
            <a:r>
              <a:rPr lang="en-US" sz="1400" i="1" u="sng" dirty="0"/>
              <a:t>only</a:t>
            </a:r>
            <a:r>
              <a:rPr lang="en-US" sz="1400" i="1" dirty="0"/>
              <a:t> the student or Purdue and the student?)</a:t>
            </a:r>
            <a:endParaRPr lang="en-US" sz="1500" dirty="0"/>
          </a:p>
          <a:p>
            <a:pPr marL="0" indent="0">
              <a:buNone/>
            </a:pPr>
            <a:endParaRPr lang="en-US" dirty="0"/>
          </a:p>
        </p:txBody>
      </p:sp>
      <p:sp>
        <p:nvSpPr>
          <p:cNvPr id="6" name="Date Placeholder 5">
            <a:extLst>
              <a:ext uri="{FF2B5EF4-FFF2-40B4-BE49-F238E27FC236}">
                <a16:creationId xmlns:a16="http://schemas.microsoft.com/office/drawing/2014/main" id="{DF5DC616-8FD1-4281-8120-0878176D684C}"/>
              </a:ext>
            </a:extLst>
          </p:cNvPr>
          <p:cNvSpPr>
            <a:spLocks noGrp="1"/>
          </p:cNvSpPr>
          <p:nvPr>
            <p:ph type="dt" sz="half" idx="10"/>
          </p:nvPr>
        </p:nvSpPr>
        <p:spPr/>
        <p:txBody>
          <a:bodyPr/>
          <a:lstStyle/>
          <a:p>
            <a:fld id="{4127BF28-8E52-EB4D-8A7B-6C7DC4946F53}" type="datetime1">
              <a:rPr lang="en-US" smtClean="0"/>
              <a:t>4/2/2026</a:t>
            </a:fld>
            <a:endParaRPr lang="en-US" dirty="0"/>
          </a:p>
        </p:txBody>
      </p:sp>
      <p:sp>
        <p:nvSpPr>
          <p:cNvPr id="7" name="Slide Number Placeholder 6">
            <a:extLst>
              <a:ext uri="{FF2B5EF4-FFF2-40B4-BE49-F238E27FC236}">
                <a16:creationId xmlns:a16="http://schemas.microsoft.com/office/drawing/2014/main" id="{3FF5C445-2951-4D0C-A0C0-8FC731D6C096}"/>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918351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DAC4E-43B7-B713-9130-FE9667664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03DA6-D7A3-945C-3AB8-B185017FFAE7}"/>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78B1E20-19CA-B0FE-CA2A-2E5D560A60D3}"/>
              </a:ext>
            </a:extLst>
          </p:cNvPr>
          <p:cNvSpPr>
            <a:spLocks noGrp="1"/>
          </p:cNvSpPr>
          <p:nvPr>
            <p:ph type="subTitle" idx="1"/>
          </p:nvPr>
        </p:nvSpPr>
        <p:spPr>
          <a:xfrm>
            <a:off x="1213167" y="930291"/>
            <a:ext cx="6925728" cy="338554"/>
          </a:xfrm>
        </p:spPr>
        <p:txBody>
          <a:bodyPr/>
          <a:lstStyle/>
          <a:p>
            <a:pPr algn="ctr"/>
            <a:r>
              <a:rPr lang="en-US" dirty="0"/>
              <a:t>Undergrad Purdue Paid Student</a:t>
            </a:r>
          </a:p>
        </p:txBody>
      </p:sp>
      <p:sp>
        <p:nvSpPr>
          <p:cNvPr id="4" name="Text Placeholder 3">
            <a:extLst>
              <a:ext uri="{FF2B5EF4-FFF2-40B4-BE49-F238E27FC236}">
                <a16:creationId xmlns:a16="http://schemas.microsoft.com/office/drawing/2014/main" id="{C756D0FD-E0E8-7457-0074-7C69117E5388}"/>
              </a:ext>
            </a:extLst>
          </p:cNvPr>
          <p:cNvSpPr>
            <a:spLocks noGrp="1"/>
          </p:cNvSpPr>
          <p:nvPr>
            <p:ph type="body" sz="quarter" idx="14"/>
          </p:nvPr>
        </p:nvSpPr>
        <p:spPr>
          <a:xfrm>
            <a:off x="854110" y="1281233"/>
            <a:ext cx="7417823" cy="4646476"/>
          </a:xfrm>
        </p:spPr>
        <p:txBody>
          <a:bodyPr>
            <a:normAutofit/>
          </a:bodyPr>
          <a:lstStyle/>
          <a:p>
            <a:pPr marL="0" indent="0" algn="ctr">
              <a:buNone/>
            </a:pPr>
            <a:r>
              <a:rPr lang="en-US" b="1" dirty="0"/>
              <a:t>UG Students in a Paid Student Position Reimbursement Process</a:t>
            </a:r>
          </a:p>
          <a:p>
            <a:endParaRPr lang="en-US" dirty="0"/>
          </a:p>
          <a:p>
            <a:r>
              <a:rPr lang="en-US" dirty="0"/>
              <a:t>Ask the following questions:</a:t>
            </a:r>
            <a:endParaRPr lang="en-US" sz="2000" dirty="0"/>
          </a:p>
          <a:p>
            <a:pPr lvl="1"/>
            <a:r>
              <a:rPr lang="en-US" dirty="0"/>
              <a:t>Have you been paid by Purdue before?</a:t>
            </a:r>
            <a:endParaRPr lang="en-US" sz="1800" dirty="0"/>
          </a:p>
          <a:p>
            <a:pPr lvl="1"/>
            <a:r>
              <a:rPr lang="en-US" dirty="0"/>
              <a:t>Has anything changed since you were last paid by Purdue?</a:t>
            </a:r>
            <a:endParaRPr lang="en-US" sz="1800" dirty="0"/>
          </a:p>
          <a:p>
            <a:pPr lvl="1"/>
            <a:r>
              <a:rPr lang="en-US" dirty="0"/>
              <a:t>Do you hold an active, paid UG student position?</a:t>
            </a:r>
            <a:endParaRPr lang="en-US" sz="1800" dirty="0"/>
          </a:p>
          <a:p>
            <a:pPr lvl="2"/>
            <a:r>
              <a:rPr lang="en-US" dirty="0"/>
              <a:t>If the answer is yes…</a:t>
            </a:r>
            <a:endParaRPr lang="en-US" sz="1800" dirty="0"/>
          </a:p>
          <a:p>
            <a:pPr lvl="3"/>
            <a:r>
              <a:rPr lang="en-US" dirty="0"/>
              <a:t>confirm they are active in SuccessFactors</a:t>
            </a:r>
            <a:endParaRPr lang="en-US" sz="1800" dirty="0"/>
          </a:p>
          <a:p>
            <a:pPr lvl="3"/>
            <a:r>
              <a:rPr lang="en-US" dirty="0"/>
              <a:t>complete an Employee Reimbursement form and provide receipts showing proof of payment</a:t>
            </a:r>
            <a:endParaRPr lang="en-US" sz="1800" dirty="0"/>
          </a:p>
          <a:p>
            <a:endParaRPr lang="en-US" dirty="0"/>
          </a:p>
          <a:p>
            <a:r>
              <a:rPr lang="en-US" sz="1600" dirty="0"/>
              <a:t>The attached Reimbursement Decision Chart has been updated reflecting this revised guidance and has been added to the </a:t>
            </a:r>
            <a:r>
              <a:rPr lang="en-US" sz="1600" u="sng" dirty="0">
                <a:hlinkClick r:id="rId2"/>
              </a:rPr>
              <a:t>DSB Business Office Intranet page</a:t>
            </a:r>
            <a:r>
              <a:rPr lang="en-US" sz="1600" dirty="0"/>
              <a:t>. </a:t>
            </a:r>
            <a:endParaRPr lang="en-US" dirty="0"/>
          </a:p>
          <a:p>
            <a:pPr marL="0" indent="0">
              <a:buNone/>
            </a:pPr>
            <a:endParaRPr lang="en-US" dirty="0"/>
          </a:p>
        </p:txBody>
      </p:sp>
      <p:sp>
        <p:nvSpPr>
          <p:cNvPr id="6" name="Date Placeholder 5">
            <a:extLst>
              <a:ext uri="{FF2B5EF4-FFF2-40B4-BE49-F238E27FC236}">
                <a16:creationId xmlns:a16="http://schemas.microsoft.com/office/drawing/2014/main" id="{AD547291-970F-CEA5-F05F-EF251FB487C7}"/>
              </a:ext>
            </a:extLst>
          </p:cNvPr>
          <p:cNvSpPr>
            <a:spLocks noGrp="1"/>
          </p:cNvSpPr>
          <p:nvPr>
            <p:ph type="dt" sz="half" idx="10"/>
          </p:nvPr>
        </p:nvSpPr>
        <p:spPr/>
        <p:txBody>
          <a:bodyPr/>
          <a:lstStyle/>
          <a:p>
            <a:fld id="{4127BF28-8E52-EB4D-8A7B-6C7DC4946F53}" type="datetime1">
              <a:rPr lang="en-US" smtClean="0"/>
              <a:t>4/2/2026</a:t>
            </a:fld>
            <a:endParaRPr lang="en-US" dirty="0"/>
          </a:p>
        </p:txBody>
      </p:sp>
      <p:sp>
        <p:nvSpPr>
          <p:cNvPr id="7" name="Slide Number Placeholder 6">
            <a:extLst>
              <a:ext uri="{FF2B5EF4-FFF2-40B4-BE49-F238E27FC236}">
                <a16:creationId xmlns:a16="http://schemas.microsoft.com/office/drawing/2014/main" id="{E5968A71-D311-3926-9393-E55B265F31C8}"/>
              </a:ext>
            </a:extLst>
          </p:cNvPr>
          <p:cNvSpPr>
            <a:spLocks noGrp="1"/>
          </p:cNvSpPr>
          <p:nvPr>
            <p:ph type="sldNum" sz="quarter" idx="12"/>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599753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8A823-0D67-648A-CAFD-BE6E0E30B4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8EB20-2DF6-A3CB-12A2-843CAFCE9113}"/>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0B871014-565D-5F23-37F0-C3219CC5A74E}"/>
              </a:ext>
            </a:extLst>
          </p:cNvPr>
          <p:cNvSpPr>
            <a:spLocks noGrp="1"/>
          </p:cNvSpPr>
          <p:nvPr>
            <p:ph type="subTitle" idx="1"/>
          </p:nvPr>
        </p:nvSpPr>
        <p:spPr>
          <a:xfrm>
            <a:off x="1213167" y="930291"/>
            <a:ext cx="6925728" cy="338554"/>
          </a:xfrm>
        </p:spPr>
        <p:txBody>
          <a:bodyPr/>
          <a:lstStyle/>
          <a:p>
            <a:pPr algn="ctr"/>
            <a:r>
              <a:rPr lang="en-US" dirty="0"/>
              <a:t>Undergrad Purdue Paid Student</a:t>
            </a:r>
          </a:p>
        </p:txBody>
      </p:sp>
      <p:sp>
        <p:nvSpPr>
          <p:cNvPr id="4" name="Text Placeholder 3">
            <a:extLst>
              <a:ext uri="{FF2B5EF4-FFF2-40B4-BE49-F238E27FC236}">
                <a16:creationId xmlns:a16="http://schemas.microsoft.com/office/drawing/2014/main" id="{1AED3D14-5A90-2E30-D22C-A4BFAB89FC59}"/>
              </a:ext>
            </a:extLst>
          </p:cNvPr>
          <p:cNvSpPr>
            <a:spLocks noGrp="1"/>
          </p:cNvSpPr>
          <p:nvPr>
            <p:ph type="body" sz="quarter" idx="14"/>
          </p:nvPr>
        </p:nvSpPr>
        <p:spPr>
          <a:xfrm>
            <a:off x="1147869" y="1281233"/>
            <a:ext cx="7124064" cy="4646476"/>
          </a:xfrm>
        </p:spPr>
        <p:txBody>
          <a:bodyPr>
            <a:normAutofit/>
          </a:bodyPr>
          <a:lstStyle/>
          <a:p>
            <a:pPr marL="0" indent="0" algn="ctr">
              <a:buNone/>
            </a:pPr>
            <a:r>
              <a:rPr lang="en-US" b="1" dirty="0"/>
              <a:t>UG Students in a Paid Student Position Travel Reimbursement Process</a:t>
            </a:r>
          </a:p>
          <a:p>
            <a:endParaRPr lang="en-US" dirty="0"/>
          </a:p>
          <a:p>
            <a:r>
              <a:rPr lang="en-US" dirty="0"/>
              <a:t>UG students in an active UG student paid position should process travel reimbursement requests in Concur.</a:t>
            </a:r>
          </a:p>
          <a:p>
            <a:endParaRPr lang="en-US" dirty="0"/>
          </a:p>
          <a:p>
            <a:r>
              <a:rPr lang="en-US" dirty="0"/>
              <a:t>UG students should be directed to submit their travel expenses via Central Travel’s link to “Submit Travel Expenses” on their </a:t>
            </a:r>
            <a:r>
              <a:rPr lang="en-US" u="sng" dirty="0">
                <a:hlinkClick r:id="rId2"/>
              </a:rPr>
              <a:t>homepage</a:t>
            </a:r>
            <a:r>
              <a:rPr lang="en-US" dirty="0"/>
              <a:t>.</a:t>
            </a:r>
          </a:p>
          <a:p>
            <a:endParaRPr lang="en-US" dirty="0"/>
          </a:p>
          <a:p>
            <a:pPr marL="0" indent="0">
              <a:buNone/>
            </a:pPr>
            <a:r>
              <a:rPr lang="en-US" dirty="0"/>
              <a:t> </a:t>
            </a:r>
          </a:p>
          <a:p>
            <a:pPr marL="0" indent="0">
              <a:buNone/>
            </a:pPr>
            <a:endParaRPr lang="en-US" dirty="0"/>
          </a:p>
        </p:txBody>
      </p:sp>
      <p:sp>
        <p:nvSpPr>
          <p:cNvPr id="6" name="Date Placeholder 5">
            <a:extLst>
              <a:ext uri="{FF2B5EF4-FFF2-40B4-BE49-F238E27FC236}">
                <a16:creationId xmlns:a16="http://schemas.microsoft.com/office/drawing/2014/main" id="{D07BB155-DB4C-300C-C479-8BCCCD32A030}"/>
              </a:ext>
            </a:extLst>
          </p:cNvPr>
          <p:cNvSpPr>
            <a:spLocks noGrp="1"/>
          </p:cNvSpPr>
          <p:nvPr>
            <p:ph type="dt" sz="half" idx="10"/>
          </p:nvPr>
        </p:nvSpPr>
        <p:spPr/>
        <p:txBody>
          <a:bodyPr/>
          <a:lstStyle/>
          <a:p>
            <a:fld id="{4127BF28-8E52-EB4D-8A7B-6C7DC4946F53}" type="datetime1">
              <a:rPr lang="en-US" smtClean="0"/>
              <a:t>4/2/2026</a:t>
            </a:fld>
            <a:endParaRPr lang="en-US" dirty="0"/>
          </a:p>
        </p:txBody>
      </p:sp>
      <p:sp>
        <p:nvSpPr>
          <p:cNvPr id="7" name="Slide Number Placeholder 6">
            <a:extLst>
              <a:ext uri="{FF2B5EF4-FFF2-40B4-BE49-F238E27FC236}">
                <a16:creationId xmlns:a16="http://schemas.microsoft.com/office/drawing/2014/main" id="{B41A6226-B28A-DCCE-6ED0-9ADC4A8FF63A}"/>
              </a:ext>
            </a:extLst>
          </p:cNvPr>
          <p:cNvSpPr>
            <a:spLocks noGrp="1"/>
          </p:cNvSpPr>
          <p:nvPr>
            <p:ph type="sldNum" sz="quarter" idx="12"/>
          </p:nvPr>
        </p:nvSpPr>
        <p:spPr/>
        <p:txBody>
          <a:bodyPr/>
          <a:lstStyle/>
          <a:p>
            <a:fld id="{8A7A6979-0714-4377-B894-6BE4C2D6E202}" type="slidenum">
              <a:rPr lang="en-US" smtClean="0"/>
              <a:pPr/>
              <a:t>22</a:t>
            </a:fld>
            <a:endParaRPr lang="en-US" dirty="0"/>
          </a:p>
        </p:txBody>
      </p:sp>
      <p:pic>
        <p:nvPicPr>
          <p:cNvPr id="9" name="Picture 8">
            <a:extLst>
              <a:ext uri="{FF2B5EF4-FFF2-40B4-BE49-F238E27FC236}">
                <a16:creationId xmlns:a16="http://schemas.microsoft.com/office/drawing/2014/main" id="{FCAB643A-7731-F558-2224-FBDE9640F859}"/>
              </a:ext>
            </a:extLst>
          </p:cNvPr>
          <p:cNvPicPr>
            <a:picLocks noChangeAspect="1"/>
          </p:cNvPicPr>
          <p:nvPr/>
        </p:nvPicPr>
        <p:blipFill>
          <a:blip r:embed="rId3"/>
          <a:stretch>
            <a:fillRect/>
          </a:stretch>
        </p:blipFill>
        <p:spPr>
          <a:xfrm>
            <a:off x="1739315" y="3645011"/>
            <a:ext cx="5963482" cy="1619476"/>
          </a:xfrm>
          <a:prstGeom prst="rect">
            <a:avLst/>
          </a:prstGeom>
        </p:spPr>
      </p:pic>
    </p:spTree>
    <p:extLst>
      <p:ext uri="{BB962C8B-B14F-4D97-AF65-F5344CB8AC3E}">
        <p14:creationId xmlns:p14="http://schemas.microsoft.com/office/powerpoint/2010/main" val="3884902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5B5D9-80CF-5779-5BE9-19FDF4986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0D15A-7F85-8FBA-CC83-F3C91C415FEB}"/>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40328932-DCDD-9D96-3B20-733E3F8AB2E7}"/>
              </a:ext>
            </a:extLst>
          </p:cNvPr>
          <p:cNvSpPr>
            <a:spLocks noGrp="1"/>
          </p:cNvSpPr>
          <p:nvPr>
            <p:ph type="subTitle" idx="1"/>
          </p:nvPr>
        </p:nvSpPr>
        <p:spPr>
          <a:xfrm>
            <a:off x="1213167" y="930291"/>
            <a:ext cx="6925728" cy="338554"/>
          </a:xfrm>
        </p:spPr>
        <p:txBody>
          <a:bodyPr/>
          <a:lstStyle/>
          <a:p>
            <a:pPr algn="ctr"/>
            <a:r>
              <a:rPr lang="en-US" dirty="0"/>
              <a:t>Undergrad Purdue Paid Student</a:t>
            </a:r>
          </a:p>
        </p:txBody>
      </p:sp>
      <p:sp>
        <p:nvSpPr>
          <p:cNvPr id="4" name="Text Placeholder 3">
            <a:extLst>
              <a:ext uri="{FF2B5EF4-FFF2-40B4-BE49-F238E27FC236}">
                <a16:creationId xmlns:a16="http://schemas.microsoft.com/office/drawing/2014/main" id="{53FC1E8C-295D-6088-BB4F-79B0795681F1}"/>
              </a:ext>
            </a:extLst>
          </p:cNvPr>
          <p:cNvSpPr>
            <a:spLocks noGrp="1"/>
          </p:cNvSpPr>
          <p:nvPr>
            <p:ph type="body" sz="quarter" idx="14"/>
          </p:nvPr>
        </p:nvSpPr>
        <p:spPr>
          <a:xfrm>
            <a:off x="1147869" y="1281233"/>
            <a:ext cx="7124064" cy="4646476"/>
          </a:xfrm>
        </p:spPr>
        <p:txBody>
          <a:bodyPr>
            <a:normAutofit/>
          </a:bodyPr>
          <a:lstStyle/>
          <a:p>
            <a:pPr marL="0" indent="0" algn="ctr">
              <a:buNone/>
            </a:pPr>
            <a:r>
              <a:rPr lang="en-US" b="1" dirty="0"/>
              <a:t>UG Students in a Paid Student Position Travel Reimbursement Process</a:t>
            </a:r>
          </a:p>
          <a:p>
            <a:endParaRPr lang="en-US" dirty="0"/>
          </a:p>
          <a:p>
            <a:r>
              <a:rPr lang="en-US" dirty="0"/>
              <a:t>They will log in using their Career Account Username and Password. Then will be directed to the next page for form completion.</a:t>
            </a:r>
          </a:p>
          <a:p>
            <a:pPr marL="0" indent="0">
              <a:buNone/>
            </a:pPr>
            <a:r>
              <a:rPr lang="en-US" dirty="0"/>
              <a:t> </a:t>
            </a:r>
          </a:p>
          <a:p>
            <a:pPr marL="0" indent="0">
              <a:buNone/>
            </a:pPr>
            <a:endParaRPr lang="en-US" dirty="0"/>
          </a:p>
        </p:txBody>
      </p:sp>
      <p:sp>
        <p:nvSpPr>
          <p:cNvPr id="6" name="Date Placeholder 5">
            <a:extLst>
              <a:ext uri="{FF2B5EF4-FFF2-40B4-BE49-F238E27FC236}">
                <a16:creationId xmlns:a16="http://schemas.microsoft.com/office/drawing/2014/main" id="{CFBFE695-A7B6-EC01-7855-7A399363341A}"/>
              </a:ext>
            </a:extLst>
          </p:cNvPr>
          <p:cNvSpPr>
            <a:spLocks noGrp="1"/>
          </p:cNvSpPr>
          <p:nvPr>
            <p:ph type="dt" sz="half" idx="10"/>
          </p:nvPr>
        </p:nvSpPr>
        <p:spPr/>
        <p:txBody>
          <a:bodyPr/>
          <a:lstStyle/>
          <a:p>
            <a:fld id="{4127BF28-8E52-EB4D-8A7B-6C7DC4946F53}" type="datetime1">
              <a:rPr lang="en-US" smtClean="0"/>
              <a:t>4/2/2026</a:t>
            </a:fld>
            <a:endParaRPr lang="en-US" dirty="0"/>
          </a:p>
        </p:txBody>
      </p:sp>
      <p:sp>
        <p:nvSpPr>
          <p:cNvPr id="7" name="Slide Number Placeholder 6">
            <a:extLst>
              <a:ext uri="{FF2B5EF4-FFF2-40B4-BE49-F238E27FC236}">
                <a16:creationId xmlns:a16="http://schemas.microsoft.com/office/drawing/2014/main" id="{C0551CD4-0B37-9CB1-7AEE-A8A2726CDF4F}"/>
              </a:ext>
            </a:extLst>
          </p:cNvPr>
          <p:cNvSpPr>
            <a:spLocks noGrp="1"/>
          </p:cNvSpPr>
          <p:nvPr>
            <p:ph type="sldNum" sz="quarter" idx="12"/>
          </p:nvPr>
        </p:nvSpPr>
        <p:spPr/>
        <p:txBody>
          <a:bodyPr/>
          <a:lstStyle/>
          <a:p>
            <a:fld id="{8A7A6979-0714-4377-B894-6BE4C2D6E202}" type="slidenum">
              <a:rPr lang="en-US" smtClean="0"/>
              <a:pPr/>
              <a:t>23</a:t>
            </a:fld>
            <a:endParaRPr lang="en-US" dirty="0"/>
          </a:p>
        </p:txBody>
      </p:sp>
      <p:pic>
        <p:nvPicPr>
          <p:cNvPr id="8" name="Picture 7">
            <a:extLst>
              <a:ext uri="{FF2B5EF4-FFF2-40B4-BE49-F238E27FC236}">
                <a16:creationId xmlns:a16="http://schemas.microsoft.com/office/drawing/2014/main" id="{EB24F310-6F86-1C30-BD45-D92701771456}"/>
              </a:ext>
            </a:extLst>
          </p:cNvPr>
          <p:cNvPicPr>
            <a:picLocks noChangeAspect="1"/>
          </p:cNvPicPr>
          <p:nvPr/>
        </p:nvPicPr>
        <p:blipFill>
          <a:blip r:embed="rId2"/>
          <a:stretch>
            <a:fillRect/>
          </a:stretch>
        </p:blipFill>
        <p:spPr>
          <a:xfrm>
            <a:off x="1604863" y="2727590"/>
            <a:ext cx="5973009" cy="2676899"/>
          </a:xfrm>
          <a:prstGeom prst="rect">
            <a:avLst/>
          </a:prstGeom>
        </p:spPr>
      </p:pic>
      <p:sp>
        <p:nvSpPr>
          <p:cNvPr id="13" name="TextBox 12">
            <a:extLst>
              <a:ext uri="{FF2B5EF4-FFF2-40B4-BE49-F238E27FC236}">
                <a16:creationId xmlns:a16="http://schemas.microsoft.com/office/drawing/2014/main" id="{370F3694-2F0C-B016-56CB-F6C02E0245A4}"/>
              </a:ext>
            </a:extLst>
          </p:cNvPr>
          <p:cNvSpPr txBox="1"/>
          <p:nvPr/>
        </p:nvSpPr>
        <p:spPr>
          <a:xfrm>
            <a:off x="713433" y="5434810"/>
            <a:ext cx="7717134" cy="523220"/>
          </a:xfrm>
          <a:prstGeom prst="rect">
            <a:avLst/>
          </a:prstGeom>
          <a:noFill/>
        </p:spPr>
        <p:txBody>
          <a:bodyPr wrap="square">
            <a:spAutoFit/>
          </a:bodyPr>
          <a:lstStyle/>
          <a:p>
            <a:pPr marL="0" marR="0">
              <a:buNone/>
            </a:pPr>
            <a:r>
              <a:rPr lang="en-US" sz="1400" dirty="0">
                <a:effectLst/>
                <a:latin typeface="Aptos" panose="020B0004020202020204" pitchFamily="34" charset="0"/>
                <a:ea typeface="Aptos" panose="020B0004020202020204" pitchFamily="34" charset="0"/>
                <a:cs typeface="Aptos" panose="020B0004020202020204" pitchFamily="34" charset="0"/>
              </a:rPr>
              <a:t>If they have questions on completing the form, they should contact Central Travel at </a:t>
            </a:r>
            <a:r>
              <a:rPr lang="en-US" sz="14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mailto:purduetravel@purdue.edu</a:t>
            </a:r>
            <a:endParaRPr lang="en-US" sz="16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28551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Missing Receipt Form</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3"/>
            <a:ext cx="7484534" cy="664598"/>
          </a:xfrm>
        </p:spPr>
        <p:txBody>
          <a:bodyPr/>
          <a:lstStyle/>
          <a:p>
            <a:r>
              <a:rPr lang="en-US" sz="1600" dirty="0"/>
              <a:t>If any expense does not have a receipt or it has been lost, a Missing Receipt form must be attached.  </a:t>
            </a:r>
            <a:r>
              <a:rPr lang="en-US" sz="1200" dirty="0">
                <a:hlinkClick r:id="rId2"/>
              </a:rPr>
              <a:t>https://www.purdue.edu/procurement/documents/missing-receipts.pdf</a:t>
            </a:r>
            <a:endParaRPr lang="en-US" sz="1200" dirty="0"/>
          </a:p>
          <a:p>
            <a:pPr marL="0" indent="0">
              <a:buNone/>
            </a:pPr>
            <a:endParaRPr lang="en-US"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24</a:t>
            </a:fld>
            <a:endParaRPr lang="en-US" dirty="0"/>
          </a:p>
        </p:txBody>
      </p:sp>
      <p:pic>
        <p:nvPicPr>
          <p:cNvPr id="8" name="Picture 7">
            <a:extLst>
              <a:ext uri="{FF2B5EF4-FFF2-40B4-BE49-F238E27FC236}">
                <a16:creationId xmlns:a16="http://schemas.microsoft.com/office/drawing/2014/main" id="{C309EF84-3C2D-49D3-9201-F1AB8F5F6536}"/>
              </a:ext>
            </a:extLst>
          </p:cNvPr>
          <p:cNvPicPr>
            <a:picLocks noChangeAspect="1"/>
          </p:cNvPicPr>
          <p:nvPr/>
        </p:nvPicPr>
        <p:blipFill>
          <a:blip r:embed="rId3"/>
          <a:stretch>
            <a:fillRect/>
          </a:stretch>
        </p:blipFill>
        <p:spPr>
          <a:xfrm>
            <a:off x="2654300" y="1803525"/>
            <a:ext cx="3835400" cy="4267075"/>
          </a:xfrm>
          <a:prstGeom prst="rect">
            <a:avLst/>
          </a:prstGeom>
        </p:spPr>
      </p:pic>
    </p:spTree>
    <p:extLst>
      <p:ext uri="{BB962C8B-B14F-4D97-AF65-F5344CB8AC3E}">
        <p14:creationId xmlns:p14="http://schemas.microsoft.com/office/powerpoint/2010/main" val="2312693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2"/>
            <a:ext cx="7484534" cy="4739997"/>
          </a:xfrm>
        </p:spPr>
        <p:txBody>
          <a:bodyPr>
            <a:normAutofit fontScale="92500" lnSpcReduction="20000"/>
          </a:bodyPr>
          <a:lstStyle/>
          <a:p>
            <a:pPr marL="0" indent="0">
              <a:buNone/>
            </a:pPr>
            <a:r>
              <a:rPr lang="en-US" dirty="0"/>
              <a:t>Reimbursements should be submitted via the ticket system: </a:t>
            </a:r>
            <a:r>
              <a:rPr lang="en-US" dirty="0">
                <a:hlinkClick r:id="rId2"/>
              </a:rPr>
              <a:t>Team Dynamix (TDX)</a:t>
            </a:r>
            <a:endParaRPr lang="en-US" dirty="0"/>
          </a:p>
          <a:p>
            <a:pPr marL="0" indent="0">
              <a:buNone/>
            </a:pPr>
            <a:endParaRPr lang="en-US" dirty="0"/>
          </a:p>
          <a:p>
            <a:r>
              <a:rPr lang="en-US" dirty="0"/>
              <a:t>Utilizing the formal ticket system promotes that all required information is provided in the initial request which should eliminate the need for follow-up questions that will only delay the process</a:t>
            </a:r>
          </a:p>
          <a:p>
            <a:endParaRPr lang="en-US" dirty="0"/>
          </a:p>
          <a:p>
            <a:r>
              <a:rPr lang="en-US" dirty="0"/>
              <a:t>Procurement Services available via TDX:</a:t>
            </a:r>
          </a:p>
          <a:p>
            <a:pPr lvl="1"/>
            <a:r>
              <a:rPr lang="en-US" dirty="0"/>
              <a:t>Personal Reimbursements</a:t>
            </a:r>
          </a:p>
          <a:p>
            <a:pPr lvl="1"/>
            <a:r>
              <a:rPr lang="en-US" dirty="0"/>
              <a:t>Invoice Payments</a:t>
            </a:r>
          </a:p>
          <a:p>
            <a:pPr lvl="1"/>
            <a:r>
              <a:rPr lang="en-US" dirty="0"/>
              <a:t>Consulting Payments</a:t>
            </a:r>
          </a:p>
          <a:p>
            <a:pPr lvl="1"/>
            <a:r>
              <a:rPr lang="en-US" dirty="0"/>
              <a:t>Placing orders</a:t>
            </a:r>
          </a:p>
          <a:p>
            <a:pPr lvl="1"/>
            <a:r>
              <a:rPr lang="en-US" dirty="0"/>
              <a:t>Receipt of Goods</a:t>
            </a:r>
          </a:p>
          <a:p>
            <a:pPr lvl="1"/>
            <a:r>
              <a:rPr lang="en-US" dirty="0"/>
              <a:t>General Inquiries regarding Purchasing</a:t>
            </a:r>
          </a:p>
          <a:p>
            <a:endParaRPr lang="en-US" dirty="0"/>
          </a:p>
          <a:p>
            <a:r>
              <a:rPr lang="en-US" dirty="0"/>
              <a:t>Resources for TDX can be found via the </a:t>
            </a:r>
            <a:r>
              <a:rPr lang="en-US" dirty="0">
                <a:hlinkClick r:id="rId3"/>
              </a:rPr>
              <a:t>Service Portal (TDX) Resources </a:t>
            </a:r>
            <a:r>
              <a:rPr lang="en-US" dirty="0"/>
              <a:t>website</a:t>
            </a:r>
          </a:p>
          <a:p>
            <a:pPr lvl="1"/>
            <a:r>
              <a:rPr lang="en-US" dirty="0">
                <a:hlinkClick r:id="rId4"/>
              </a:rPr>
              <a:t>User Guide </a:t>
            </a:r>
            <a:r>
              <a:rPr lang="en-US" dirty="0"/>
              <a:t>link</a:t>
            </a:r>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25</a:t>
            </a:fld>
            <a:endParaRPr lang="en-US" dirty="0"/>
          </a:p>
        </p:txBody>
      </p:sp>
    </p:spTree>
    <p:extLst>
      <p:ext uri="{BB962C8B-B14F-4D97-AF65-F5344CB8AC3E}">
        <p14:creationId xmlns:p14="http://schemas.microsoft.com/office/powerpoint/2010/main" val="3138711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29733" y="1266754"/>
            <a:ext cx="7484534" cy="4816197"/>
          </a:xfrm>
        </p:spPr>
        <p:txBody>
          <a:bodyPr>
            <a:normAutofit/>
          </a:bodyPr>
          <a:lstStyle/>
          <a:p>
            <a:pPr marL="0" indent="0" algn="ctr">
              <a:buNone/>
            </a:pPr>
            <a:r>
              <a:rPr lang="en-US" dirty="0"/>
              <a:t>Submitting Ticket</a:t>
            </a:r>
          </a:p>
          <a:p>
            <a:pPr marL="342900" indent="-342900">
              <a:buFont typeface="+mj-lt"/>
              <a:buAutoNum type="arabicPeriod"/>
            </a:pPr>
            <a:r>
              <a:rPr lang="en-US" sz="1600" dirty="0"/>
              <a:t>Access </a:t>
            </a:r>
            <a:r>
              <a:rPr lang="en-US" sz="1600" dirty="0">
                <a:hlinkClick r:id="rId2"/>
              </a:rPr>
              <a:t>TDX</a:t>
            </a:r>
            <a:r>
              <a:rPr lang="en-US" sz="1600" dirty="0"/>
              <a:t> via their webpage OR OneCampus </a:t>
            </a:r>
            <a:r>
              <a:rPr lang="en-US" sz="1400" i="1" dirty="0"/>
              <a:t>onepurdue.purdue.edu</a:t>
            </a:r>
            <a:endParaRPr lang="en-US" sz="1600" i="1" dirty="0"/>
          </a:p>
          <a:p>
            <a:pPr marL="342900" indent="-342900">
              <a:buFont typeface="+mj-lt"/>
              <a:buAutoNum type="arabicPeriod"/>
            </a:pPr>
            <a:r>
              <a:rPr lang="en-US" sz="1600" dirty="0"/>
              <a:t>Search “business center” to locate the link for Purchasing Center forms</a:t>
            </a:r>
          </a:p>
          <a:p>
            <a:pPr marL="342900" indent="-342900">
              <a:buFont typeface="+mj-lt"/>
              <a:buAutoNum type="arabicPeriod"/>
            </a:pPr>
            <a:r>
              <a:rPr lang="en-US" sz="1600" dirty="0"/>
              <a:t>Click the Business Center Purchasing Center Forms</a:t>
            </a:r>
          </a:p>
          <a:p>
            <a:pPr marL="0" indent="0">
              <a:buNone/>
            </a:pPr>
            <a:r>
              <a:rPr lang="en-US" sz="1600" dirty="0"/>
              <a:t>	</a:t>
            </a:r>
            <a:endParaRPr lang="en-US" dirty="0"/>
          </a:p>
          <a:p>
            <a:pPr marL="525780" lvl="1" indent="-342900">
              <a:buFont typeface="+mj-lt"/>
              <a:buAutoNum type="arabicPeriod"/>
            </a:pPr>
            <a:endParaRPr lang="en-US" dirty="0"/>
          </a:p>
          <a:p>
            <a:pPr marL="342900" indent="-342900">
              <a:buFont typeface="+mj-lt"/>
              <a:buAutoNum type="arabicPeriod"/>
            </a:pPr>
            <a:endParaRPr lang="en-US" dirty="0"/>
          </a:p>
          <a:p>
            <a:pPr marL="0" indent="0">
              <a:buNone/>
            </a:pPr>
            <a:r>
              <a:rPr lang="en-US" dirty="0"/>
              <a:t>4. </a:t>
            </a:r>
            <a:r>
              <a:rPr lang="en-US" sz="1600" dirty="0"/>
              <a:t>Locate the service needed, then select the black box with gold text to initiate the      form request   </a:t>
            </a:r>
          </a:p>
          <a:p>
            <a:pPr marL="342900" indent="-342900">
              <a:buFont typeface="+mj-lt"/>
              <a:buAutoNum type="arabicPeriod"/>
            </a:pPr>
            <a:endParaRPr lang="en-US"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26</a:t>
            </a:fld>
            <a:endParaRPr lang="en-US" dirty="0"/>
          </a:p>
        </p:txBody>
      </p:sp>
      <p:pic>
        <p:nvPicPr>
          <p:cNvPr id="8" name="Picture 7">
            <a:extLst>
              <a:ext uri="{FF2B5EF4-FFF2-40B4-BE49-F238E27FC236}">
                <a16:creationId xmlns:a16="http://schemas.microsoft.com/office/drawing/2014/main" id="{159513F0-F6A0-43CC-95AA-7E0B3112CE5A}"/>
              </a:ext>
            </a:extLst>
          </p:cNvPr>
          <p:cNvPicPr>
            <a:picLocks noChangeAspect="1"/>
          </p:cNvPicPr>
          <p:nvPr/>
        </p:nvPicPr>
        <p:blipFill>
          <a:blip r:embed="rId3"/>
          <a:stretch>
            <a:fillRect/>
          </a:stretch>
        </p:blipFill>
        <p:spPr>
          <a:xfrm>
            <a:off x="3271250" y="2311546"/>
            <a:ext cx="2228965" cy="654084"/>
          </a:xfrm>
          <a:prstGeom prst="rect">
            <a:avLst/>
          </a:prstGeom>
        </p:spPr>
      </p:pic>
      <p:pic>
        <p:nvPicPr>
          <p:cNvPr id="9" name="Picture 8">
            <a:extLst>
              <a:ext uri="{FF2B5EF4-FFF2-40B4-BE49-F238E27FC236}">
                <a16:creationId xmlns:a16="http://schemas.microsoft.com/office/drawing/2014/main" id="{0B0A2B1B-C108-4576-698C-607BDD579C1A}"/>
              </a:ext>
            </a:extLst>
          </p:cNvPr>
          <p:cNvPicPr>
            <a:picLocks noChangeAspect="1"/>
          </p:cNvPicPr>
          <p:nvPr/>
        </p:nvPicPr>
        <p:blipFill>
          <a:blip r:embed="rId4"/>
          <a:stretch>
            <a:fillRect/>
          </a:stretch>
        </p:blipFill>
        <p:spPr>
          <a:xfrm>
            <a:off x="2805728" y="3587432"/>
            <a:ext cx="1999186" cy="2633308"/>
          </a:xfrm>
          <a:prstGeom prst="rect">
            <a:avLst/>
          </a:prstGeom>
        </p:spPr>
      </p:pic>
      <p:cxnSp>
        <p:nvCxnSpPr>
          <p:cNvPr id="11" name="Straight Arrow Connector 10">
            <a:extLst>
              <a:ext uri="{FF2B5EF4-FFF2-40B4-BE49-F238E27FC236}">
                <a16:creationId xmlns:a16="http://schemas.microsoft.com/office/drawing/2014/main" id="{99BDF999-CED0-A68C-9B6C-A5BEBE5EBE63}"/>
              </a:ext>
            </a:extLst>
          </p:cNvPr>
          <p:cNvCxnSpPr>
            <a:cxnSpLocks/>
          </p:cNvCxnSpPr>
          <p:nvPr/>
        </p:nvCxnSpPr>
        <p:spPr>
          <a:xfrm flipV="1">
            <a:off x="4714050" y="3674852"/>
            <a:ext cx="1325479" cy="2175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82867C4-3D0F-262D-0B4C-421D3DEFADBC}"/>
              </a:ext>
            </a:extLst>
          </p:cNvPr>
          <p:cNvCxnSpPr>
            <a:cxnSpLocks/>
          </p:cNvCxnSpPr>
          <p:nvPr/>
        </p:nvCxnSpPr>
        <p:spPr>
          <a:xfrm flipV="1">
            <a:off x="4724400" y="4197715"/>
            <a:ext cx="1315129" cy="3487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EEE35B-7548-035E-E10E-A8DE67E91533}"/>
              </a:ext>
            </a:extLst>
          </p:cNvPr>
          <p:cNvCxnSpPr>
            <a:cxnSpLocks/>
          </p:cNvCxnSpPr>
          <p:nvPr/>
        </p:nvCxnSpPr>
        <p:spPr>
          <a:xfrm flipV="1">
            <a:off x="4714050" y="4691223"/>
            <a:ext cx="1548782" cy="775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B2BE8F5-4021-D165-D973-A5F7DB07B4AD}"/>
              </a:ext>
            </a:extLst>
          </p:cNvPr>
          <p:cNvCxnSpPr>
            <a:cxnSpLocks/>
          </p:cNvCxnSpPr>
          <p:nvPr/>
        </p:nvCxnSpPr>
        <p:spPr>
          <a:xfrm>
            <a:off x="4714050" y="5019999"/>
            <a:ext cx="1333796" cy="1559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854D03-E235-A0C6-3C33-E1DF0455A7FE}"/>
              </a:ext>
            </a:extLst>
          </p:cNvPr>
          <p:cNvCxnSpPr>
            <a:cxnSpLocks/>
          </p:cNvCxnSpPr>
          <p:nvPr/>
        </p:nvCxnSpPr>
        <p:spPr>
          <a:xfrm>
            <a:off x="4656605" y="5641801"/>
            <a:ext cx="1391241" cy="2667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 Box 2">
            <a:extLst>
              <a:ext uri="{FF2B5EF4-FFF2-40B4-BE49-F238E27FC236}">
                <a16:creationId xmlns:a16="http://schemas.microsoft.com/office/drawing/2014/main" id="{53E00A80-8EB9-2CD7-84AB-112C78899C7C}"/>
              </a:ext>
            </a:extLst>
          </p:cNvPr>
          <p:cNvSpPr txBox="1">
            <a:spLocks noChangeArrowheads="1"/>
          </p:cNvSpPr>
          <p:nvPr/>
        </p:nvSpPr>
        <p:spPr bwMode="auto">
          <a:xfrm>
            <a:off x="5985384" y="5772844"/>
            <a:ext cx="1855402" cy="294183"/>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Aft>
                <a:spcPts val="800"/>
              </a:spcAft>
              <a:buNone/>
            </a:pPr>
            <a:r>
              <a:rPr lang="en-US" sz="1200" i="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General Questions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Text Box 2">
            <a:extLst>
              <a:ext uri="{FF2B5EF4-FFF2-40B4-BE49-F238E27FC236}">
                <a16:creationId xmlns:a16="http://schemas.microsoft.com/office/drawing/2014/main" id="{478D2351-9164-777B-8C7C-2CA0FB1CC52F}"/>
              </a:ext>
            </a:extLst>
          </p:cNvPr>
          <p:cNvSpPr txBox="1">
            <a:spLocks noChangeArrowheads="1"/>
          </p:cNvSpPr>
          <p:nvPr/>
        </p:nvSpPr>
        <p:spPr bwMode="auto">
          <a:xfrm>
            <a:off x="6047846" y="4971635"/>
            <a:ext cx="2352675" cy="50654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Aft>
                <a:spcPts val="800"/>
              </a:spcAft>
              <a:buNone/>
            </a:pPr>
            <a:r>
              <a:rPr lang="en-US" sz="1200" i="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Employee/Non-Employee Reimbursements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22C00F26-AA4F-CC12-38CB-70F14DD072A4}"/>
              </a:ext>
            </a:extLst>
          </p:cNvPr>
          <p:cNvSpPr txBox="1">
            <a:spLocks noChangeArrowheads="1"/>
          </p:cNvSpPr>
          <p:nvPr/>
        </p:nvSpPr>
        <p:spPr bwMode="auto">
          <a:xfrm>
            <a:off x="6223864" y="4529884"/>
            <a:ext cx="2352674" cy="294183"/>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Aft>
                <a:spcPts val="800"/>
              </a:spcAft>
              <a:buNone/>
            </a:pPr>
            <a:r>
              <a:rPr lang="en-US" sz="1200" i="1" kern="100" dirty="0" err="1">
                <a:solidFill>
                  <a:srgbClr val="156082"/>
                </a:solidFill>
                <a:effectLst/>
                <a:latin typeface="Aptos" panose="020B0004020202020204" pitchFamily="34" charset="0"/>
                <a:ea typeface="Aptos" panose="020B0004020202020204" pitchFamily="34" charset="0"/>
                <a:cs typeface="Times New Roman" panose="02020603050405020304" pitchFamily="18" charset="0"/>
              </a:rPr>
              <a:t>PaymentWorks</a:t>
            </a:r>
            <a:r>
              <a:rPr lang="en-US" sz="1200" i="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Requests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6" name="Text Box 2">
            <a:extLst>
              <a:ext uri="{FF2B5EF4-FFF2-40B4-BE49-F238E27FC236}">
                <a16:creationId xmlns:a16="http://schemas.microsoft.com/office/drawing/2014/main" id="{2D40B36F-3F81-E550-E87A-F9E14959493F}"/>
              </a:ext>
            </a:extLst>
          </p:cNvPr>
          <p:cNvSpPr txBox="1">
            <a:spLocks noChangeArrowheads="1"/>
          </p:cNvSpPr>
          <p:nvPr/>
        </p:nvSpPr>
        <p:spPr bwMode="auto">
          <a:xfrm>
            <a:off x="5997784" y="4062635"/>
            <a:ext cx="1923746" cy="294183"/>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Aft>
                <a:spcPts val="800"/>
              </a:spcAft>
              <a:buNone/>
            </a:pPr>
            <a:r>
              <a:rPr lang="en-US" sz="1200" i="1" kern="100">
                <a:solidFill>
                  <a:srgbClr val="156082"/>
                </a:solidFill>
                <a:effectLst/>
                <a:latin typeface="Aptos" panose="020B0004020202020204" pitchFamily="34" charset="0"/>
                <a:ea typeface="Aptos" panose="020B0004020202020204" pitchFamily="34" charset="0"/>
                <a:cs typeface="Times New Roman" panose="02020603050405020304" pitchFamily="18" charset="0"/>
              </a:rPr>
              <a:t>Form 17c process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3A1F1B4F-89EE-E4A5-A083-77170C1A1982}"/>
              </a:ext>
            </a:extLst>
          </p:cNvPr>
          <p:cNvSpPr txBox="1">
            <a:spLocks noChangeArrowheads="1"/>
          </p:cNvSpPr>
          <p:nvPr/>
        </p:nvSpPr>
        <p:spPr bwMode="auto">
          <a:xfrm>
            <a:off x="5946538" y="3520325"/>
            <a:ext cx="1974992" cy="294183"/>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Aft>
                <a:spcPts val="800"/>
              </a:spcAft>
              <a:buNone/>
            </a:pPr>
            <a:r>
              <a:rPr lang="en-US" sz="1200" i="1" kern="100">
                <a:solidFill>
                  <a:srgbClr val="156082"/>
                </a:solidFill>
                <a:effectLst/>
                <a:latin typeface="Aptos" panose="020B0004020202020204" pitchFamily="34" charset="0"/>
                <a:ea typeface="Aptos" panose="020B0004020202020204" pitchFamily="34" charset="0"/>
                <a:cs typeface="Times New Roman" panose="02020603050405020304" pitchFamily="18" charset="0"/>
              </a:rPr>
              <a:t>Paying vendor invoice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54972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2"/>
            <a:ext cx="7484534" cy="4816197"/>
          </a:xfrm>
        </p:spPr>
        <p:txBody>
          <a:bodyPr>
            <a:normAutofit/>
          </a:bodyPr>
          <a:lstStyle/>
          <a:p>
            <a:pPr marL="0" indent="0" algn="ctr">
              <a:buNone/>
            </a:pPr>
            <a:r>
              <a:rPr lang="en-US" dirty="0"/>
              <a:t>Submitting Ticket </a:t>
            </a:r>
            <a:r>
              <a:rPr lang="en-US" i="1" dirty="0" err="1"/>
              <a:t>cont</a:t>
            </a:r>
            <a:endParaRPr lang="en-US" dirty="0"/>
          </a:p>
          <a:p>
            <a:pPr marL="0" indent="0">
              <a:buNone/>
            </a:pPr>
            <a:r>
              <a:rPr lang="en-US" sz="1600" dirty="0"/>
              <a:t>5. On each specific form, the requestor name should auto-populate from the user sign in  </a:t>
            </a:r>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6. Acct/Dept field is a required field that must be selected in order to move forward</a:t>
            </a:r>
          </a:p>
          <a:p>
            <a:pPr lvl="1"/>
            <a:r>
              <a:rPr lang="en-US" sz="1400" i="1" dirty="0">
                <a:effectLst/>
                <a:latin typeface="Calibri" panose="020F0502020204030204" pitchFamily="34" charset="0"/>
                <a:ea typeface="Calibri" panose="020F0502020204030204" pitchFamily="34" charset="0"/>
                <a:cs typeface="Calibri" panose="020F0502020204030204" pitchFamily="34" charset="0"/>
              </a:rPr>
              <a:t>In the Acct/Dept field, you can start typing WL DSB and it will provide DSB areas options. </a:t>
            </a:r>
          </a:p>
          <a:p>
            <a:pPr lvl="1"/>
            <a:r>
              <a:rPr lang="en-US" sz="1400" i="1" dirty="0">
                <a:latin typeface="Calibri" panose="020F0502020204030204" pitchFamily="34" charset="0"/>
                <a:ea typeface="Calibri" panose="020F0502020204030204" pitchFamily="34" charset="0"/>
                <a:cs typeface="Calibri" panose="020F0502020204030204" pitchFamily="34" charset="0"/>
              </a:rPr>
              <a:t>This field ensures the request is delivered to the appropriate Procurement Center</a:t>
            </a:r>
          </a:p>
          <a:p>
            <a:pPr lvl="1"/>
            <a:r>
              <a:rPr lang="en-US" sz="1400" i="1" dirty="0">
                <a:effectLst/>
                <a:latin typeface="Calibri" panose="020F0502020204030204" pitchFamily="34" charset="0"/>
                <a:ea typeface="Calibri" panose="020F0502020204030204" pitchFamily="34" charset="0"/>
                <a:cs typeface="Calibri" panose="020F0502020204030204" pitchFamily="34" charset="0"/>
              </a:rPr>
              <a:t>Customers can use the magnifying glass to a</a:t>
            </a:r>
            <a:r>
              <a:rPr lang="en-US" sz="1400" i="1" dirty="0">
                <a:latin typeface="Calibri" panose="020F0502020204030204" pitchFamily="34" charset="0"/>
                <a:ea typeface="Calibri" panose="020F0502020204030204" pitchFamily="34" charset="0"/>
                <a:cs typeface="Calibri" panose="020F0502020204030204" pitchFamily="34" charset="0"/>
              </a:rPr>
              <a:t>id in search- either enter a department name or responsible cost center number  </a:t>
            </a:r>
            <a:endParaRPr lang="en-US" sz="1400" i="1" dirty="0">
              <a:effectLst/>
              <a:latin typeface="Aptos"/>
              <a:ea typeface="Calibri" panose="020F0502020204030204" pitchFamily="34" charset="0"/>
              <a:cs typeface="Calibri" panose="020F0502020204030204" pitchFamily="34" charset="0"/>
            </a:endParaRPr>
          </a:p>
          <a:p>
            <a:pPr marL="0" indent="0">
              <a:buNone/>
            </a:pPr>
            <a:endParaRPr lang="en-US" sz="1600" dirty="0"/>
          </a:p>
          <a:p>
            <a:pPr marL="342900" indent="-342900">
              <a:buFont typeface="+mj-lt"/>
              <a:buAutoNum type="arabicPeriod"/>
            </a:pPr>
            <a:endParaRPr lang="en-US" sz="1600" i="1" dirty="0"/>
          </a:p>
          <a:p>
            <a:pPr marL="342900" indent="-342900">
              <a:buFont typeface="+mj-lt"/>
              <a:buAutoNum type="arabicPeriod"/>
            </a:pPr>
            <a:endParaRPr lang="en-US"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27</a:t>
            </a:fld>
            <a:endParaRPr lang="en-US" dirty="0"/>
          </a:p>
        </p:txBody>
      </p:sp>
      <p:pic>
        <p:nvPicPr>
          <p:cNvPr id="9" name="Picture 8" descr="A screenshot of a phone&#10;&#10;AI-generated content may be incorrect.">
            <a:extLst>
              <a:ext uri="{FF2B5EF4-FFF2-40B4-BE49-F238E27FC236}">
                <a16:creationId xmlns:a16="http://schemas.microsoft.com/office/drawing/2014/main" id="{B4FDBC6D-4B63-455A-4AE5-A06410B738C9}"/>
              </a:ext>
            </a:extLst>
          </p:cNvPr>
          <p:cNvPicPr>
            <a:picLocks noChangeAspect="1"/>
          </p:cNvPicPr>
          <p:nvPr/>
        </p:nvPicPr>
        <p:blipFill>
          <a:blip r:embed="rId2"/>
          <a:stretch>
            <a:fillRect/>
          </a:stretch>
        </p:blipFill>
        <p:spPr>
          <a:xfrm>
            <a:off x="3450568" y="1935057"/>
            <a:ext cx="1267259" cy="608563"/>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602397FC-6E87-B858-D9B6-7FFC246BAABC}"/>
              </a:ext>
            </a:extLst>
          </p:cNvPr>
          <p:cNvPicPr>
            <a:picLocks noChangeAspect="1"/>
          </p:cNvPicPr>
          <p:nvPr/>
        </p:nvPicPr>
        <p:blipFill>
          <a:blip r:embed="rId3"/>
          <a:stretch>
            <a:fillRect/>
          </a:stretch>
        </p:blipFill>
        <p:spPr>
          <a:xfrm>
            <a:off x="1689322" y="4450453"/>
            <a:ext cx="2969778" cy="1458069"/>
          </a:xfrm>
          <a:prstGeom prst="rect">
            <a:avLst/>
          </a:prstGeom>
        </p:spPr>
      </p:pic>
      <p:pic>
        <p:nvPicPr>
          <p:cNvPr id="13" name="Picture 12">
            <a:extLst>
              <a:ext uri="{FF2B5EF4-FFF2-40B4-BE49-F238E27FC236}">
                <a16:creationId xmlns:a16="http://schemas.microsoft.com/office/drawing/2014/main" id="{9B47C7DD-93D8-1F4E-D86A-9CB005A5C7EB}"/>
              </a:ext>
            </a:extLst>
          </p:cNvPr>
          <p:cNvPicPr>
            <a:picLocks noChangeAspect="1"/>
          </p:cNvPicPr>
          <p:nvPr/>
        </p:nvPicPr>
        <p:blipFill>
          <a:blip r:embed="rId4"/>
          <a:stretch>
            <a:fillRect/>
          </a:stretch>
        </p:blipFill>
        <p:spPr>
          <a:xfrm>
            <a:off x="4744665" y="4450453"/>
            <a:ext cx="1238308" cy="589569"/>
          </a:xfrm>
          <a:prstGeom prst="rect">
            <a:avLst/>
          </a:prstGeom>
        </p:spPr>
      </p:pic>
      <p:pic>
        <p:nvPicPr>
          <p:cNvPr id="15" name="Picture 14">
            <a:extLst>
              <a:ext uri="{FF2B5EF4-FFF2-40B4-BE49-F238E27FC236}">
                <a16:creationId xmlns:a16="http://schemas.microsoft.com/office/drawing/2014/main" id="{7CE61D21-917C-1765-E16B-3AE6FB2921EC}"/>
              </a:ext>
            </a:extLst>
          </p:cNvPr>
          <p:cNvPicPr>
            <a:picLocks noChangeAspect="1"/>
          </p:cNvPicPr>
          <p:nvPr/>
        </p:nvPicPr>
        <p:blipFill>
          <a:blip r:embed="rId5"/>
          <a:stretch>
            <a:fillRect/>
          </a:stretch>
        </p:blipFill>
        <p:spPr>
          <a:xfrm>
            <a:off x="4744665" y="5040022"/>
            <a:ext cx="2312126" cy="852595"/>
          </a:xfrm>
          <a:prstGeom prst="rect">
            <a:avLst/>
          </a:prstGeom>
        </p:spPr>
      </p:pic>
      <p:pic>
        <p:nvPicPr>
          <p:cNvPr id="17" name="Picture 16">
            <a:extLst>
              <a:ext uri="{FF2B5EF4-FFF2-40B4-BE49-F238E27FC236}">
                <a16:creationId xmlns:a16="http://schemas.microsoft.com/office/drawing/2014/main" id="{667BAB82-E588-C93C-6B2F-ABD7B924B101}"/>
              </a:ext>
            </a:extLst>
          </p:cNvPr>
          <p:cNvPicPr>
            <a:picLocks noChangeAspect="1"/>
          </p:cNvPicPr>
          <p:nvPr/>
        </p:nvPicPr>
        <p:blipFill>
          <a:blip r:embed="rId6"/>
          <a:stretch>
            <a:fillRect/>
          </a:stretch>
        </p:blipFill>
        <p:spPr>
          <a:xfrm>
            <a:off x="3588588" y="4072462"/>
            <a:ext cx="276264" cy="223869"/>
          </a:xfrm>
          <a:prstGeom prst="rect">
            <a:avLst/>
          </a:prstGeom>
        </p:spPr>
      </p:pic>
    </p:spTree>
    <p:extLst>
      <p:ext uri="{BB962C8B-B14F-4D97-AF65-F5344CB8AC3E}">
        <p14:creationId xmlns:p14="http://schemas.microsoft.com/office/powerpoint/2010/main" val="3245593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2"/>
            <a:ext cx="7484534" cy="4816197"/>
          </a:xfrm>
        </p:spPr>
        <p:txBody>
          <a:bodyPr>
            <a:normAutofit lnSpcReduction="10000"/>
          </a:bodyPr>
          <a:lstStyle/>
          <a:p>
            <a:pPr marL="0" indent="0" algn="ctr">
              <a:buNone/>
            </a:pPr>
            <a:r>
              <a:rPr lang="en-US" dirty="0"/>
              <a:t>Submitting Ticket</a:t>
            </a:r>
            <a:r>
              <a:rPr lang="en-US" i="1" dirty="0"/>
              <a:t> </a:t>
            </a:r>
            <a:r>
              <a:rPr lang="en-US" i="1" dirty="0" err="1"/>
              <a:t>cont</a:t>
            </a:r>
            <a:endParaRPr lang="en-US" dirty="0"/>
          </a:p>
          <a:p>
            <a:pPr marL="0" indent="0" algn="ctr">
              <a:buNone/>
            </a:pPr>
            <a:endParaRPr lang="en-US" sz="1700" dirty="0"/>
          </a:p>
          <a:p>
            <a:pPr marL="0" indent="0">
              <a:buNone/>
            </a:pPr>
            <a:r>
              <a:rPr lang="en-US" sz="1700" dirty="0"/>
              <a:t>7. </a:t>
            </a:r>
            <a:r>
              <a:rPr lang="en-US" sz="1700" i="1" dirty="0"/>
              <a:t>Please Note: </a:t>
            </a:r>
            <a:r>
              <a:rPr lang="en-US" sz="1700" dirty="0"/>
              <a:t>all fields will have a black circle with a ? icon    .  When selecting, a text language will appear that will explain in additional guidance on completing this portion of the request.</a:t>
            </a:r>
          </a:p>
          <a:p>
            <a:pPr marL="0" indent="0">
              <a:buNone/>
            </a:pPr>
            <a:endParaRPr lang="en-US" sz="1700" dirty="0"/>
          </a:p>
          <a:p>
            <a:pPr marL="0" indent="0">
              <a:buNone/>
            </a:pPr>
            <a:r>
              <a:rPr lang="en-US" sz="1700" dirty="0"/>
              <a:t>8. Be sure to complete all </a:t>
            </a:r>
            <a:r>
              <a:rPr lang="en-US" sz="1700" dirty="0">
                <a:solidFill>
                  <a:srgbClr val="FF0000"/>
                </a:solidFill>
              </a:rPr>
              <a:t>RED asterisk (*) </a:t>
            </a:r>
            <a:r>
              <a:rPr lang="en-US" sz="1700" dirty="0"/>
              <a:t>to formally submit each request.</a:t>
            </a:r>
          </a:p>
          <a:p>
            <a:pPr marL="0" indent="0">
              <a:buNone/>
            </a:pPr>
            <a:endParaRPr lang="en-US" sz="1700" dirty="0"/>
          </a:p>
          <a:p>
            <a:pPr marL="0" indent="0">
              <a:buNone/>
            </a:pPr>
            <a:r>
              <a:rPr lang="en-US" sz="1700" dirty="0"/>
              <a:t>9. Be sure to attach supporting documentation where relevant and provide justification for all requests to allow for a smoother process.</a:t>
            </a:r>
          </a:p>
          <a:p>
            <a:pPr marL="0" indent="0">
              <a:buNone/>
            </a:pPr>
            <a:endParaRPr lang="en-US" sz="1700" dirty="0"/>
          </a:p>
          <a:p>
            <a:pPr marL="0" indent="0">
              <a:buNone/>
            </a:pPr>
            <a:r>
              <a:rPr lang="en-US" sz="1700" dirty="0"/>
              <a:t>10. When finished, submit via the gold “Submit” button. </a:t>
            </a:r>
          </a:p>
          <a:p>
            <a:pPr marL="342900" indent="-342900">
              <a:buFont typeface="+mj-lt"/>
              <a:buAutoNum type="arabicPeriod"/>
            </a:pPr>
            <a:endParaRPr lang="en-US" sz="1700" i="1" dirty="0"/>
          </a:p>
          <a:p>
            <a:pPr marL="0" indent="0">
              <a:buNone/>
            </a:pPr>
            <a:r>
              <a:rPr lang="en-US" sz="1700" dirty="0"/>
              <a:t>11. Once successfully submitted, the requestor submitting the request will receive an email response providing a link to easy access back to the ticket queue for tickets submitted.</a:t>
            </a:r>
          </a:p>
          <a:p>
            <a:pPr marL="0" indent="0">
              <a:buNone/>
            </a:pPr>
            <a:endParaRPr lang="en-US" sz="1700" dirty="0"/>
          </a:p>
          <a:p>
            <a:pPr marL="0" indent="0">
              <a:buNone/>
            </a:pPr>
            <a:r>
              <a:rPr lang="en-US" sz="1700" dirty="0"/>
              <a:t>12. The respective service center will receive and process the request and will communicate to the requestor via the system.</a:t>
            </a:r>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28</a:t>
            </a:fld>
            <a:endParaRPr lang="en-US" dirty="0"/>
          </a:p>
        </p:txBody>
      </p:sp>
      <p:pic>
        <p:nvPicPr>
          <p:cNvPr id="9" name="Picture 8">
            <a:extLst>
              <a:ext uri="{FF2B5EF4-FFF2-40B4-BE49-F238E27FC236}">
                <a16:creationId xmlns:a16="http://schemas.microsoft.com/office/drawing/2014/main" id="{F349A711-5A02-465E-9D97-C7E2E2FE266D}"/>
              </a:ext>
            </a:extLst>
          </p:cNvPr>
          <p:cNvPicPr>
            <a:picLocks noChangeAspect="1"/>
          </p:cNvPicPr>
          <p:nvPr/>
        </p:nvPicPr>
        <p:blipFill>
          <a:blip r:embed="rId2"/>
          <a:stretch>
            <a:fillRect/>
          </a:stretch>
        </p:blipFill>
        <p:spPr>
          <a:xfrm>
            <a:off x="6098664" y="3687900"/>
            <a:ext cx="626534" cy="434888"/>
          </a:xfrm>
          <a:prstGeom prst="rect">
            <a:avLst/>
          </a:prstGeom>
        </p:spPr>
      </p:pic>
      <p:pic>
        <p:nvPicPr>
          <p:cNvPr id="11" name="Picture 10">
            <a:extLst>
              <a:ext uri="{FF2B5EF4-FFF2-40B4-BE49-F238E27FC236}">
                <a16:creationId xmlns:a16="http://schemas.microsoft.com/office/drawing/2014/main" id="{C2B13114-5A20-4757-B89F-7FC5E29A3980}"/>
              </a:ext>
            </a:extLst>
          </p:cNvPr>
          <p:cNvPicPr>
            <a:picLocks noChangeAspect="1"/>
          </p:cNvPicPr>
          <p:nvPr/>
        </p:nvPicPr>
        <p:blipFill>
          <a:blip r:embed="rId3"/>
          <a:stretch>
            <a:fillRect/>
          </a:stretch>
        </p:blipFill>
        <p:spPr>
          <a:xfrm>
            <a:off x="6531532" y="1764624"/>
            <a:ext cx="171459" cy="171459"/>
          </a:xfrm>
          <a:prstGeom prst="rect">
            <a:avLst/>
          </a:prstGeom>
        </p:spPr>
      </p:pic>
    </p:spTree>
    <p:extLst>
      <p:ext uri="{BB962C8B-B14F-4D97-AF65-F5344CB8AC3E}">
        <p14:creationId xmlns:p14="http://schemas.microsoft.com/office/powerpoint/2010/main" val="865088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685800" y="1279802"/>
            <a:ext cx="7755467" cy="4816197"/>
          </a:xfrm>
        </p:spPr>
        <p:txBody>
          <a:bodyPr>
            <a:normAutofit fontScale="85000" lnSpcReduction="20000"/>
          </a:bodyPr>
          <a:lstStyle/>
          <a:p>
            <a:pPr marL="0" indent="0" algn="ctr">
              <a:buNone/>
            </a:pPr>
            <a:r>
              <a:rPr lang="en-US" dirty="0"/>
              <a:t>Submitting Ticket</a:t>
            </a:r>
            <a:r>
              <a:rPr lang="en-US" i="1" dirty="0"/>
              <a:t> </a:t>
            </a:r>
            <a:r>
              <a:rPr lang="en-US" i="1" dirty="0" err="1"/>
              <a:t>cont</a:t>
            </a:r>
            <a:endParaRPr lang="en-US" dirty="0"/>
          </a:p>
          <a:p>
            <a:pPr marL="0" indent="0" algn="ctr">
              <a:buNone/>
            </a:pPr>
            <a:endParaRPr lang="en-US" sz="1700" dirty="0"/>
          </a:p>
          <a:p>
            <a:pPr marL="0" indent="0">
              <a:buNone/>
            </a:pPr>
            <a:r>
              <a:rPr lang="en-US" sz="1700" dirty="0"/>
              <a:t>13. Attachments can be loaded from the “browse” feature of the form. </a:t>
            </a:r>
          </a:p>
          <a:p>
            <a:pPr marL="0" indent="0">
              <a:buNone/>
            </a:pPr>
            <a:endParaRPr lang="en-US" sz="1700" dirty="0"/>
          </a:p>
          <a:p>
            <a:r>
              <a:rPr lang="en-US" sz="1500" dirty="0"/>
              <a:t>If the file is too large, an error will be displayed and there are 2 additional options for submitting an attachment</a:t>
            </a:r>
          </a:p>
          <a:p>
            <a:pPr lvl="1">
              <a:buFont typeface="Wingdings" panose="05000000000000000000" pitchFamily="2" charset="2"/>
              <a:buChar char="v"/>
            </a:pPr>
            <a:r>
              <a:rPr lang="en-US" sz="1500" dirty="0">
                <a:solidFill>
                  <a:srgbClr val="0070C0"/>
                </a:solidFill>
              </a:rPr>
              <a:t>Option 1: </a:t>
            </a:r>
            <a:r>
              <a:rPr lang="en-US" sz="1500" dirty="0"/>
              <a:t>Reply to the email confirmation/ticket you receive; attach the file and send via email</a:t>
            </a:r>
          </a:p>
          <a:p>
            <a:pPr lvl="1">
              <a:buFont typeface="Wingdings" panose="05000000000000000000" pitchFamily="2" charset="2"/>
              <a:buChar char="v"/>
            </a:pPr>
            <a:r>
              <a:rPr lang="en-US" sz="1500" dirty="0">
                <a:solidFill>
                  <a:srgbClr val="0070C0"/>
                </a:solidFill>
              </a:rPr>
              <a:t>Option 2: </a:t>
            </a:r>
            <a:r>
              <a:rPr lang="en-US" sz="1500" dirty="0"/>
              <a:t>Login to service.purdue.edu </a:t>
            </a:r>
          </a:p>
          <a:p>
            <a:pPr lvl="2">
              <a:buFont typeface="Courier New" panose="02070309020205020404" pitchFamily="49" charset="0"/>
              <a:buChar char="o"/>
            </a:pPr>
            <a:r>
              <a:rPr lang="en-US" sz="1500" dirty="0"/>
              <a:t>Click </a:t>
            </a:r>
            <a:r>
              <a:rPr lang="en-US" sz="1500" b="1" dirty="0">
                <a:solidFill>
                  <a:srgbClr val="0070C0"/>
                </a:solidFill>
              </a:rPr>
              <a:t>“Services” </a:t>
            </a:r>
            <a:r>
              <a:rPr lang="en-US" sz="1500" dirty="0"/>
              <a:t>in the top banner</a:t>
            </a:r>
          </a:p>
          <a:p>
            <a:pPr lvl="2">
              <a:buFont typeface="Courier New" panose="02070309020205020404" pitchFamily="49" charset="0"/>
              <a:buChar char="o"/>
            </a:pPr>
            <a:r>
              <a:rPr lang="en-US" sz="1500" dirty="0"/>
              <a:t>Select </a:t>
            </a:r>
            <a:r>
              <a:rPr lang="en-US" sz="1500" b="1" dirty="0">
                <a:solidFill>
                  <a:srgbClr val="FF0000"/>
                </a:solidFill>
              </a:rPr>
              <a:t>“Ticket Requests” </a:t>
            </a:r>
            <a:r>
              <a:rPr lang="en-US" sz="1500" dirty="0"/>
              <a:t>from </a:t>
            </a:r>
          </a:p>
          <a:p>
            <a:pPr marL="457200" lvl="2" indent="0">
              <a:buNone/>
            </a:pPr>
            <a:r>
              <a:rPr lang="en-US" sz="1500" dirty="0"/>
              <a:t>       the sub-banner on the next page</a:t>
            </a:r>
          </a:p>
          <a:p>
            <a:pPr lvl="2">
              <a:buFont typeface="Courier New" panose="02070309020205020404" pitchFamily="49" charset="0"/>
              <a:buChar char="o"/>
            </a:pPr>
            <a:r>
              <a:rPr lang="en-US" sz="1500" dirty="0"/>
              <a:t>Scroll down and navigate to </a:t>
            </a:r>
          </a:p>
          <a:p>
            <a:pPr marL="457200" lvl="2" indent="0">
              <a:buNone/>
            </a:pPr>
            <a:r>
              <a:rPr lang="en-US" sz="1500" dirty="0"/>
              <a:t>      the applicable ticket</a:t>
            </a:r>
          </a:p>
          <a:p>
            <a:pPr lvl="2">
              <a:buFont typeface="Courier New" panose="02070309020205020404" pitchFamily="49" charset="0"/>
              <a:buChar char="o"/>
            </a:pPr>
            <a:r>
              <a:rPr lang="en-US" sz="1500" dirty="0"/>
              <a:t>Click the </a:t>
            </a:r>
            <a:r>
              <a:rPr lang="en-US" sz="1500" b="1" dirty="0">
                <a:solidFill>
                  <a:srgbClr val="5A8B25"/>
                </a:solidFill>
              </a:rPr>
              <a:t>ticket title</a:t>
            </a:r>
          </a:p>
          <a:p>
            <a:pPr lvl="2">
              <a:buFont typeface="Courier New" panose="02070309020205020404" pitchFamily="49" charset="0"/>
              <a:buChar char="o"/>
            </a:pPr>
            <a:r>
              <a:rPr lang="en-US" sz="1500" dirty="0"/>
              <a:t>Locate the attachments box on the right of screen</a:t>
            </a:r>
          </a:p>
          <a:p>
            <a:pPr lvl="2">
              <a:buFont typeface="Courier New" panose="02070309020205020404" pitchFamily="49" charset="0"/>
              <a:buChar char="o"/>
            </a:pPr>
            <a:r>
              <a:rPr lang="en-US" sz="1500" dirty="0"/>
              <a:t>Drag &amp; Drop the file needing to be attached</a:t>
            </a:r>
          </a:p>
          <a:p>
            <a:pPr marL="685800" lvl="3" indent="0">
              <a:buNone/>
            </a:pPr>
            <a:endParaRPr lang="en-US" dirty="0"/>
          </a:p>
          <a:p>
            <a:pPr marL="685800" lvl="3" indent="0">
              <a:buNone/>
            </a:pPr>
            <a:r>
              <a:rPr lang="en-US" dirty="0"/>
              <a:t> </a:t>
            </a:r>
          </a:p>
          <a:p>
            <a:pPr marL="0" indent="0">
              <a:buNone/>
            </a:pPr>
            <a:r>
              <a:rPr lang="en-US" dirty="0"/>
              <a:t> </a:t>
            </a:r>
            <a:endParaRPr lang="en-US" sz="2000"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29</a:t>
            </a:fld>
            <a:endParaRPr lang="en-US" dirty="0"/>
          </a:p>
        </p:txBody>
      </p:sp>
      <p:pic>
        <p:nvPicPr>
          <p:cNvPr id="9" name="Picture 8">
            <a:extLst>
              <a:ext uri="{FF2B5EF4-FFF2-40B4-BE49-F238E27FC236}">
                <a16:creationId xmlns:a16="http://schemas.microsoft.com/office/drawing/2014/main" id="{601C40F4-497D-7DD7-FA6D-17042A51ED5B}"/>
              </a:ext>
            </a:extLst>
          </p:cNvPr>
          <p:cNvPicPr>
            <a:picLocks noChangeAspect="1"/>
          </p:cNvPicPr>
          <p:nvPr/>
        </p:nvPicPr>
        <p:blipFill>
          <a:blip r:embed="rId2"/>
          <a:stretch>
            <a:fillRect/>
          </a:stretch>
        </p:blipFill>
        <p:spPr>
          <a:xfrm>
            <a:off x="6884126" y="1511472"/>
            <a:ext cx="885949" cy="457264"/>
          </a:xfrm>
          <a:prstGeom prst="rect">
            <a:avLst/>
          </a:prstGeom>
        </p:spPr>
      </p:pic>
      <p:pic>
        <p:nvPicPr>
          <p:cNvPr id="15" name="Picture 14" descr="A screenshot of a computer&#10;&#10;AI-generated content may be incorrect.">
            <a:extLst>
              <a:ext uri="{FF2B5EF4-FFF2-40B4-BE49-F238E27FC236}">
                <a16:creationId xmlns:a16="http://schemas.microsoft.com/office/drawing/2014/main" id="{49FF0220-CDCF-CA85-C87A-2D69C81FEC98}"/>
              </a:ext>
            </a:extLst>
          </p:cNvPr>
          <p:cNvPicPr>
            <a:picLocks noChangeAspect="1"/>
          </p:cNvPicPr>
          <p:nvPr/>
        </p:nvPicPr>
        <p:blipFill>
          <a:blip r:embed="rId3"/>
          <a:stretch>
            <a:fillRect/>
          </a:stretch>
        </p:blipFill>
        <p:spPr>
          <a:xfrm>
            <a:off x="3959524" y="2682814"/>
            <a:ext cx="4941431" cy="1868791"/>
          </a:xfrm>
          <a:prstGeom prst="rect">
            <a:avLst/>
          </a:prstGeom>
        </p:spPr>
      </p:pic>
      <p:pic>
        <p:nvPicPr>
          <p:cNvPr id="21" name="Picture 20" descr="A screenshot of a message&#10;&#10;AI-generated content may be incorrect.">
            <a:extLst>
              <a:ext uri="{FF2B5EF4-FFF2-40B4-BE49-F238E27FC236}">
                <a16:creationId xmlns:a16="http://schemas.microsoft.com/office/drawing/2014/main" id="{EE7BC673-1C85-AE5E-5E8B-6651FE9C7C66}"/>
              </a:ext>
            </a:extLst>
          </p:cNvPr>
          <p:cNvPicPr>
            <a:picLocks noChangeAspect="1"/>
          </p:cNvPicPr>
          <p:nvPr/>
        </p:nvPicPr>
        <p:blipFill>
          <a:blip r:embed="rId4"/>
          <a:stretch>
            <a:fillRect/>
          </a:stretch>
        </p:blipFill>
        <p:spPr>
          <a:xfrm>
            <a:off x="5055481" y="4763940"/>
            <a:ext cx="3066485" cy="1436935"/>
          </a:xfrm>
          <a:prstGeom prst="rect">
            <a:avLst/>
          </a:prstGeom>
        </p:spPr>
      </p:pic>
    </p:spTree>
    <p:extLst>
      <p:ext uri="{BB962C8B-B14F-4D97-AF65-F5344CB8AC3E}">
        <p14:creationId xmlns:p14="http://schemas.microsoft.com/office/powerpoint/2010/main" val="320322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1FC6-E1D4-487D-8D98-87F2ADF99B99}"/>
              </a:ext>
            </a:extLst>
          </p:cNvPr>
          <p:cNvSpPr>
            <a:spLocks noGrp="1"/>
          </p:cNvSpPr>
          <p:nvPr>
            <p:ph type="ctrTitle"/>
          </p:nvPr>
        </p:nvSpPr>
        <p:spPr/>
        <p:txBody>
          <a:bodyPr/>
          <a:lstStyle/>
          <a:p>
            <a:pPr algn="ctr"/>
            <a:r>
              <a:rPr lang="en-US" dirty="0"/>
              <a:t>Business Office</a:t>
            </a:r>
          </a:p>
        </p:txBody>
      </p:sp>
      <p:sp>
        <p:nvSpPr>
          <p:cNvPr id="5" name="Date Placeholder 4">
            <a:extLst>
              <a:ext uri="{FF2B5EF4-FFF2-40B4-BE49-F238E27FC236}">
                <a16:creationId xmlns:a16="http://schemas.microsoft.com/office/drawing/2014/main" id="{62DD51B1-C778-44D0-9657-970D016A440A}"/>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CB52AFCB-4F70-497C-91C3-73401A75CED7}"/>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
        <p:nvSpPr>
          <p:cNvPr id="7" name="Subtitle 2">
            <a:extLst>
              <a:ext uri="{FF2B5EF4-FFF2-40B4-BE49-F238E27FC236}">
                <a16:creationId xmlns:a16="http://schemas.microsoft.com/office/drawing/2014/main" id="{47C608EE-3BF6-4DFD-B729-E25E1CB16366}"/>
              </a:ext>
            </a:extLst>
          </p:cNvPr>
          <p:cNvSpPr>
            <a:spLocks noGrp="1"/>
          </p:cNvSpPr>
          <p:nvPr>
            <p:ph type="subTitle" idx="1"/>
          </p:nvPr>
        </p:nvSpPr>
        <p:spPr>
          <a:xfrm>
            <a:off x="1184031" y="910178"/>
            <a:ext cx="6925731" cy="341599"/>
          </a:xfrm>
        </p:spPr>
        <p:txBody>
          <a:bodyPr/>
          <a:lstStyle/>
          <a:p>
            <a:pPr algn="ctr"/>
            <a:r>
              <a:rPr lang="en-US" dirty="0"/>
              <a:t>Reimbursement Decision Chart</a:t>
            </a:r>
          </a:p>
        </p:txBody>
      </p:sp>
      <p:sp>
        <p:nvSpPr>
          <p:cNvPr id="12" name="TextBox 11">
            <a:extLst>
              <a:ext uri="{FF2B5EF4-FFF2-40B4-BE49-F238E27FC236}">
                <a16:creationId xmlns:a16="http://schemas.microsoft.com/office/drawing/2014/main" id="{3932359C-66A2-5E0E-9BAF-6FD184D613A2}"/>
              </a:ext>
            </a:extLst>
          </p:cNvPr>
          <p:cNvSpPr txBox="1"/>
          <p:nvPr/>
        </p:nvSpPr>
        <p:spPr>
          <a:xfrm>
            <a:off x="1053464" y="1648388"/>
            <a:ext cx="7186863"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hlinkClick r:id="rId2"/>
              </a:rPr>
              <a:t>Reimbursement Decision Chart</a:t>
            </a:r>
            <a:endParaRPr lang="en-US" b="1" dirty="0"/>
          </a:p>
          <a:p>
            <a:pPr marL="342900" indent="-342900" algn="l">
              <a:buAutoNum type="arabicPeriod"/>
            </a:pPr>
            <a:endParaRPr lang="en-US" dirty="0"/>
          </a:p>
          <a:p>
            <a:pPr marL="342900" indent="-342900" algn="l">
              <a:buAutoNum type="arabicPeriod"/>
            </a:pPr>
            <a:r>
              <a:rPr lang="en-US" dirty="0"/>
              <a:t>Purdue Employee Decision Chart (page 1)</a:t>
            </a:r>
          </a:p>
          <a:p>
            <a:pPr marL="342900" indent="-342900" algn="l">
              <a:buAutoNum type="arabicPeriod"/>
            </a:pPr>
            <a:r>
              <a:rPr lang="en-US" dirty="0"/>
              <a:t>Non-Purdue Employee Decision Chart (page 2)</a:t>
            </a:r>
          </a:p>
          <a:p>
            <a:pPr marL="342900" indent="-342900" algn="l">
              <a:buAutoNum type="arabicPeriod"/>
            </a:pPr>
            <a:r>
              <a:rPr lang="en-US" dirty="0"/>
              <a:t>Vendor Decision Chart (page 3)</a:t>
            </a:r>
          </a:p>
          <a:p>
            <a:pPr marL="342900" indent="-342900">
              <a:buAutoNum type="arabicPeriod"/>
            </a:pPr>
            <a:r>
              <a:rPr lang="en-US" dirty="0"/>
              <a:t>Non-Purdue Employee Travel Decision Chart (page 3)</a:t>
            </a:r>
          </a:p>
          <a:p>
            <a:pPr marL="342900" indent="-342900">
              <a:buAutoNum type="arabicPeriod"/>
            </a:pPr>
            <a:r>
              <a:rPr lang="en-US" dirty="0"/>
              <a:t>Prospective Employee Decision Chart (page 3)</a:t>
            </a:r>
          </a:p>
          <a:p>
            <a:pPr marL="342900" indent="-342900" algn="l">
              <a:buAutoNum type="arabicPeriod"/>
            </a:pPr>
            <a:r>
              <a:rPr lang="en-US" dirty="0">
                <a:hlinkClick r:id="rId3"/>
              </a:rPr>
              <a:t>Purdue Undergrad/MS/Doctoral Student Decision Chart </a:t>
            </a:r>
            <a:r>
              <a:rPr lang="en-US" dirty="0"/>
              <a:t>(page 4)</a:t>
            </a:r>
          </a:p>
          <a:p>
            <a:pPr marL="800100" lvl="1" indent="-342900">
              <a:buFont typeface="Arial" panose="020B0604020202020204" pitchFamily="34" charset="0"/>
              <a:buChar char="•"/>
            </a:pPr>
            <a:r>
              <a:rPr lang="en-US" dirty="0"/>
              <a:t>Clarification Student Reimbursement </a:t>
            </a:r>
          </a:p>
          <a:p>
            <a:pPr marL="800100" lvl="1" indent="-342900">
              <a:buFont typeface="Arial" panose="020B0604020202020204" pitchFamily="34" charset="0"/>
              <a:buChar char="•"/>
            </a:pPr>
            <a:r>
              <a:rPr lang="en-US" dirty="0"/>
              <a:t>Paid UG Student Reimbursement Guidance</a:t>
            </a:r>
          </a:p>
          <a:p>
            <a:pPr marL="800100" lvl="1" indent="-342900">
              <a:buFont typeface="Arial" panose="020B0604020202020204" pitchFamily="34" charset="0"/>
              <a:buChar char="•"/>
            </a:pPr>
            <a:r>
              <a:rPr lang="en-US" dirty="0"/>
              <a:t>Student Look up in SuccessFactors</a:t>
            </a:r>
          </a:p>
          <a:p>
            <a:pPr marL="342900" indent="-342900" algn="l">
              <a:buAutoNum type="arabicPeriod"/>
            </a:pPr>
            <a:endParaRPr lang="en-US" dirty="0"/>
          </a:p>
          <a:p>
            <a:pPr marL="342900" indent="-342900" algn="l">
              <a:buAutoNum type="arabicPeriod"/>
            </a:pPr>
            <a:endParaRPr lang="en-US" dirty="0"/>
          </a:p>
        </p:txBody>
      </p:sp>
    </p:spTree>
    <p:extLst>
      <p:ext uri="{BB962C8B-B14F-4D97-AF65-F5344CB8AC3E}">
        <p14:creationId xmlns:p14="http://schemas.microsoft.com/office/powerpoint/2010/main" val="4246569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685800" y="1279802"/>
            <a:ext cx="7755467" cy="4816197"/>
          </a:xfrm>
        </p:spPr>
        <p:txBody>
          <a:bodyPr>
            <a:normAutofit/>
          </a:bodyPr>
          <a:lstStyle/>
          <a:p>
            <a:pPr marL="0" indent="0" algn="ctr">
              <a:buNone/>
            </a:pPr>
            <a:r>
              <a:rPr lang="en-US" dirty="0"/>
              <a:t>How to Access Previously Submitted Tickets</a:t>
            </a:r>
          </a:p>
          <a:p>
            <a:pPr marL="0" indent="0" algn="ctr">
              <a:buNone/>
            </a:pPr>
            <a:endParaRPr lang="en-US" dirty="0"/>
          </a:p>
          <a:p>
            <a:pPr marL="0" indent="0">
              <a:buNone/>
            </a:pPr>
            <a:r>
              <a:rPr lang="en-US" sz="1600" dirty="0"/>
              <a:t>1. Once a service request is submitted, ticket requests can be monitored by the requestor by logging into the service.purdue.edu and visiting “Ticket Requests”</a:t>
            </a:r>
          </a:p>
          <a:p>
            <a:pPr marL="685800" lvl="3" indent="0">
              <a:buNone/>
            </a:pPr>
            <a:endParaRPr lang="en-US" dirty="0"/>
          </a:p>
          <a:p>
            <a:pPr marL="685800" lvl="3" indent="0">
              <a:buNone/>
            </a:pPr>
            <a:endParaRPr lang="en-US" dirty="0"/>
          </a:p>
          <a:p>
            <a:pPr marL="0" indent="0">
              <a:buNone/>
            </a:pPr>
            <a:r>
              <a:rPr lang="en-US" sz="1600" dirty="0"/>
              <a:t>2. After selecting Ticket Requests, the next screen will provide a search function but also a list of service requests submitted by the end user OR the contact if one has been added to the request.</a:t>
            </a:r>
          </a:p>
          <a:p>
            <a:pPr lvl="1">
              <a:buFont typeface="Wingdings" panose="05000000000000000000" pitchFamily="2" charset="2"/>
              <a:buChar char="v"/>
            </a:pPr>
            <a:r>
              <a:rPr lang="en-US" sz="1400" dirty="0"/>
              <a:t>There is also search function to quickly find a specific request</a:t>
            </a:r>
          </a:p>
          <a:p>
            <a:pPr marL="228600" lvl="1" indent="0">
              <a:buNone/>
            </a:pPr>
            <a:endParaRPr lang="en-US" sz="1400"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30</a:t>
            </a:fld>
            <a:endParaRPr lang="en-US" dirty="0"/>
          </a:p>
        </p:txBody>
      </p:sp>
      <p:pic>
        <p:nvPicPr>
          <p:cNvPr id="12" name="Picture 11">
            <a:extLst>
              <a:ext uri="{FF2B5EF4-FFF2-40B4-BE49-F238E27FC236}">
                <a16:creationId xmlns:a16="http://schemas.microsoft.com/office/drawing/2014/main" id="{BE3DCC2C-9353-4B3B-8ADC-8457471E449B}"/>
              </a:ext>
            </a:extLst>
          </p:cNvPr>
          <p:cNvPicPr>
            <a:picLocks noChangeAspect="1"/>
          </p:cNvPicPr>
          <p:nvPr/>
        </p:nvPicPr>
        <p:blipFill>
          <a:blip r:embed="rId2"/>
          <a:stretch>
            <a:fillRect/>
          </a:stretch>
        </p:blipFill>
        <p:spPr>
          <a:xfrm>
            <a:off x="2158999" y="4215509"/>
            <a:ext cx="4470401" cy="1812757"/>
          </a:xfrm>
          <a:prstGeom prst="rect">
            <a:avLst/>
          </a:prstGeom>
        </p:spPr>
      </p:pic>
      <p:pic>
        <p:nvPicPr>
          <p:cNvPr id="8" name="Picture 7">
            <a:extLst>
              <a:ext uri="{FF2B5EF4-FFF2-40B4-BE49-F238E27FC236}">
                <a16:creationId xmlns:a16="http://schemas.microsoft.com/office/drawing/2014/main" id="{2F6605F7-AFEB-1637-EFB3-E2E0F3C332CB}"/>
              </a:ext>
            </a:extLst>
          </p:cNvPr>
          <p:cNvPicPr>
            <a:picLocks noChangeAspect="1"/>
          </p:cNvPicPr>
          <p:nvPr/>
        </p:nvPicPr>
        <p:blipFill>
          <a:blip r:embed="rId3"/>
          <a:stretch>
            <a:fillRect/>
          </a:stretch>
        </p:blipFill>
        <p:spPr>
          <a:xfrm>
            <a:off x="2966813" y="2301444"/>
            <a:ext cx="3210373" cy="762106"/>
          </a:xfrm>
          <a:prstGeom prst="rect">
            <a:avLst/>
          </a:prstGeom>
        </p:spPr>
      </p:pic>
    </p:spTree>
    <p:extLst>
      <p:ext uri="{BB962C8B-B14F-4D97-AF65-F5344CB8AC3E}">
        <p14:creationId xmlns:p14="http://schemas.microsoft.com/office/powerpoint/2010/main" val="2442223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 </a:t>
            </a:r>
            <a:r>
              <a:rPr lang="en-US" dirty="0">
                <a:hlinkClick r:id="rId2"/>
              </a:rPr>
              <a:t>FAQs</a:t>
            </a:r>
            <a:endParaRPr lang="en-US" dirty="0"/>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2"/>
            <a:ext cx="7484534" cy="5578197"/>
          </a:xfrm>
        </p:spPr>
        <p:txBody>
          <a:bodyPr>
            <a:normAutofit/>
          </a:bodyPr>
          <a:lstStyle/>
          <a:p>
            <a:pPr>
              <a:buFont typeface="Wingdings" panose="05000000000000000000" pitchFamily="2" charset="2"/>
              <a:buChar char="q"/>
            </a:pPr>
            <a:r>
              <a:rPr lang="en-US" sz="1400" dirty="0"/>
              <a:t>Is there an easier way to access service requests?</a:t>
            </a:r>
          </a:p>
          <a:p>
            <a:pPr lvl="1">
              <a:buFont typeface="Wingdings" panose="05000000000000000000" pitchFamily="2" charset="2"/>
              <a:buChar char="§"/>
            </a:pPr>
            <a:r>
              <a:rPr lang="en-US" sz="1200" dirty="0"/>
              <a:t>Yes. Once familiar with using </a:t>
            </a:r>
            <a:r>
              <a:rPr lang="en-US" sz="1200" b="1" i="1" dirty="0"/>
              <a:t>Purchasing Center Services – Business Office</a:t>
            </a:r>
            <a:r>
              <a:rPr lang="en-US" sz="1200" dirty="0"/>
              <a:t> a “My Favorites” link can be added for quicker access in placing service requests which will populate a favorite list on the main service tool bar.</a:t>
            </a:r>
          </a:p>
          <a:p>
            <a:pPr marL="228600" lvl="1" indent="0">
              <a:buNone/>
            </a:pPr>
            <a:endParaRPr lang="en-US" sz="1400" dirty="0"/>
          </a:p>
          <a:p>
            <a:pPr marL="228600" lvl="1" indent="0">
              <a:buNone/>
            </a:pPr>
            <a:endParaRPr lang="en-US" sz="1400" dirty="0"/>
          </a:p>
          <a:p>
            <a:pPr marL="228600" lvl="1" indent="0">
              <a:buNone/>
            </a:pPr>
            <a:endParaRPr lang="en-US" sz="1400" dirty="0"/>
          </a:p>
          <a:p>
            <a:pPr>
              <a:buFont typeface="Wingdings" panose="05000000000000000000" pitchFamily="2" charset="2"/>
              <a:buChar char="q"/>
            </a:pPr>
            <a:r>
              <a:rPr lang="en-US" sz="1400" dirty="0"/>
              <a:t>Can I send restricted &amp; sensitive information through the TDX forms?</a:t>
            </a:r>
          </a:p>
          <a:p>
            <a:pPr lvl="1">
              <a:buFont typeface="Wingdings" panose="05000000000000000000" pitchFamily="2" charset="2"/>
              <a:buChar char="§"/>
            </a:pPr>
            <a:r>
              <a:rPr lang="en-US" sz="1200" dirty="0"/>
              <a:t>Yes, TDX meets Purdue’s security requirements for protected data as it requires authentication through the Boiler Key system.</a:t>
            </a:r>
          </a:p>
          <a:p>
            <a:pPr marL="228600" lvl="1" indent="0">
              <a:buNone/>
            </a:pPr>
            <a:endParaRPr lang="en-US" sz="1400" dirty="0"/>
          </a:p>
          <a:p>
            <a:pPr>
              <a:buFont typeface="Wingdings" panose="05000000000000000000" pitchFamily="2" charset="2"/>
              <a:buChar char="q"/>
            </a:pPr>
            <a:r>
              <a:rPr lang="en-US" sz="1400" dirty="0"/>
              <a:t>I don’t see a service request form that fits my need. What do I do??</a:t>
            </a:r>
          </a:p>
          <a:p>
            <a:pPr lvl="1">
              <a:buFont typeface="Wingdings" panose="05000000000000000000" pitchFamily="2" charset="2"/>
              <a:buChar char="§"/>
            </a:pPr>
            <a:r>
              <a:rPr lang="en-US" sz="1200" dirty="0"/>
              <a:t>If you are submitting a Procurement request, use the General Inquiry-Purchasing form.</a:t>
            </a:r>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31</a:t>
            </a:fld>
            <a:endParaRPr lang="en-US" dirty="0"/>
          </a:p>
        </p:txBody>
      </p:sp>
      <p:pic>
        <p:nvPicPr>
          <p:cNvPr id="8" name="Picture 7">
            <a:extLst>
              <a:ext uri="{FF2B5EF4-FFF2-40B4-BE49-F238E27FC236}">
                <a16:creationId xmlns:a16="http://schemas.microsoft.com/office/drawing/2014/main" id="{AD2B62D4-D66A-4EC3-91B6-EA2ED6761AEE}"/>
              </a:ext>
            </a:extLst>
          </p:cNvPr>
          <p:cNvPicPr>
            <a:picLocks noChangeAspect="1"/>
          </p:cNvPicPr>
          <p:nvPr/>
        </p:nvPicPr>
        <p:blipFill>
          <a:blip r:embed="rId3"/>
          <a:stretch>
            <a:fillRect/>
          </a:stretch>
        </p:blipFill>
        <p:spPr>
          <a:xfrm>
            <a:off x="3915077" y="2055393"/>
            <a:ext cx="1772564" cy="468498"/>
          </a:xfrm>
          <a:prstGeom prst="rect">
            <a:avLst/>
          </a:prstGeom>
        </p:spPr>
      </p:pic>
      <p:pic>
        <p:nvPicPr>
          <p:cNvPr id="10" name="Picture 9">
            <a:extLst>
              <a:ext uri="{FF2B5EF4-FFF2-40B4-BE49-F238E27FC236}">
                <a16:creationId xmlns:a16="http://schemas.microsoft.com/office/drawing/2014/main" id="{01FEFAF5-9F9C-433F-9CC2-FD82205BEA87}"/>
              </a:ext>
            </a:extLst>
          </p:cNvPr>
          <p:cNvPicPr>
            <a:picLocks noChangeAspect="1"/>
          </p:cNvPicPr>
          <p:nvPr/>
        </p:nvPicPr>
        <p:blipFill>
          <a:blip r:embed="rId4"/>
          <a:stretch>
            <a:fillRect/>
          </a:stretch>
        </p:blipFill>
        <p:spPr>
          <a:xfrm>
            <a:off x="3156467" y="2619966"/>
            <a:ext cx="3289783" cy="468498"/>
          </a:xfrm>
          <a:prstGeom prst="rect">
            <a:avLst/>
          </a:prstGeom>
        </p:spPr>
      </p:pic>
      <p:pic>
        <p:nvPicPr>
          <p:cNvPr id="7" name="Picture 4" descr="FAQ, Question and answer icon symbols. Q and A speech icons set. FAQ, Question and answer icon symbols. Q and A speech icons set. FAQ stock illustrations">
            <a:extLst>
              <a:ext uri="{FF2B5EF4-FFF2-40B4-BE49-F238E27FC236}">
                <a16:creationId xmlns:a16="http://schemas.microsoft.com/office/drawing/2014/main" id="{42565A0A-4C65-907C-4242-7051A1A21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6083" y="4990779"/>
            <a:ext cx="2365683" cy="155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207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52B0-865B-4EE8-AC00-742CD5822B93}"/>
              </a:ext>
            </a:extLst>
          </p:cNvPr>
          <p:cNvSpPr>
            <a:spLocks noGrp="1"/>
          </p:cNvSpPr>
          <p:nvPr>
            <p:ph type="ctrTitle"/>
          </p:nvPr>
        </p:nvSpPr>
        <p:spPr/>
        <p:txBody>
          <a:bodyPr/>
          <a:lstStyle/>
          <a:p>
            <a:pPr algn="ctr"/>
            <a:r>
              <a:rPr lang="en-US" dirty="0"/>
              <a:t>Business Office</a:t>
            </a:r>
          </a:p>
        </p:txBody>
      </p:sp>
      <p:sp>
        <p:nvSpPr>
          <p:cNvPr id="4" name="Text Placeholder 3">
            <a:extLst>
              <a:ext uri="{FF2B5EF4-FFF2-40B4-BE49-F238E27FC236}">
                <a16:creationId xmlns:a16="http://schemas.microsoft.com/office/drawing/2014/main" id="{6C33154F-8AD4-4287-A44F-B0671AA6A6EF}"/>
              </a:ext>
            </a:extLst>
          </p:cNvPr>
          <p:cNvSpPr>
            <a:spLocks noGrp="1"/>
          </p:cNvSpPr>
          <p:nvPr>
            <p:ph type="body" sz="quarter" idx="14"/>
          </p:nvPr>
        </p:nvSpPr>
        <p:spPr>
          <a:xfrm>
            <a:off x="863600" y="1437984"/>
            <a:ext cx="7342946" cy="4626075"/>
          </a:xfrm>
        </p:spPr>
        <p:txBody>
          <a:bodyPr vert="horz" lIns="0" tIns="0" rIns="0" bIns="0" rtlCol="0" anchor="t">
            <a:normAutofit/>
          </a:bodyPr>
          <a:lstStyle/>
          <a:p>
            <a:pPr lvl="1"/>
            <a:r>
              <a:rPr lang="en-US" dirty="0"/>
              <a:t>Forms completed in different ink colors</a:t>
            </a:r>
          </a:p>
          <a:p>
            <a:pPr lvl="1"/>
            <a:r>
              <a:rPr lang="en-US" dirty="0"/>
              <a:t>Description of Services/Reason for Payment on PC form left blank or too vague (</a:t>
            </a:r>
            <a:r>
              <a:rPr lang="en-US" sz="1400" b="1" i="1" dirty="0"/>
              <a:t>be specific</a:t>
            </a:r>
            <a:r>
              <a:rPr lang="en-US" dirty="0"/>
              <a:t>)</a:t>
            </a:r>
          </a:p>
          <a:p>
            <a:pPr lvl="1"/>
            <a:r>
              <a:rPr lang="en-US" dirty="0"/>
              <a:t>No answer to “Have you been paid by Purdue Before” on PC form</a:t>
            </a:r>
          </a:p>
          <a:p>
            <a:pPr lvl="1"/>
            <a:r>
              <a:rPr lang="en-US" dirty="0"/>
              <a:t>Missing signatures</a:t>
            </a:r>
          </a:p>
          <a:p>
            <a:pPr lvl="1"/>
            <a:r>
              <a:rPr lang="en-US" dirty="0"/>
              <a:t>Signatures are in wrong fields</a:t>
            </a:r>
          </a:p>
          <a:p>
            <a:pPr lvl="1"/>
            <a:r>
              <a:rPr lang="en-US" dirty="0"/>
              <a:t>Reimbursement amount is not provided on PC form</a:t>
            </a:r>
          </a:p>
          <a:p>
            <a:pPr lvl="1"/>
            <a:r>
              <a:rPr lang="en-US" dirty="0"/>
              <a:t>Checking or Savings not marked</a:t>
            </a:r>
          </a:p>
          <a:p>
            <a:pPr lvl="1"/>
            <a:r>
              <a:rPr lang="en-US" dirty="0">
                <a:ea typeface="+mn-lt"/>
                <a:cs typeface="+mn-lt"/>
              </a:rPr>
              <a:t>Address has changed since last payment/for both the Employee and Non-Employee</a:t>
            </a:r>
          </a:p>
          <a:p>
            <a:pPr marL="228600" lvl="1" indent="0">
              <a:buNone/>
            </a:pPr>
            <a:endParaRPr lang="en-US" dirty="0"/>
          </a:p>
        </p:txBody>
      </p:sp>
      <p:sp>
        <p:nvSpPr>
          <p:cNvPr id="5" name="Date Placeholder 4">
            <a:extLst>
              <a:ext uri="{FF2B5EF4-FFF2-40B4-BE49-F238E27FC236}">
                <a16:creationId xmlns:a16="http://schemas.microsoft.com/office/drawing/2014/main" id="{17713C4E-F573-4E41-A4A1-36E648B259C9}"/>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C4600CA8-43B8-45F7-82A9-9B2CE6353FAF}"/>
              </a:ext>
            </a:extLst>
          </p:cNvPr>
          <p:cNvSpPr>
            <a:spLocks noGrp="1"/>
          </p:cNvSpPr>
          <p:nvPr>
            <p:ph type="sldNum" sz="quarter" idx="12"/>
          </p:nvPr>
        </p:nvSpPr>
        <p:spPr/>
        <p:txBody>
          <a:bodyPr/>
          <a:lstStyle/>
          <a:p>
            <a:fld id="{8A7A6979-0714-4377-B894-6BE4C2D6E202}" type="slidenum">
              <a:rPr lang="en-US" smtClean="0"/>
              <a:pPr/>
              <a:t>32</a:t>
            </a:fld>
            <a:endParaRPr lang="en-US" dirty="0"/>
          </a:p>
        </p:txBody>
      </p:sp>
      <p:sp>
        <p:nvSpPr>
          <p:cNvPr id="7" name="Subtitle 2">
            <a:extLst>
              <a:ext uri="{FF2B5EF4-FFF2-40B4-BE49-F238E27FC236}">
                <a16:creationId xmlns:a16="http://schemas.microsoft.com/office/drawing/2014/main" id="{8C42D098-170A-4D58-88D7-3FBF426FA2B2}"/>
              </a:ext>
            </a:extLst>
          </p:cNvPr>
          <p:cNvSpPr>
            <a:spLocks noGrp="1"/>
          </p:cNvSpPr>
          <p:nvPr>
            <p:ph type="subTitle" idx="1"/>
          </p:nvPr>
        </p:nvSpPr>
        <p:spPr>
          <a:xfrm>
            <a:off x="1035952" y="957559"/>
            <a:ext cx="6925731" cy="276999"/>
          </a:xfrm>
        </p:spPr>
        <p:txBody>
          <a:bodyPr/>
          <a:lstStyle/>
          <a:p>
            <a:pPr algn="ctr"/>
            <a:r>
              <a:rPr lang="en-US" sz="1800" dirty="0"/>
              <a:t>Why is my document being rejected?</a:t>
            </a:r>
          </a:p>
        </p:txBody>
      </p:sp>
      <p:pic>
        <p:nvPicPr>
          <p:cNvPr id="1030" name="Picture 6" descr="Rejected Rubber Stamp Rejected Rubber Stamp rejected stamp stock illustrations">
            <a:extLst>
              <a:ext uri="{FF2B5EF4-FFF2-40B4-BE49-F238E27FC236}">
                <a16:creationId xmlns:a16="http://schemas.microsoft.com/office/drawing/2014/main" id="{03296553-97AC-A967-4553-9E8C9CDFA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612" y="4848785"/>
            <a:ext cx="2284922" cy="114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801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8000-9C34-F3FA-2079-C9D01E463EC0}"/>
              </a:ext>
            </a:extLst>
          </p:cNvPr>
          <p:cNvSpPr>
            <a:spLocks noGrp="1"/>
          </p:cNvSpPr>
          <p:nvPr>
            <p:ph type="ctrTitle"/>
          </p:nvPr>
        </p:nvSpPr>
        <p:spPr/>
        <p:txBody>
          <a:bodyPr/>
          <a:lstStyle/>
          <a:p>
            <a:pPr algn="ctr"/>
            <a:r>
              <a:rPr lang="en-US" dirty="0"/>
              <a:t>Business</a:t>
            </a:r>
            <a:r>
              <a:rPr lang="en-US" dirty="0">
                <a:latin typeface="Acumin Pro ExtraCondensed"/>
              </a:rPr>
              <a:t> Office</a:t>
            </a:r>
            <a:endParaRPr lang="en-US" dirty="0"/>
          </a:p>
        </p:txBody>
      </p:sp>
      <p:sp>
        <p:nvSpPr>
          <p:cNvPr id="3" name="Subtitle 2">
            <a:extLst>
              <a:ext uri="{FF2B5EF4-FFF2-40B4-BE49-F238E27FC236}">
                <a16:creationId xmlns:a16="http://schemas.microsoft.com/office/drawing/2014/main" id="{13866E95-82CE-39E4-C87B-932D8B1ADD04}"/>
              </a:ext>
            </a:extLst>
          </p:cNvPr>
          <p:cNvSpPr>
            <a:spLocks noGrp="1"/>
          </p:cNvSpPr>
          <p:nvPr>
            <p:ph type="subTitle" idx="1"/>
          </p:nvPr>
        </p:nvSpPr>
        <p:spPr>
          <a:xfrm>
            <a:off x="915635" y="910178"/>
            <a:ext cx="6925731" cy="1204563"/>
          </a:xfrm>
        </p:spPr>
        <p:txBody>
          <a:bodyPr/>
          <a:lstStyle/>
          <a:p>
            <a:pPr algn="ctr"/>
            <a:r>
              <a:rPr lang="en-US" sz="1800" dirty="0">
                <a:latin typeface="Acumin Pro SemiCondensed"/>
              </a:rPr>
              <a:t>Why is my document being rejected?</a:t>
            </a:r>
            <a:endParaRPr lang="en-US" sz="1800" b="0">
              <a:latin typeface="Acumin Pro SemiCondensed"/>
            </a:endParaRPr>
          </a:p>
          <a:p>
            <a:pPr algn="ctr"/>
            <a:r>
              <a:rPr lang="en-US" sz="1800" dirty="0">
                <a:latin typeface="Acumin Pro SemiCondensed"/>
              </a:rPr>
              <a:t>Continued...</a:t>
            </a:r>
            <a:endParaRPr lang="en-US" sz="1800" dirty="0"/>
          </a:p>
          <a:p>
            <a:endParaRPr lang="en-US" dirty="0"/>
          </a:p>
        </p:txBody>
      </p:sp>
      <p:sp>
        <p:nvSpPr>
          <p:cNvPr id="4" name="Text Placeholder 3">
            <a:extLst>
              <a:ext uri="{FF2B5EF4-FFF2-40B4-BE49-F238E27FC236}">
                <a16:creationId xmlns:a16="http://schemas.microsoft.com/office/drawing/2014/main" id="{EC0E1271-DE88-0734-C2FF-28AB5A285EA4}"/>
              </a:ext>
            </a:extLst>
          </p:cNvPr>
          <p:cNvSpPr>
            <a:spLocks noGrp="1"/>
          </p:cNvSpPr>
          <p:nvPr>
            <p:ph type="body" sz="quarter" idx="14"/>
          </p:nvPr>
        </p:nvSpPr>
        <p:spPr>
          <a:xfrm>
            <a:off x="747655" y="1917388"/>
            <a:ext cx="7643906" cy="4142685"/>
          </a:xfrm>
        </p:spPr>
        <p:txBody>
          <a:bodyPr vert="horz" lIns="0" tIns="0" rIns="0" bIns="0" rtlCol="0" anchor="t">
            <a:normAutofit/>
          </a:bodyPr>
          <a:lstStyle/>
          <a:p>
            <a:pPr lvl="1">
              <a:buClr>
                <a:srgbClr val="555960"/>
              </a:buClr>
              <a:buFont typeface="Arial" charset="2"/>
              <a:buChar char="•"/>
            </a:pPr>
            <a:r>
              <a:rPr lang="en-US" dirty="0">
                <a:ea typeface="+mn-lt"/>
                <a:cs typeface="+mn-lt"/>
              </a:rPr>
              <a:t>Account not provided</a:t>
            </a:r>
          </a:p>
          <a:p>
            <a:pPr lvl="1">
              <a:buClr>
                <a:srgbClr val="555960"/>
              </a:buClr>
              <a:buFont typeface="Arial" charset="2"/>
              <a:buChar char="•"/>
            </a:pPr>
            <a:r>
              <a:rPr lang="en-US" dirty="0">
                <a:ea typeface="+mn-lt"/>
                <a:cs typeface="+mn-lt"/>
              </a:rPr>
              <a:t>GL code not provided</a:t>
            </a:r>
          </a:p>
          <a:p>
            <a:pPr lvl="1">
              <a:buClr>
                <a:srgbClr val="555960"/>
              </a:buClr>
              <a:buFont typeface="Arial" charset="2"/>
              <a:buChar char="•"/>
            </a:pPr>
            <a:r>
              <a:rPr lang="en-US" dirty="0"/>
              <a:t>Last 4 digits of the Tax ID field on the PC form is blank</a:t>
            </a:r>
          </a:p>
          <a:p>
            <a:pPr lvl="1">
              <a:buClr>
                <a:srgbClr val="555960"/>
              </a:buClr>
              <a:buFont typeface="Arial" charset="2"/>
              <a:buChar char="•"/>
            </a:pPr>
            <a:r>
              <a:rPr lang="en-US" dirty="0"/>
              <a:t>Citizenship is not provided</a:t>
            </a:r>
          </a:p>
          <a:p>
            <a:pPr lvl="1">
              <a:buClr>
                <a:srgbClr val="555960"/>
              </a:buClr>
              <a:buFont typeface="Arial" charset="2"/>
              <a:buChar char="•"/>
            </a:pPr>
            <a:r>
              <a:rPr lang="en-US" dirty="0"/>
              <a:t>Type of business is left blank</a:t>
            </a:r>
          </a:p>
          <a:p>
            <a:pPr lvl="1">
              <a:buClr>
                <a:srgbClr val="555960"/>
              </a:buClr>
              <a:buFont typeface="Arial" charset="2"/>
              <a:buChar char="•"/>
            </a:pPr>
            <a:r>
              <a:rPr lang="en-US" dirty="0"/>
              <a:t>SOW question is not answered on PC form</a:t>
            </a:r>
            <a:endParaRPr lang="en-US" sz="1400" i="1" dirty="0"/>
          </a:p>
          <a:p>
            <a:pPr lvl="1">
              <a:buFont typeface="Arial,Sans-Serif" panose="020B0604020202020204" pitchFamily="34" charset="0"/>
            </a:pPr>
            <a:r>
              <a:rPr lang="en-US" dirty="0">
                <a:ea typeface="+mn-lt"/>
                <a:cs typeface="+mn-lt"/>
              </a:rPr>
              <a:t>Employee address must match address in Success Factors</a:t>
            </a:r>
          </a:p>
          <a:p>
            <a:pPr lvl="2">
              <a:buFont typeface="Arial,Sans-Serif" panose="020B0604020202020204" pitchFamily="34" charset="0"/>
            </a:pPr>
            <a:r>
              <a:rPr lang="en-US" dirty="0">
                <a:ea typeface="+mn-lt"/>
                <a:cs typeface="+mn-lt"/>
              </a:rPr>
              <a:t>All contact information must match what is currently on file</a:t>
            </a:r>
          </a:p>
          <a:p>
            <a:pPr lvl="1">
              <a:buFont typeface="Arial,Sans-Serif" panose="020B0604020202020204" pitchFamily="34" charset="0"/>
            </a:pPr>
            <a:r>
              <a:rPr lang="en-US" dirty="0">
                <a:ea typeface="+mn-lt"/>
                <a:cs typeface="+mn-lt"/>
              </a:rPr>
              <a:t>Employee/Non-Employee banking information does not match </a:t>
            </a:r>
            <a:r>
              <a:rPr lang="en-US" dirty="0" err="1">
                <a:ea typeface="+mn-lt"/>
                <a:cs typeface="+mn-lt"/>
              </a:rPr>
              <a:t>PaymentWorks</a:t>
            </a:r>
            <a:endParaRPr lang="en-US" dirty="0">
              <a:ea typeface="+mn-lt"/>
              <a:cs typeface="+mn-lt"/>
            </a:endParaRPr>
          </a:p>
          <a:p>
            <a:pPr lvl="1">
              <a:buFont typeface="Arial,Sans-Serif" panose="020B0604020202020204" pitchFamily="34" charset="0"/>
            </a:pPr>
            <a:r>
              <a:rPr lang="en-US" dirty="0">
                <a:ea typeface="+mn-lt"/>
                <a:cs typeface="+mn-lt"/>
              </a:rPr>
              <a:t>Vendor’s W9 address does not match </a:t>
            </a:r>
            <a:r>
              <a:rPr lang="en-US" dirty="0" err="1">
                <a:ea typeface="+mn-lt"/>
                <a:cs typeface="+mn-lt"/>
              </a:rPr>
              <a:t>PaymentWorks</a:t>
            </a:r>
            <a:r>
              <a:rPr lang="en-US" i="1" dirty="0">
                <a:ea typeface="+mn-lt"/>
                <a:cs typeface="+mn-lt"/>
              </a:rPr>
              <a:t> </a:t>
            </a:r>
            <a:r>
              <a:rPr lang="en-US" sz="1400" i="1" dirty="0">
                <a:ea typeface="+mn-lt"/>
                <a:cs typeface="+mn-lt"/>
              </a:rPr>
              <a:t>(Process a “Vendor request/change”)</a:t>
            </a:r>
            <a:endParaRPr lang="en-US" sz="1400" i="1" dirty="0"/>
          </a:p>
          <a:p>
            <a:endParaRPr lang="en-US" dirty="0"/>
          </a:p>
        </p:txBody>
      </p:sp>
      <p:sp>
        <p:nvSpPr>
          <p:cNvPr id="5" name="Date Placeholder 4">
            <a:extLst>
              <a:ext uri="{FF2B5EF4-FFF2-40B4-BE49-F238E27FC236}">
                <a16:creationId xmlns:a16="http://schemas.microsoft.com/office/drawing/2014/main" id="{086CF167-D174-47FF-A5A0-311875A4230B}"/>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B82E8221-BA01-3995-3DC7-007FC3A56318}"/>
              </a:ext>
            </a:extLst>
          </p:cNvPr>
          <p:cNvSpPr>
            <a:spLocks noGrp="1"/>
          </p:cNvSpPr>
          <p:nvPr>
            <p:ph type="sldNum" sz="quarter" idx="12"/>
          </p:nvPr>
        </p:nvSpPr>
        <p:spPr/>
        <p:txBody>
          <a:bodyPr/>
          <a:lstStyle/>
          <a:p>
            <a:fld id="{8A7A6979-0714-4377-B894-6BE4C2D6E202}" type="slidenum">
              <a:rPr lang="en-US" smtClean="0"/>
              <a:pPr/>
              <a:t>33</a:t>
            </a:fld>
            <a:endParaRPr lang="en-US" dirty="0"/>
          </a:p>
        </p:txBody>
      </p:sp>
    </p:spTree>
    <p:extLst>
      <p:ext uri="{BB962C8B-B14F-4D97-AF65-F5344CB8AC3E}">
        <p14:creationId xmlns:p14="http://schemas.microsoft.com/office/powerpoint/2010/main" val="991542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6F75-7D2A-490A-AAF5-22E916EE8724}"/>
              </a:ext>
            </a:extLst>
          </p:cNvPr>
          <p:cNvSpPr>
            <a:spLocks noGrp="1"/>
          </p:cNvSpPr>
          <p:nvPr>
            <p:ph type="ctrTitle"/>
          </p:nvPr>
        </p:nvSpPr>
        <p:spPr/>
        <p:txBody>
          <a:bodyPr/>
          <a:lstStyle/>
          <a:p>
            <a:pPr algn="ctr"/>
            <a:r>
              <a:rPr lang="en-US" dirty="0"/>
              <a:t>Business Office</a:t>
            </a:r>
          </a:p>
        </p:txBody>
      </p:sp>
      <p:sp>
        <p:nvSpPr>
          <p:cNvPr id="4" name="Text Placeholder 3">
            <a:extLst>
              <a:ext uri="{FF2B5EF4-FFF2-40B4-BE49-F238E27FC236}">
                <a16:creationId xmlns:a16="http://schemas.microsoft.com/office/drawing/2014/main" id="{B2C9DFBD-15D8-44D6-82DE-6FC3BE40CE15}"/>
              </a:ext>
            </a:extLst>
          </p:cNvPr>
          <p:cNvSpPr>
            <a:spLocks noGrp="1"/>
          </p:cNvSpPr>
          <p:nvPr>
            <p:ph type="body" sz="quarter" idx="14"/>
          </p:nvPr>
        </p:nvSpPr>
        <p:spPr>
          <a:xfrm>
            <a:off x="674600" y="1877854"/>
            <a:ext cx="7772400" cy="4239902"/>
          </a:xfrm>
        </p:spPr>
        <p:txBody>
          <a:bodyPr vert="horz" lIns="0" tIns="0" rIns="0" bIns="0" rtlCol="0" anchor="t">
            <a:normAutofit/>
          </a:bodyPr>
          <a:lstStyle/>
          <a:p>
            <a:pPr lvl="1"/>
            <a:endParaRPr lang="en-US" dirty="0"/>
          </a:p>
          <a:p>
            <a:pPr lvl="1"/>
            <a:r>
              <a:rPr lang="en-US" dirty="0"/>
              <a:t>Documents should be exchanged between the Non-Employee and Guests via FileLocker due to the sensitive information being provided</a:t>
            </a:r>
          </a:p>
          <a:p>
            <a:pPr lvl="2"/>
            <a:r>
              <a:rPr lang="en-US" sz="1400" dirty="0"/>
              <a:t>To request documents be sent via FileLocker from a Non-Employee and Guests, a link will need to be sent to them via FileLocker in order for them to upload their documents</a:t>
            </a:r>
          </a:p>
          <a:p>
            <a:pPr lvl="3"/>
            <a:r>
              <a:rPr lang="en-US" sz="1400" dirty="0"/>
              <a:t>Click “Request Upload” tab in FileLocker  </a:t>
            </a:r>
          </a:p>
          <a:p>
            <a:pPr lvl="4"/>
            <a:r>
              <a:rPr lang="en-US" sz="1400" dirty="0"/>
              <a:t>For a single upload, enter the person’s email and click “Create Request”</a:t>
            </a:r>
          </a:p>
          <a:p>
            <a:pPr lvl="4"/>
            <a:r>
              <a:rPr lang="en-US" sz="1400" dirty="0"/>
              <a:t>For multiple uploads, click on all boxes, create a password and click “Create Request”</a:t>
            </a:r>
          </a:p>
          <a:p>
            <a:pPr lvl="2"/>
            <a:r>
              <a:rPr lang="en-US" sz="1400" dirty="0"/>
              <a:t>There are further instructions located on the Business Office Intranet page within the </a:t>
            </a:r>
            <a:r>
              <a:rPr lang="en-US" sz="1400" dirty="0">
                <a:hlinkClick r:id="rId2"/>
              </a:rPr>
              <a:t>Glacier Process document</a:t>
            </a:r>
            <a:endParaRPr lang="en-US" sz="1400" dirty="0"/>
          </a:p>
          <a:p>
            <a:pPr lvl="2"/>
            <a:r>
              <a:rPr lang="en-US" sz="1400" dirty="0">
                <a:hlinkClick r:id="rId3"/>
              </a:rPr>
              <a:t>Helpful “How to” </a:t>
            </a:r>
            <a:r>
              <a:rPr lang="en-US" sz="1400" dirty="0"/>
              <a:t>use Filelocker</a:t>
            </a:r>
          </a:p>
          <a:p>
            <a:pPr marL="457200" lvl="2" indent="0">
              <a:buNone/>
            </a:pPr>
            <a:endParaRPr lang="en-US" dirty="0"/>
          </a:p>
        </p:txBody>
      </p:sp>
      <p:sp>
        <p:nvSpPr>
          <p:cNvPr id="5" name="Date Placeholder 4">
            <a:extLst>
              <a:ext uri="{FF2B5EF4-FFF2-40B4-BE49-F238E27FC236}">
                <a16:creationId xmlns:a16="http://schemas.microsoft.com/office/drawing/2014/main" id="{75B95496-D08E-40FC-918B-F3500C857EB6}"/>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071F494D-47CD-4EDA-9701-2DEA1B260938}"/>
              </a:ext>
            </a:extLst>
          </p:cNvPr>
          <p:cNvSpPr>
            <a:spLocks noGrp="1"/>
          </p:cNvSpPr>
          <p:nvPr>
            <p:ph type="sldNum" sz="quarter" idx="12"/>
          </p:nvPr>
        </p:nvSpPr>
        <p:spPr/>
        <p:txBody>
          <a:bodyPr/>
          <a:lstStyle/>
          <a:p>
            <a:fld id="{8A7A6979-0714-4377-B894-6BE4C2D6E202}" type="slidenum">
              <a:rPr lang="en-US" smtClean="0"/>
              <a:pPr/>
              <a:t>34</a:t>
            </a:fld>
            <a:endParaRPr lang="en-US" dirty="0"/>
          </a:p>
        </p:txBody>
      </p:sp>
      <p:sp>
        <p:nvSpPr>
          <p:cNvPr id="7" name="Subtitle 2">
            <a:extLst>
              <a:ext uri="{FF2B5EF4-FFF2-40B4-BE49-F238E27FC236}">
                <a16:creationId xmlns:a16="http://schemas.microsoft.com/office/drawing/2014/main" id="{4808545A-A71F-4A09-A6F6-FF36C012EA75}"/>
              </a:ext>
            </a:extLst>
          </p:cNvPr>
          <p:cNvSpPr>
            <a:spLocks noGrp="1"/>
          </p:cNvSpPr>
          <p:nvPr>
            <p:ph type="subTitle" idx="1"/>
          </p:nvPr>
        </p:nvSpPr>
        <p:spPr>
          <a:xfrm>
            <a:off x="1097935" y="896345"/>
            <a:ext cx="6925731" cy="307777"/>
          </a:xfrm>
        </p:spPr>
        <p:txBody>
          <a:bodyPr/>
          <a:lstStyle/>
          <a:p>
            <a:pPr algn="ctr"/>
            <a:r>
              <a:rPr lang="en-US" sz="2000" dirty="0"/>
              <a:t>How to use FileLocker</a:t>
            </a:r>
          </a:p>
        </p:txBody>
      </p:sp>
      <p:pic>
        <p:nvPicPr>
          <p:cNvPr id="8" name="Picture 7">
            <a:extLst>
              <a:ext uri="{FF2B5EF4-FFF2-40B4-BE49-F238E27FC236}">
                <a16:creationId xmlns:a16="http://schemas.microsoft.com/office/drawing/2014/main" id="{D561D975-5E6B-4ED1-8E54-C8ABB3A1BBB6}"/>
              </a:ext>
            </a:extLst>
          </p:cNvPr>
          <p:cNvPicPr>
            <a:picLocks noChangeAspect="1"/>
          </p:cNvPicPr>
          <p:nvPr/>
        </p:nvPicPr>
        <p:blipFill>
          <a:blip r:embed="rId4"/>
          <a:stretch>
            <a:fillRect/>
          </a:stretch>
        </p:blipFill>
        <p:spPr>
          <a:xfrm>
            <a:off x="3585520" y="1362085"/>
            <a:ext cx="2011696" cy="657776"/>
          </a:xfrm>
          <a:prstGeom prst="rect">
            <a:avLst/>
          </a:prstGeom>
        </p:spPr>
      </p:pic>
    </p:spTree>
    <p:extLst>
      <p:ext uri="{BB962C8B-B14F-4D97-AF65-F5344CB8AC3E}">
        <p14:creationId xmlns:p14="http://schemas.microsoft.com/office/powerpoint/2010/main" val="1131116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A590B-88A0-4E85-9260-2FB28248FE3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B534F30-81EB-4F34-AC75-2FADE06663BB}"/>
              </a:ext>
            </a:extLst>
          </p:cNvPr>
          <p:cNvSpPr>
            <a:spLocks noGrp="1"/>
          </p:cNvSpPr>
          <p:nvPr>
            <p:ph type="subTitle" idx="1"/>
          </p:nvPr>
        </p:nvSpPr>
        <p:spPr>
          <a:xfrm>
            <a:off x="1128501" y="1028891"/>
            <a:ext cx="6925731" cy="341599"/>
          </a:xfrm>
        </p:spPr>
        <p:txBody>
          <a:bodyPr/>
          <a:lstStyle/>
          <a:p>
            <a:pPr algn="ctr"/>
            <a:r>
              <a:rPr lang="en-US" dirty="0"/>
              <a:t>How to use DocuSign</a:t>
            </a:r>
          </a:p>
        </p:txBody>
      </p:sp>
      <p:sp>
        <p:nvSpPr>
          <p:cNvPr id="4" name="Text Placeholder 3">
            <a:extLst>
              <a:ext uri="{FF2B5EF4-FFF2-40B4-BE49-F238E27FC236}">
                <a16:creationId xmlns:a16="http://schemas.microsoft.com/office/drawing/2014/main" id="{5E432425-EA2A-4BE7-876D-668209A4A4BF}"/>
              </a:ext>
            </a:extLst>
          </p:cNvPr>
          <p:cNvSpPr>
            <a:spLocks noGrp="1"/>
          </p:cNvSpPr>
          <p:nvPr>
            <p:ph type="body" sz="quarter" idx="14"/>
          </p:nvPr>
        </p:nvSpPr>
        <p:spPr>
          <a:xfrm>
            <a:off x="1809750" y="1917388"/>
            <a:ext cx="5524500" cy="2310453"/>
          </a:xfrm>
        </p:spPr>
        <p:txBody>
          <a:bodyPr>
            <a:normAutofit fontScale="92500" lnSpcReduction="20000"/>
          </a:bodyPr>
          <a:lstStyle/>
          <a:p>
            <a:endParaRPr lang="en-US" dirty="0"/>
          </a:p>
          <a:p>
            <a:endParaRPr lang="en-US" dirty="0"/>
          </a:p>
          <a:p>
            <a:r>
              <a:rPr lang="en-US" dirty="0"/>
              <a:t>Helpful “How to” use DocuSign</a:t>
            </a:r>
          </a:p>
          <a:p>
            <a:pPr lvl="1"/>
            <a:r>
              <a:rPr lang="en-US" dirty="0"/>
              <a:t>For Signers</a:t>
            </a:r>
          </a:p>
          <a:p>
            <a:pPr lvl="1"/>
            <a:r>
              <a:rPr lang="en-US" dirty="0"/>
              <a:t>For Senders</a:t>
            </a:r>
          </a:p>
          <a:p>
            <a:pPr lvl="2"/>
            <a:r>
              <a:rPr lang="en-US" sz="1400" dirty="0">
                <a:hlinkClick r:id="rId2"/>
              </a:rPr>
              <a:t>https://www.itap.purdue.edu/services/docusign.html</a:t>
            </a:r>
            <a:endParaRPr lang="en-US" sz="1400" dirty="0"/>
          </a:p>
          <a:p>
            <a:pPr marL="457200" lvl="2" indent="0">
              <a:buNone/>
            </a:pPr>
            <a:endParaRPr lang="en-US" sz="1400" dirty="0"/>
          </a:p>
          <a:p>
            <a:r>
              <a:rPr lang="en-US" sz="1500" b="1" dirty="0">
                <a:solidFill>
                  <a:srgbClr val="FF0000"/>
                </a:solidFill>
              </a:rPr>
              <a:t>Reminder: </a:t>
            </a:r>
            <a:r>
              <a:rPr lang="en-US" sz="1500" dirty="0">
                <a:solidFill>
                  <a:srgbClr val="FF0000"/>
                </a:solidFill>
              </a:rPr>
              <a:t>Should not submit documents via </a:t>
            </a:r>
            <a:r>
              <a:rPr lang="en-US" sz="1500" dirty="0" err="1">
                <a:solidFill>
                  <a:srgbClr val="FF0000"/>
                </a:solidFill>
              </a:rPr>
              <a:t>DocuSign</a:t>
            </a:r>
            <a:r>
              <a:rPr lang="en-US" sz="1500" dirty="0">
                <a:solidFill>
                  <a:srgbClr val="FF0000"/>
                </a:solidFill>
              </a:rPr>
              <a:t> containing restricted/sensitive data</a:t>
            </a:r>
          </a:p>
          <a:p>
            <a:pPr lvl="2"/>
            <a:endParaRPr lang="en-US" sz="1400" dirty="0"/>
          </a:p>
          <a:p>
            <a:pPr marL="0" indent="0">
              <a:buNone/>
            </a:pPr>
            <a:endParaRPr lang="en-US" dirty="0"/>
          </a:p>
          <a:p>
            <a:pPr marL="0" indent="0">
              <a:buNone/>
            </a:pPr>
            <a:endParaRPr lang="en-US" dirty="0"/>
          </a:p>
        </p:txBody>
      </p:sp>
      <p:sp>
        <p:nvSpPr>
          <p:cNvPr id="5" name="Date Placeholder 4">
            <a:extLst>
              <a:ext uri="{FF2B5EF4-FFF2-40B4-BE49-F238E27FC236}">
                <a16:creationId xmlns:a16="http://schemas.microsoft.com/office/drawing/2014/main" id="{95AF3998-A989-4EB4-850E-BC06A51220CA}"/>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3EF58A1D-2C37-4029-A2EC-26E4B751F741}"/>
              </a:ext>
            </a:extLst>
          </p:cNvPr>
          <p:cNvSpPr>
            <a:spLocks noGrp="1"/>
          </p:cNvSpPr>
          <p:nvPr>
            <p:ph type="sldNum" sz="quarter" idx="12"/>
          </p:nvPr>
        </p:nvSpPr>
        <p:spPr/>
        <p:txBody>
          <a:bodyPr/>
          <a:lstStyle/>
          <a:p>
            <a:fld id="{8A7A6979-0714-4377-B894-6BE4C2D6E202}" type="slidenum">
              <a:rPr lang="en-US" smtClean="0"/>
              <a:pPr/>
              <a:t>35</a:t>
            </a:fld>
            <a:endParaRPr lang="en-US" dirty="0"/>
          </a:p>
        </p:txBody>
      </p:sp>
      <p:pic>
        <p:nvPicPr>
          <p:cNvPr id="8" name="Picture 7">
            <a:extLst>
              <a:ext uri="{FF2B5EF4-FFF2-40B4-BE49-F238E27FC236}">
                <a16:creationId xmlns:a16="http://schemas.microsoft.com/office/drawing/2014/main" id="{F3CF7823-7DD4-466B-AFEB-529E832C19B5}"/>
              </a:ext>
            </a:extLst>
          </p:cNvPr>
          <p:cNvPicPr>
            <a:picLocks noChangeAspect="1"/>
          </p:cNvPicPr>
          <p:nvPr/>
        </p:nvPicPr>
        <p:blipFill>
          <a:blip r:embed="rId3"/>
          <a:stretch>
            <a:fillRect/>
          </a:stretch>
        </p:blipFill>
        <p:spPr>
          <a:xfrm>
            <a:off x="3614467" y="1444702"/>
            <a:ext cx="2169731" cy="743390"/>
          </a:xfrm>
          <a:prstGeom prst="rect">
            <a:avLst/>
          </a:prstGeom>
        </p:spPr>
      </p:pic>
      <p:pic>
        <p:nvPicPr>
          <p:cNvPr id="3074" name="Picture 2" descr="Docusign transparent background PNG ...">
            <a:extLst>
              <a:ext uri="{FF2B5EF4-FFF2-40B4-BE49-F238E27FC236}">
                <a16:creationId xmlns:a16="http://schemas.microsoft.com/office/drawing/2014/main" id="{D355161D-3EF7-E80D-8494-CA02A22EC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4227842"/>
            <a:ext cx="28575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477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097935" y="1487148"/>
            <a:ext cx="6925731" cy="338554"/>
          </a:xfrm>
        </p:spPr>
        <p:txBody>
          <a:bodyPr/>
          <a:lstStyle/>
          <a:p>
            <a:pPr algn="ctr"/>
            <a:r>
              <a:rPr lang="en-US" dirty="0"/>
              <a:t>GL List</a:t>
            </a:r>
          </a:p>
        </p:txBody>
      </p:sp>
      <p:sp>
        <p:nvSpPr>
          <p:cNvPr id="4" name="Body Text">
            <a:extLst>
              <a:ext uri="{FF2B5EF4-FFF2-40B4-BE49-F238E27FC236}">
                <a16:creationId xmlns:a16="http://schemas.microsoft.com/office/drawing/2014/main" id="{7A7B447E-5843-7B4B-A9B6-7B67AE885DBD}"/>
              </a:ext>
            </a:extLst>
          </p:cNvPr>
          <p:cNvSpPr>
            <a:spLocks noGrp="1"/>
          </p:cNvSpPr>
          <p:nvPr>
            <p:ph type="body" sz="quarter" idx="14"/>
          </p:nvPr>
        </p:nvSpPr>
        <p:spPr>
          <a:xfrm>
            <a:off x="880851" y="1980171"/>
            <a:ext cx="7810497" cy="1448830"/>
          </a:xfrm>
        </p:spPr>
        <p:txBody>
          <a:bodyPr vert="horz" lIns="0" tIns="0" rIns="0" bIns="0" rtlCol="0" anchor="t">
            <a:normAutofit lnSpcReduction="10000"/>
          </a:bodyPr>
          <a:lstStyle/>
          <a:p>
            <a:pPr lvl="0"/>
            <a:r>
              <a:rPr lang="en-US" sz="1600" dirty="0">
                <a:latin typeface="Acumin Pro"/>
              </a:rPr>
              <a:t>GL is the code describing the type of expense </a:t>
            </a:r>
          </a:p>
          <a:p>
            <a:pPr lvl="0"/>
            <a:endParaRPr lang="en-US" sz="1600" dirty="0"/>
          </a:p>
          <a:p>
            <a:pPr lvl="0"/>
            <a:r>
              <a:rPr lang="en-US" sz="1600" dirty="0"/>
              <a:t>Need to use the common GL list provided by the business office</a:t>
            </a:r>
          </a:p>
          <a:p>
            <a:pPr lvl="1"/>
            <a:r>
              <a:rPr lang="en-US" sz="1400" i="1" dirty="0"/>
              <a:t>Found on </a:t>
            </a:r>
            <a:r>
              <a:rPr lang="en-US" sz="1400" i="1" dirty="0">
                <a:hlinkClick r:id="rId3"/>
              </a:rPr>
              <a:t>Business Office Intranet </a:t>
            </a:r>
            <a:r>
              <a:rPr lang="en-US" sz="1400" i="1" dirty="0"/>
              <a:t>page</a:t>
            </a:r>
          </a:p>
          <a:p>
            <a:pPr lvl="0"/>
            <a:endParaRPr lang="en-US" sz="1600" dirty="0"/>
          </a:p>
          <a:p>
            <a:pPr lvl="0"/>
            <a:r>
              <a:rPr lang="en-US" sz="1600" dirty="0"/>
              <a:t>If unsure of what GL code to use, please contact the business office</a:t>
            </a:r>
          </a:p>
          <a:p>
            <a:pPr lvl="0"/>
            <a:endParaRPr lang="en-US" dirty="0"/>
          </a:p>
          <a:p>
            <a:pPr lvl="0"/>
            <a:endParaRPr lang="en-US" dirty="0"/>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36</a:t>
            </a:fld>
            <a:endParaRPr lang="en-US" dirty="0"/>
          </a:p>
        </p:txBody>
      </p:sp>
      <p:pic>
        <p:nvPicPr>
          <p:cNvPr id="4098" name="Picture 2" descr="How To Keep Track of Business Expenses ...">
            <a:extLst>
              <a:ext uri="{FF2B5EF4-FFF2-40B4-BE49-F238E27FC236}">
                <a16:creationId xmlns:a16="http://schemas.microsoft.com/office/drawing/2014/main" id="{8DEC8E05-0E55-56A2-7537-C793651FC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548" y="37433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251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3" y="1006612"/>
            <a:ext cx="6925731" cy="338554"/>
          </a:xfrm>
        </p:spPr>
        <p:txBody>
          <a:bodyPr/>
          <a:lstStyle/>
          <a:p>
            <a:pPr algn="ctr"/>
            <a:r>
              <a:rPr lang="en-US" dirty="0">
                <a:hlinkClick r:id="rId3"/>
              </a:rPr>
              <a:t>Common GL List</a:t>
            </a:r>
            <a:endParaRPr lang="en-US" dirty="0"/>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37</a:t>
            </a:fld>
            <a:endParaRPr lang="en-US" dirty="0"/>
          </a:p>
        </p:txBody>
      </p:sp>
      <p:pic>
        <p:nvPicPr>
          <p:cNvPr id="7" name="Picture 6">
            <a:extLst>
              <a:ext uri="{FF2B5EF4-FFF2-40B4-BE49-F238E27FC236}">
                <a16:creationId xmlns:a16="http://schemas.microsoft.com/office/drawing/2014/main" id="{BC734D37-396D-4EFB-915B-A167ACDC8127}"/>
              </a:ext>
            </a:extLst>
          </p:cNvPr>
          <p:cNvPicPr>
            <a:picLocks noChangeAspect="1"/>
          </p:cNvPicPr>
          <p:nvPr/>
        </p:nvPicPr>
        <p:blipFill>
          <a:blip r:embed="rId4"/>
          <a:stretch>
            <a:fillRect/>
          </a:stretch>
        </p:blipFill>
        <p:spPr>
          <a:xfrm>
            <a:off x="2029323" y="1345166"/>
            <a:ext cx="5124089" cy="4739782"/>
          </a:xfrm>
          <a:prstGeom prst="rect">
            <a:avLst/>
          </a:prstGeom>
        </p:spPr>
      </p:pic>
    </p:spTree>
    <p:extLst>
      <p:ext uri="{BB962C8B-B14F-4D97-AF65-F5344CB8AC3E}">
        <p14:creationId xmlns:p14="http://schemas.microsoft.com/office/powerpoint/2010/main" val="3218805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3" y="1006612"/>
            <a:ext cx="6925731" cy="276999"/>
          </a:xfrm>
        </p:spPr>
        <p:txBody>
          <a:bodyPr/>
          <a:lstStyle/>
          <a:p>
            <a:pPr algn="ctr"/>
            <a:r>
              <a:rPr lang="en-US" sz="1800" dirty="0">
                <a:hlinkClick r:id="rId3"/>
              </a:rPr>
              <a:t>Common GL List</a:t>
            </a:r>
            <a:r>
              <a:rPr lang="en-US" sz="1800" dirty="0"/>
              <a:t> </a:t>
            </a:r>
            <a:r>
              <a:rPr lang="en-US" sz="1800" b="0" i="1" dirty="0"/>
              <a:t>continued</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38</a:t>
            </a:fld>
            <a:endParaRPr lang="en-US" dirty="0"/>
          </a:p>
        </p:txBody>
      </p:sp>
      <p:pic>
        <p:nvPicPr>
          <p:cNvPr id="7" name="Picture 6" descr="A list of school supplies&#10;&#10;AI-generated content may be incorrect.">
            <a:extLst>
              <a:ext uri="{FF2B5EF4-FFF2-40B4-BE49-F238E27FC236}">
                <a16:creationId xmlns:a16="http://schemas.microsoft.com/office/drawing/2014/main" id="{AEE71775-3B19-9DCD-DA2B-40DA17965B69}"/>
              </a:ext>
            </a:extLst>
          </p:cNvPr>
          <p:cNvPicPr>
            <a:picLocks noChangeAspect="1"/>
          </p:cNvPicPr>
          <p:nvPr/>
        </p:nvPicPr>
        <p:blipFill>
          <a:blip r:embed="rId4"/>
          <a:stretch>
            <a:fillRect/>
          </a:stretch>
        </p:blipFill>
        <p:spPr>
          <a:xfrm>
            <a:off x="772040" y="1728550"/>
            <a:ext cx="7674909" cy="3197133"/>
          </a:xfrm>
          <a:prstGeom prst="rect">
            <a:avLst/>
          </a:prstGeom>
        </p:spPr>
      </p:pic>
    </p:spTree>
    <p:extLst>
      <p:ext uri="{BB962C8B-B14F-4D97-AF65-F5344CB8AC3E}">
        <p14:creationId xmlns:p14="http://schemas.microsoft.com/office/powerpoint/2010/main" val="2457580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3" y="1006612"/>
            <a:ext cx="6925731" cy="276999"/>
          </a:xfrm>
        </p:spPr>
        <p:txBody>
          <a:bodyPr/>
          <a:lstStyle/>
          <a:p>
            <a:pPr algn="ctr"/>
            <a:r>
              <a:rPr lang="en-US" sz="1800" dirty="0">
                <a:hlinkClick r:id="rId3"/>
              </a:rPr>
              <a:t>Common GL List</a:t>
            </a:r>
            <a:r>
              <a:rPr lang="en-US" sz="1800" dirty="0"/>
              <a:t> </a:t>
            </a:r>
            <a:r>
              <a:rPr lang="en-US" sz="1800" b="0" i="1" dirty="0"/>
              <a:t>continued</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39</a:t>
            </a:fld>
            <a:endParaRPr lang="en-US" dirty="0"/>
          </a:p>
        </p:txBody>
      </p:sp>
      <p:pic>
        <p:nvPicPr>
          <p:cNvPr id="8" name="Picture 7" descr="A list of supplies&#10;&#10;AI-generated content may be incorrect.">
            <a:extLst>
              <a:ext uri="{FF2B5EF4-FFF2-40B4-BE49-F238E27FC236}">
                <a16:creationId xmlns:a16="http://schemas.microsoft.com/office/drawing/2014/main" id="{091A43F3-BA10-D2D4-2CBE-FAB615C32618}"/>
              </a:ext>
            </a:extLst>
          </p:cNvPr>
          <p:cNvPicPr>
            <a:picLocks noChangeAspect="1"/>
          </p:cNvPicPr>
          <p:nvPr/>
        </p:nvPicPr>
        <p:blipFill>
          <a:blip r:embed="rId4"/>
          <a:stretch>
            <a:fillRect/>
          </a:stretch>
        </p:blipFill>
        <p:spPr>
          <a:xfrm>
            <a:off x="1235226" y="1340745"/>
            <a:ext cx="6712283" cy="4654614"/>
          </a:xfrm>
          <a:prstGeom prst="rect">
            <a:avLst/>
          </a:prstGeom>
        </p:spPr>
      </p:pic>
    </p:spTree>
    <p:extLst>
      <p:ext uri="{BB962C8B-B14F-4D97-AF65-F5344CB8AC3E}">
        <p14:creationId xmlns:p14="http://schemas.microsoft.com/office/powerpoint/2010/main" val="39799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710471" y="1526113"/>
            <a:ext cx="4322381" cy="4655168"/>
          </a:xfrm>
        </p:spPr>
        <p:txBody>
          <a:bodyPr>
            <a:normAutofit fontScale="92500" lnSpcReduction="20000"/>
          </a:bodyPr>
          <a:lstStyle/>
          <a:p>
            <a:pPr lvl="0"/>
            <a:r>
              <a:rPr lang="en-US" sz="1600" dirty="0"/>
              <a:t>Required documents will be submitted via </a:t>
            </a:r>
            <a:r>
              <a:rPr lang="en-US" sz="1600" dirty="0">
                <a:hlinkClick r:id="rId2"/>
              </a:rPr>
              <a:t>Team Dynamics (TDX)</a:t>
            </a:r>
            <a:endParaRPr lang="en-US" sz="1600" dirty="0"/>
          </a:p>
          <a:p>
            <a:pPr lvl="0"/>
            <a:r>
              <a:rPr lang="en-US" sz="1500" dirty="0"/>
              <a:t>Complete </a:t>
            </a:r>
            <a:r>
              <a:rPr lang="en-US" sz="1500" b="1" dirty="0">
                <a:hlinkClick r:id="rId3"/>
              </a:rPr>
              <a:t>Employee Reimbursement Form</a:t>
            </a:r>
            <a:r>
              <a:rPr lang="en-US" sz="1500" b="1" i="1" dirty="0">
                <a:hlinkClick r:id="rId3"/>
              </a:rPr>
              <a:t> </a:t>
            </a:r>
            <a:endParaRPr lang="en-US" sz="1500" b="1" i="1" dirty="0"/>
          </a:p>
          <a:p>
            <a:pPr lvl="1"/>
            <a:r>
              <a:rPr lang="en-US" sz="1400" dirty="0"/>
              <a:t>Employee requesting the reimbursement should complete</a:t>
            </a:r>
          </a:p>
          <a:p>
            <a:pPr lvl="1"/>
            <a:r>
              <a:rPr lang="en-US" sz="1400" dirty="0"/>
              <a:t>Account number and signature required by the person approving the reimbursement</a:t>
            </a:r>
          </a:p>
          <a:p>
            <a:pPr lvl="1"/>
            <a:r>
              <a:rPr lang="en-US" sz="1400" dirty="0"/>
              <a:t>Requesting area will complete the form’s bottom portion</a:t>
            </a:r>
          </a:p>
          <a:p>
            <a:pPr lvl="1"/>
            <a:r>
              <a:rPr lang="en-US" sz="1400" dirty="0"/>
              <a:t>Confirm if any information has changed from their most recent reimbursement</a:t>
            </a:r>
          </a:p>
          <a:p>
            <a:pPr lvl="2"/>
            <a:r>
              <a:rPr lang="en-US" sz="1400" dirty="0"/>
              <a:t>Address Change needs to be updated in Success Factors</a:t>
            </a:r>
          </a:p>
          <a:p>
            <a:pPr lvl="2"/>
            <a:r>
              <a:rPr lang="en-US" sz="1400" dirty="0"/>
              <a:t>Banking Information Change should be updated in Success Factors and with Payment Works</a:t>
            </a:r>
          </a:p>
          <a:p>
            <a:pPr lvl="1"/>
            <a:r>
              <a:rPr lang="en-US" sz="1400" b="1" i="1" dirty="0"/>
              <a:t>Note: </a:t>
            </a:r>
            <a:r>
              <a:rPr lang="en-US" sz="1400" i="1" dirty="0"/>
              <a:t>Active Employees cannot be paid for worked performed via an invoice. Employees would be processed via Payroll for work performed.</a:t>
            </a:r>
          </a:p>
          <a:p>
            <a:pPr lvl="2"/>
            <a:endParaRPr lang="en-US" sz="1400" dirty="0"/>
          </a:p>
          <a:p>
            <a:r>
              <a:rPr lang="en-US" sz="1400" dirty="0"/>
              <a:t>Banking information follows what is in </a:t>
            </a:r>
            <a:r>
              <a:rPr lang="en-US" sz="1400" dirty="0" err="1"/>
              <a:t>PaymentWorks</a:t>
            </a:r>
            <a:r>
              <a:rPr lang="en-US" sz="1400" dirty="0"/>
              <a:t> not Success Factors</a:t>
            </a:r>
          </a:p>
          <a:p>
            <a:endParaRPr lang="en-US" sz="1300" b="1" dirty="0"/>
          </a:p>
          <a:p>
            <a:pPr lvl="2"/>
            <a:endParaRPr lang="en-US" sz="1400"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4/2/2026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4</a:t>
            </a:fld>
            <a:endParaRPr lang="en-US" dirty="0"/>
          </a:p>
        </p:txBody>
      </p:sp>
      <p:pic>
        <p:nvPicPr>
          <p:cNvPr id="10" name="Picture 9">
            <a:extLst>
              <a:ext uri="{FF2B5EF4-FFF2-40B4-BE49-F238E27FC236}">
                <a16:creationId xmlns:a16="http://schemas.microsoft.com/office/drawing/2014/main" id="{A4DDD678-4131-A3A7-BA8D-CEB5D0649A4A}"/>
              </a:ext>
            </a:extLst>
          </p:cNvPr>
          <p:cNvPicPr>
            <a:picLocks noChangeAspect="1"/>
          </p:cNvPicPr>
          <p:nvPr/>
        </p:nvPicPr>
        <p:blipFill>
          <a:blip r:embed="rId4"/>
          <a:stretch>
            <a:fillRect/>
          </a:stretch>
        </p:blipFill>
        <p:spPr>
          <a:xfrm>
            <a:off x="5053007" y="1429472"/>
            <a:ext cx="3360367" cy="4250081"/>
          </a:xfrm>
          <a:prstGeom prst="rect">
            <a:avLst/>
          </a:prstGeom>
        </p:spPr>
      </p:pic>
    </p:spTree>
    <p:extLst>
      <p:ext uri="{BB962C8B-B14F-4D97-AF65-F5344CB8AC3E}">
        <p14:creationId xmlns:p14="http://schemas.microsoft.com/office/powerpoint/2010/main" val="1999516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FF1A7-619C-CB89-AFE7-95CBEFA498A6}"/>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7FBDF9C-0DF7-DF0C-70BC-F56E4113C559}"/>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389B1A39-7105-C70B-F98F-3B7D5354CDF9}"/>
              </a:ext>
            </a:extLst>
          </p:cNvPr>
          <p:cNvSpPr>
            <a:spLocks noGrp="1"/>
          </p:cNvSpPr>
          <p:nvPr>
            <p:ph type="subTitle" idx="1"/>
          </p:nvPr>
        </p:nvSpPr>
        <p:spPr>
          <a:xfrm>
            <a:off x="1128503" y="1006612"/>
            <a:ext cx="6925731" cy="276999"/>
          </a:xfrm>
        </p:spPr>
        <p:txBody>
          <a:bodyPr/>
          <a:lstStyle/>
          <a:p>
            <a:pPr algn="ctr"/>
            <a:r>
              <a:rPr lang="en-US" sz="1800" dirty="0">
                <a:hlinkClick r:id="rId3"/>
              </a:rPr>
              <a:t>Common GL List</a:t>
            </a:r>
            <a:r>
              <a:rPr lang="en-US" sz="1800" dirty="0"/>
              <a:t> </a:t>
            </a:r>
            <a:r>
              <a:rPr lang="en-US" sz="1800" b="0" i="1" dirty="0"/>
              <a:t>continued</a:t>
            </a:r>
          </a:p>
        </p:txBody>
      </p:sp>
      <p:sp>
        <p:nvSpPr>
          <p:cNvPr id="5" name="Date">
            <a:extLst>
              <a:ext uri="{FF2B5EF4-FFF2-40B4-BE49-F238E27FC236}">
                <a16:creationId xmlns:a16="http://schemas.microsoft.com/office/drawing/2014/main" id="{1BF295E2-1EB5-1EBD-2E01-5E62559A0069}"/>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a:extLst>
              <a:ext uri="{FF2B5EF4-FFF2-40B4-BE49-F238E27FC236}">
                <a16:creationId xmlns:a16="http://schemas.microsoft.com/office/drawing/2014/main" id="{8585533B-8652-2AE1-82BA-F772671DDAB9}"/>
              </a:ext>
            </a:extLst>
          </p:cNvPr>
          <p:cNvSpPr>
            <a:spLocks noGrp="1"/>
          </p:cNvSpPr>
          <p:nvPr>
            <p:ph type="sldNum" sz="quarter" idx="12"/>
          </p:nvPr>
        </p:nvSpPr>
        <p:spPr/>
        <p:txBody>
          <a:bodyPr/>
          <a:lstStyle/>
          <a:p>
            <a:fld id="{8A7A6979-0714-4377-B894-6BE4C2D6E202}" type="slidenum">
              <a:rPr lang="en-US" smtClean="0"/>
              <a:pPr/>
              <a:t>40</a:t>
            </a:fld>
            <a:endParaRPr lang="en-US" dirty="0"/>
          </a:p>
        </p:txBody>
      </p:sp>
      <p:pic>
        <p:nvPicPr>
          <p:cNvPr id="7" name="Picture 6" descr="A screenshot of a document&#10;&#10;AI-generated content may be incorrect.">
            <a:extLst>
              <a:ext uri="{FF2B5EF4-FFF2-40B4-BE49-F238E27FC236}">
                <a16:creationId xmlns:a16="http://schemas.microsoft.com/office/drawing/2014/main" id="{7E1114A5-A970-F8E9-55F0-884E520C205B}"/>
              </a:ext>
            </a:extLst>
          </p:cNvPr>
          <p:cNvPicPr>
            <a:picLocks noChangeAspect="1"/>
          </p:cNvPicPr>
          <p:nvPr/>
        </p:nvPicPr>
        <p:blipFill>
          <a:blip r:embed="rId4"/>
          <a:stretch>
            <a:fillRect/>
          </a:stretch>
        </p:blipFill>
        <p:spPr>
          <a:xfrm>
            <a:off x="1535502" y="1340745"/>
            <a:ext cx="5779698" cy="4706033"/>
          </a:xfrm>
          <a:prstGeom prst="rect">
            <a:avLst/>
          </a:prstGeom>
        </p:spPr>
      </p:pic>
    </p:spTree>
    <p:extLst>
      <p:ext uri="{BB962C8B-B14F-4D97-AF65-F5344CB8AC3E}">
        <p14:creationId xmlns:p14="http://schemas.microsoft.com/office/powerpoint/2010/main" val="1049223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B3C6-C5D0-44F3-A6B9-49F2BE1BCF8F}"/>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183C596D-530D-43FD-8AA9-DB38A5FF39A2}"/>
              </a:ext>
            </a:extLst>
          </p:cNvPr>
          <p:cNvSpPr>
            <a:spLocks noGrp="1"/>
          </p:cNvSpPr>
          <p:nvPr>
            <p:ph type="subTitle" idx="1"/>
          </p:nvPr>
        </p:nvSpPr>
        <p:spPr>
          <a:xfrm>
            <a:off x="1072971" y="956453"/>
            <a:ext cx="6925731" cy="341599"/>
          </a:xfrm>
        </p:spPr>
        <p:txBody>
          <a:bodyPr/>
          <a:lstStyle/>
          <a:p>
            <a:pPr algn="ctr"/>
            <a:r>
              <a:rPr lang="en-US" dirty="0"/>
              <a:t>Tips &amp; Tricks</a:t>
            </a:r>
          </a:p>
        </p:txBody>
      </p:sp>
      <p:sp>
        <p:nvSpPr>
          <p:cNvPr id="4" name="Text Placeholder 3">
            <a:extLst>
              <a:ext uri="{FF2B5EF4-FFF2-40B4-BE49-F238E27FC236}">
                <a16:creationId xmlns:a16="http://schemas.microsoft.com/office/drawing/2014/main" id="{0B2E4E2F-C3EA-459F-BF3E-E977487A6004}"/>
              </a:ext>
            </a:extLst>
          </p:cNvPr>
          <p:cNvSpPr>
            <a:spLocks noGrp="1"/>
          </p:cNvSpPr>
          <p:nvPr>
            <p:ph type="body" sz="quarter" idx="14"/>
          </p:nvPr>
        </p:nvSpPr>
        <p:spPr>
          <a:xfrm>
            <a:off x="738400" y="1371340"/>
            <a:ext cx="7669960" cy="3230888"/>
          </a:xfrm>
        </p:spPr>
        <p:txBody>
          <a:bodyPr vert="horz" lIns="0" tIns="0" rIns="0" bIns="0" rtlCol="0" anchor="t">
            <a:normAutofit fontScale="92500" lnSpcReduction="20000"/>
          </a:bodyPr>
          <a:lstStyle/>
          <a:p>
            <a:r>
              <a:rPr lang="en-US" sz="1600" dirty="0">
                <a:latin typeface="Acumin Pro"/>
              </a:rPr>
              <a:t>Review every section of the forms before submitting to EOBOC via TDX. Once they send it back with errors to be fixed it delays reimbursement payment. </a:t>
            </a:r>
          </a:p>
          <a:p>
            <a:endParaRPr lang="en-US" sz="1600" dirty="0">
              <a:latin typeface="Acumin Pro"/>
            </a:endParaRPr>
          </a:p>
          <a:p>
            <a:r>
              <a:rPr lang="en-US" sz="1600" dirty="0">
                <a:latin typeface="Acumin Pro"/>
              </a:rPr>
              <a:t>When submitting Hospitality expenses, please place in the Comments section of TDX the Business Purpose</a:t>
            </a:r>
          </a:p>
          <a:p>
            <a:endParaRPr lang="en-US" sz="1600" dirty="0">
              <a:latin typeface="Acumin Pro"/>
            </a:endParaRPr>
          </a:p>
          <a:p>
            <a:r>
              <a:rPr lang="en-US" sz="1600" dirty="0">
                <a:latin typeface="Acumin Pro"/>
              </a:rPr>
              <a:t>EOBOC would like the forms put together in this order in PDF Format: Payee Cert, Receipts, and E-mail (Glacier if applicable). </a:t>
            </a:r>
          </a:p>
          <a:p>
            <a:endParaRPr lang="en-US" dirty="0"/>
          </a:p>
          <a:p>
            <a:r>
              <a:rPr lang="en-US" sz="1600" dirty="0">
                <a:latin typeface="Acumin Pro"/>
              </a:rPr>
              <a:t>Once ticket status notification is sent from EOBOC noted as “Complete,” this means EOBOC Center’s portion is complete.</a:t>
            </a:r>
          </a:p>
          <a:p>
            <a:pPr marL="0" indent="0">
              <a:buNone/>
            </a:pPr>
            <a:endParaRPr lang="en-US" sz="1600" dirty="0">
              <a:latin typeface="Acumin Pro"/>
            </a:endParaRPr>
          </a:p>
          <a:p>
            <a:pPr marL="0" indent="0" algn="ctr">
              <a:buNone/>
            </a:pPr>
            <a:endParaRPr lang="en-US" sz="2000" b="1" dirty="0">
              <a:solidFill>
                <a:srgbClr val="0070C0"/>
              </a:solidFill>
              <a:latin typeface="Acumin Pro"/>
            </a:endParaRPr>
          </a:p>
          <a:p>
            <a:pPr marL="0" indent="0" algn="ctr">
              <a:buNone/>
            </a:pPr>
            <a:endParaRPr lang="en-US" sz="2000" b="1" dirty="0">
              <a:solidFill>
                <a:srgbClr val="0070C0"/>
              </a:solidFill>
              <a:latin typeface="Acumin Pro"/>
            </a:endParaRPr>
          </a:p>
          <a:p>
            <a:pPr marL="0" indent="0" algn="ctr">
              <a:buNone/>
            </a:pPr>
            <a:r>
              <a:rPr lang="en-US" sz="2000" b="1" dirty="0">
                <a:solidFill>
                  <a:srgbClr val="0070C0"/>
                </a:solidFill>
                <a:latin typeface="Acumin Pro"/>
              </a:rPr>
              <a:t>ANYONE HAVE HELPFUL “TIPS &amp; TRICKS” TO SHARE?</a:t>
            </a:r>
          </a:p>
        </p:txBody>
      </p:sp>
      <p:sp>
        <p:nvSpPr>
          <p:cNvPr id="5" name="Date Placeholder 4">
            <a:extLst>
              <a:ext uri="{FF2B5EF4-FFF2-40B4-BE49-F238E27FC236}">
                <a16:creationId xmlns:a16="http://schemas.microsoft.com/office/drawing/2014/main" id="{F304AD85-4944-4FB1-90D6-2AE635B2F18F}"/>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FCB97D36-C0BA-4840-94EE-8EB315C1DE64}"/>
              </a:ext>
            </a:extLst>
          </p:cNvPr>
          <p:cNvSpPr>
            <a:spLocks noGrp="1"/>
          </p:cNvSpPr>
          <p:nvPr>
            <p:ph type="sldNum" sz="quarter" idx="12"/>
          </p:nvPr>
        </p:nvSpPr>
        <p:spPr/>
        <p:txBody>
          <a:bodyPr/>
          <a:lstStyle/>
          <a:p>
            <a:fld id="{8A7A6979-0714-4377-B894-6BE4C2D6E202}" type="slidenum">
              <a:rPr lang="en-US" smtClean="0"/>
              <a:pPr/>
              <a:t>41</a:t>
            </a:fld>
            <a:endParaRPr lang="en-US" dirty="0"/>
          </a:p>
        </p:txBody>
      </p:sp>
      <p:pic>
        <p:nvPicPr>
          <p:cNvPr id="5124" name="Picture 4" descr="Quick Tips PNG Transparent Images Free ...">
            <a:extLst>
              <a:ext uri="{FF2B5EF4-FFF2-40B4-BE49-F238E27FC236}">
                <a16:creationId xmlns:a16="http://schemas.microsoft.com/office/drawing/2014/main" id="{18A47C96-B3E8-9C37-BAF6-00917EF95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7" y="4725220"/>
            <a:ext cx="2143125" cy="181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52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4B46-4B5E-4511-9219-48A73D715E1D}"/>
              </a:ext>
            </a:extLst>
          </p:cNvPr>
          <p:cNvSpPr>
            <a:spLocks noGrp="1"/>
          </p:cNvSpPr>
          <p:nvPr>
            <p:ph type="ctrTitle"/>
          </p:nvPr>
        </p:nvSpPr>
        <p:spPr/>
        <p:txBody>
          <a:bodyPr/>
          <a:lstStyle/>
          <a:p>
            <a:pPr algn="ctr"/>
            <a:r>
              <a:rPr lang="en-US" dirty="0"/>
              <a:t>Contact Information</a:t>
            </a:r>
          </a:p>
        </p:txBody>
      </p:sp>
      <p:sp>
        <p:nvSpPr>
          <p:cNvPr id="4" name="Text Placeholder 3">
            <a:extLst>
              <a:ext uri="{FF2B5EF4-FFF2-40B4-BE49-F238E27FC236}">
                <a16:creationId xmlns:a16="http://schemas.microsoft.com/office/drawing/2014/main" id="{7F645488-ACF4-4C8E-9328-036A09DC931E}"/>
              </a:ext>
            </a:extLst>
          </p:cNvPr>
          <p:cNvSpPr>
            <a:spLocks noGrp="1"/>
          </p:cNvSpPr>
          <p:nvPr>
            <p:ph type="body" sz="quarter" idx="14"/>
          </p:nvPr>
        </p:nvSpPr>
        <p:spPr>
          <a:xfrm>
            <a:off x="1285815" y="1423358"/>
            <a:ext cx="6554971" cy="2789806"/>
          </a:xfrm>
        </p:spPr>
        <p:txBody>
          <a:bodyPr>
            <a:normAutofit fontScale="92500" lnSpcReduction="10000"/>
          </a:bodyPr>
          <a:lstStyle/>
          <a:p>
            <a:r>
              <a:rPr lang="en-US" dirty="0"/>
              <a:t>EOBOC Procurement:</a:t>
            </a:r>
          </a:p>
          <a:p>
            <a:pPr lvl="1"/>
            <a:r>
              <a:rPr lang="en-US" dirty="0">
                <a:hlinkClick r:id="rId2"/>
              </a:rPr>
              <a:t>procureeo@purdue.edu</a:t>
            </a:r>
            <a:r>
              <a:rPr lang="en-US" dirty="0"/>
              <a:t> </a:t>
            </a:r>
          </a:p>
          <a:p>
            <a:pPr lvl="2"/>
            <a:r>
              <a:rPr lang="en-US" dirty="0"/>
              <a:t>If using email to contact EOBOC Procurement, please note a new ticket number is generated.  </a:t>
            </a:r>
          </a:p>
          <a:p>
            <a:pPr lvl="2"/>
            <a:r>
              <a:rPr lang="en-US" dirty="0"/>
              <a:t>If email is referencing an established ticket, preference is for replies to come from TDX ticket number.</a:t>
            </a:r>
          </a:p>
          <a:p>
            <a:pPr lvl="2"/>
            <a:endParaRPr lang="en-US" dirty="0"/>
          </a:p>
          <a:p>
            <a:r>
              <a:rPr lang="en-US" dirty="0"/>
              <a:t>General Business Office:</a:t>
            </a:r>
          </a:p>
          <a:p>
            <a:pPr lvl="1"/>
            <a:r>
              <a:rPr lang="en-US" dirty="0">
                <a:hlinkClick r:id="rId3"/>
              </a:rPr>
              <a:t>busproc@purdue.edu</a:t>
            </a:r>
            <a:r>
              <a:rPr lang="en-US" dirty="0"/>
              <a:t> 	</a:t>
            </a:r>
          </a:p>
          <a:p>
            <a:pPr marL="0" indent="0">
              <a:buNone/>
            </a:pPr>
            <a:r>
              <a:rPr lang="en-US" dirty="0"/>
              <a:t>	</a:t>
            </a:r>
          </a:p>
        </p:txBody>
      </p:sp>
      <p:sp>
        <p:nvSpPr>
          <p:cNvPr id="5" name="Date Placeholder 4">
            <a:extLst>
              <a:ext uri="{FF2B5EF4-FFF2-40B4-BE49-F238E27FC236}">
                <a16:creationId xmlns:a16="http://schemas.microsoft.com/office/drawing/2014/main" id="{C699A337-F674-4D8D-A152-D6FBAFF0FE25}"/>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28905C1F-8F80-4836-811F-37D54A4DFCEF}"/>
              </a:ext>
            </a:extLst>
          </p:cNvPr>
          <p:cNvSpPr>
            <a:spLocks noGrp="1"/>
          </p:cNvSpPr>
          <p:nvPr>
            <p:ph type="sldNum" sz="quarter" idx="12"/>
          </p:nvPr>
        </p:nvSpPr>
        <p:spPr/>
        <p:txBody>
          <a:bodyPr/>
          <a:lstStyle/>
          <a:p>
            <a:fld id="{8A7A6979-0714-4377-B894-6BE4C2D6E202}" type="slidenum">
              <a:rPr lang="en-US" smtClean="0"/>
              <a:pPr/>
              <a:t>42</a:t>
            </a:fld>
            <a:endParaRPr lang="en-US" dirty="0"/>
          </a:p>
        </p:txBody>
      </p:sp>
      <p:pic>
        <p:nvPicPr>
          <p:cNvPr id="6146" name="Picture 2" descr="Security State Bank South Texas">
            <a:extLst>
              <a:ext uri="{FF2B5EF4-FFF2-40B4-BE49-F238E27FC236}">
                <a16:creationId xmlns:a16="http://schemas.microsoft.com/office/drawing/2014/main" id="{A182DF32-EB8E-F62A-6DA2-33FB6406B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4293605"/>
            <a:ext cx="297180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43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C3B03-5459-B179-BC49-72034DCA84DC}"/>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5D94231C-173F-A8B0-DC6A-1E3A509C7BC8}"/>
              </a:ext>
            </a:extLst>
          </p:cNvPr>
          <p:cNvSpPr>
            <a:spLocks noGrp="1"/>
          </p:cNvSpPr>
          <p:nvPr>
            <p:ph type="ctrTitle"/>
          </p:nvPr>
        </p:nvSpPr>
        <p:spPr>
          <a:xfrm>
            <a:off x="1415497" y="300885"/>
            <a:ext cx="5933959" cy="997196"/>
          </a:xfrm>
        </p:spPr>
        <p:txBody>
          <a:bodyPr/>
          <a:lstStyle/>
          <a:p>
            <a:pPr algn="ctr"/>
            <a:r>
              <a:rPr lang="en-US" sz="4400" dirty="0"/>
              <a:t>Business Office Team</a:t>
            </a:r>
            <a:br>
              <a:rPr lang="en-US" dirty="0"/>
            </a:br>
            <a:endParaRPr lang="en-US" sz="2800" dirty="0"/>
          </a:p>
        </p:txBody>
      </p:sp>
      <p:sp>
        <p:nvSpPr>
          <p:cNvPr id="3" name="Subtitle 2">
            <a:extLst>
              <a:ext uri="{FF2B5EF4-FFF2-40B4-BE49-F238E27FC236}">
                <a16:creationId xmlns:a16="http://schemas.microsoft.com/office/drawing/2014/main" id="{57BD589E-E9A1-5C02-9C56-7CAEEA51C61B}"/>
              </a:ext>
            </a:extLst>
          </p:cNvPr>
          <p:cNvSpPr>
            <a:spLocks noGrp="1"/>
          </p:cNvSpPr>
          <p:nvPr>
            <p:ph type="subTitle" idx="1"/>
          </p:nvPr>
        </p:nvSpPr>
        <p:spPr>
          <a:xfrm>
            <a:off x="595223" y="2363638"/>
            <a:ext cx="7910422" cy="1477328"/>
          </a:xfrm>
        </p:spPr>
        <p:txBody>
          <a:bodyPr numCol="2"/>
          <a:lstStyle/>
          <a:p>
            <a:pPr marL="342900" indent="-342900">
              <a:spcBef>
                <a:spcPts val="600"/>
              </a:spcBef>
              <a:buFont typeface="Arial" panose="020B0604020202020204" pitchFamily="34" charset="0"/>
              <a:buChar char="•"/>
            </a:pPr>
            <a:endParaRPr lang="en-US" sz="1600" dirty="0">
              <a:solidFill>
                <a:schemeClr val="accent1">
                  <a:lumMod val="75000"/>
                </a:schemeClr>
              </a:solidFill>
            </a:endParaRPr>
          </a:p>
          <a:p>
            <a:pPr marL="342900" indent="-342900">
              <a:spcBef>
                <a:spcPts val="600"/>
              </a:spcBef>
              <a:buFont typeface="Arial" panose="020B0604020202020204" pitchFamily="34" charset="0"/>
              <a:buChar char="•"/>
            </a:pPr>
            <a:endParaRPr lang="en-US" sz="1400" dirty="0">
              <a:solidFill>
                <a:schemeClr val="accent3">
                  <a:lumMod val="40000"/>
                  <a:lumOff val="60000"/>
                </a:schemeClr>
              </a:solidFill>
            </a:endParaRPr>
          </a:p>
          <a:p>
            <a:pPr marL="342900" indent="-342900">
              <a:spcBef>
                <a:spcPts val="600"/>
              </a:spcBef>
              <a:buFont typeface="Arial" panose="020B0604020202020204" pitchFamily="34" charset="0"/>
              <a:buChar char="•"/>
            </a:pPr>
            <a:endParaRPr lang="en-US" sz="1400" dirty="0">
              <a:solidFill>
                <a:schemeClr val="accent3">
                  <a:lumMod val="40000"/>
                  <a:lumOff val="60000"/>
                </a:schemeClr>
              </a:solidFill>
            </a:endParaRPr>
          </a:p>
          <a:p>
            <a:pPr marL="342900" indent="-342900">
              <a:spcBef>
                <a:spcPts val="600"/>
              </a:spcBef>
              <a:buFont typeface="Arial" panose="020B0604020202020204" pitchFamily="34" charset="0"/>
              <a:buChar char="•"/>
            </a:pPr>
            <a:endParaRPr lang="en-US" sz="1400" dirty="0">
              <a:solidFill>
                <a:schemeClr val="accent3">
                  <a:lumMod val="40000"/>
                  <a:lumOff val="60000"/>
                </a:schemeClr>
              </a:solidFill>
            </a:endParaRPr>
          </a:p>
          <a:p>
            <a:pPr>
              <a:spcBef>
                <a:spcPts val="600"/>
              </a:spcBef>
            </a:pPr>
            <a:r>
              <a:rPr lang="en-US" sz="1800" dirty="0">
                <a:solidFill>
                  <a:schemeClr val="accent1">
                    <a:lumMod val="75000"/>
                  </a:schemeClr>
                </a:solidFill>
              </a:rPr>
              <a:t>            </a:t>
            </a:r>
            <a:r>
              <a:rPr lang="en-US" sz="1600" dirty="0">
                <a:solidFill>
                  <a:schemeClr val="accent1">
                    <a:lumMod val="75000"/>
                  </a:schemeClr>
                </a:solidFill>
              </a:rPr>
              <a:t>              </a:t>
            </a:r>
            <a:endParaRPr lang="en-US" sz="1600" i="1" dirty="0">
              <a:solidFill>
                <a:schemeClr val="accent1">
                  <a:lumMod val="75000"/>
                </a:schemeClr>
              </a:solidFill>
            </a:endParaRPr>
          </a:p>
        </p:txBody>
      </p:sp>
      <p:sp>
        <p:nvSpPr>
          <p:cNvPr id="4" name="Date">
            <a:extLst>
              <a:ext uri="{FF2B5EF4-FFF2-40B4-BE49-F238E27FC236}">
                <a16:creationId xmlns:a16="http://schemas.microsoft.com/office/drawing/2014/main" id="{2BCFA9A6-8DC2-811B-E5F2-BB4F177210D8}"/>
              </a:ext>
            </a:extLst>
          </p:cNvPr>
          <p:cNvSpPr>
            <a:spLocks noGrp="1"/>
          </p:cNvSpPr>
          <p:nvPr>
            <p:ph type="dt" sz="half" idx="10"/>
          </p:nvPr>
        </p:nvSpPr>
        <p:spPr/>
        <p:txBody>
          <a:bodyPr/>
          <a:lstStyle/>
          <a:p>
            <a:fld id="{049DC8E1-D369-0F48-9062-BB068AFD07CE}" type="datetime1">
              <a:rPr lang="en-US" smtClean="0"/>
              <a:pPr/>
              <a:t>4/2/2026</a:t>
            </a:fld>
            <a:endParaRPr lang="en-US" dirty="0"/>
          </a:p>
        </p:txBody>
      </p:sp>
      <p:sp>
        <p:nvSpPr>
          <p:cNvPr id="5" name="Slide Number">
            <a:extLst>
              <a:ext uri="{FF2B5EF4-FFF2-40B4-BE49-F238E27FC236}">
                <a16:creationId xmlns:a16="http://schemas.microsoft.com/office/drawing/2014/main" id="{3C1CD821-71C7-49A2-AA9B-1D2C270933A8}"/>
              </a:ext>
            </a:extLst>
          </p:cNvPr>
          <p:cNvSpPr>
            <a:spLocks noGrp="1"/>
          </p:cNvSpPr>
          <p:nvPr>
            <p:ph type="sldNum" sz="quarter" idx="12"/>
          </p:nvPr>
        </p:nvSpPr>
        <p:spPr/>
        <p:txBody>
          <a:bodyPr/>
          <a:lstStyle/>
          <a:p>
            <a:fld id="{8A7A6979-0714-4377-B894-6BE4C2D6E202}" type="slidenum">
              <a:rPr lang="en-US" smtClean="0"/>
              <a:pPr/>
              <a:t>43</a:t>
            </a:fld>
            <a:endParaRPr lang="en-US" dirty="0"/>
          </a:p>
        </p:txBody>
      </p:sp>
      <p:pic>
        <p:nvPicPr>
          <p:cNvPr id="12" name="Picture 11">
            <a:extLst>
              <a:ext uri="{FF2B5EF4-FFF2-40B4-BE49-F238E27FC236}">
                <a16:creationId xmlns:a16="http://schemas.microsoft.com/office/drawing/2014/main" id="{2DE9FC6F-D6F4-AF95-EEC7-E49DDFADE68F}"/>
              </a:ext>
            </a:extLst>
          </p:cNvPr>
          <p:cNvPicPr>
            <a:picLocks noChangeAspect="1"/>
          </p:cNvPicPr>
          <p:nvPr/>
        </p:nvPicPr>
        <p:blipFill>
          <a:blip r:embed="rId2"/>
          <a:stretch>
            <a:fillRect/>
          </a:stretch>
        </p:blipFill>
        <p:spPr>
          <a:xfrm>
            <a:off x="2114151" y="3547263"/>
            <a:ext cx="2622660" cy="1274978"/>
          </a:xfrm>
          <a:prstGeom prst="rect">
            <a:avLst/>
          </a:prstGeom>
        </p:spPr>
      </p:pic>
      <p:pic>
        <p:nvPicPr>
          <p:cNvPr id="14" name="Picture 13">
            <a:extLst>
              <a:ext uri="{FF2B5EF4-FFF2-40B4-BE49-F238E27FC236}">
                <a16:creationId xmlns:a16="http://schemas.microsoft.com/office/drawing/2014/main" id="{DDD2019C-05A7-F8D9-2035-2B7B22884B8F}"/>
              </a:ext>
            </a:extLst>
          </p:cNvPr>
          <p:cNvPicPr>
            <a:picLocks noChangeAspect="1"/>
          </p:cNvPicPr>
          <p:nvPr/>
        </p:nvPicPr>
        <p:blipFill>
          <a:blip r:embed="rId3"/>
          <a:stretch>
            <a:fillRect/>
          </a:stretch>
        </p:blipFill>
        <p:spPr>
          <a:xfrm>
            <a:off x="6089609" y="2072423"/>
            <a:ext cx="2519694" cy="1264197"/>
          </a:xfrm>
          <a:prstGeom prst="rect">
            <a:avLst/>
          </a:prstGeom>
        </p:spPr>
      </p:pic>
      <p:pic>
        <p:nvPicPr>
          <p:cNvPr id="16" name="Picture 15">
            <a:extLst>
              <a:ext uri="{FF2B5EF4-FFF2-40B4-BE49-F238E27FC236}">
                <a16:creationId xmlns:a16="http://schemas.microsoft.com/office/drawing/2014/main" id="{BD8B3A29-C7EC-3441-36DB-810A56BEFCBD}"/>
              </a:ext>
            </a:extLst>
          </p:cNvPr>
          <p:cNvPicPr>
            <a:picLocks noChangeAspect="1"/>
          </p:cNvPicPr>
          <p:nvPr/>
        </p:nvPicPr>
        <p:blipFill>
          <a:blip r:embed="rId4"/>
          <a:stretch>
            <a:fillRect/>
          </a:stretch>
        </p:blipFill>
        <p:spPr>
          <a:xfrm>
            <a:off x="6069370" y="4822241"/>
            <a:ext cx="2519694" cy="1273057"/>
          </a:xfrm>
          <a:prstGeom prst="rect">
            <a:avLst/>
          </a:prstGeom>
        </p:spPr>
      </p:pic>
      <p:pic>
        <p:nvPicPr>
          <p:cNvPr id="18" name="Picture 17">
            <a:extLst>
              <a:ext uri="{FF2B5EF4-FFF2-40B4-BE49-F238E27FC236}">
                <a16:creationId xmlns:a16="http://schemas.microsoft.com/office/drawing/2014/main" id="{A3330465-35A8-A78A-D792-F68A5CBAABC1}"/>
              </a:ext>
            </a:extLst>
          </p:cNvPr>
          <p:cNvPicPr>
            <a:picLocks noChangeAspect="1"/>
          </p:cNvPicPr>
          <p:nvPr/>
        </p:nvPicPr>
        <p:blipFill>
          <a:blip r:embed="rId5"/>
          <a:stretch>
            <a:fillRect/>
          </a:stretch>
        </p:blipFill>
        <p:spPr>
          <a:xfrm>
            <a:off x="5241506" y="3427747"/>
            <a:ext cx="2519694" cy="1366429"/>
          </a:xfrm>
          <a:prstGeom prst="rect">
            <a:avLst/>
          </a:prstGeom>
        </p:spPr>
      </p:pic>
      <p:pic>
        <p:nvPicPr>
          <p:cNvPr id="19" name="Picture 18" descr="A person wearing a suit and glasses&#10;&#10;AI-generated content may be incorrect.">
            <a:extLst>
              <a:ext uri="{FF2B5EF4-FFF2-40B4-BE49-F238E27FC236}">
                <a16:creationId xmlns:a16="http://schemas.microsoft.com/office/drawing/2014/main" id="{34EA2E27-51D6-E2D2-2708-129D8080C69E}"/>
              </a:ext>
            </a:extLst>
          </p:cNvPr>
          <p:cNvPicPr>
            <a:picLocks noChangeAspect="1"/>
          </p:cNvPicPr>
          <p:nvPr/>
        </p:nvPicPr>
        <p:blipFill>
          <a:blip r:embed="rId6"/>
          <a:stretch>
            <a:fillRect/>
          </a:stretch>
        </p:blipFill>
        <p:spPr>
          <a:xfrm>
            <a:off x="3069090" y="877524"/>
            <a:ext cx="2962688" cy="1648055"/>
          </a:xfrm>
          <a:prstGeom prst="rect">
            <a:avLst/>
          </a:prstGeom>
        </p:spPr>
      </p:pic>
      <p:pic>
        <p:nvPicPr>
          <p:cNvPr id="23" name="Picture 22">
            <a:extLst>
              <a:ext uri="{FF2B5EF4-FFF2-40B4-BE49-F238E27FC236}">
                <a16:creationId xmlns:a16="http://schemas.microsoft.com/office/drawing/2014/main" id="{523355AB-FD8E-ED83-E08E-B2AFA972243F}"/>
              </a:ext>
            </a:extLst>
          </p:cNvPr>
          <p:cNvPicPr>
            <a:picLocks noChangeAspect="1"/>
          </p:cNvPicPr>
          <p:nvPr/>
        </p:nvPicPr>
        <p:blipFill>
          <a:blip r:embed="rId7"/>
          <a:stretch>
            <a:fillRect/>
          </a:stretch>
        </p:blipFill>
        <p:spPr>
          <a:xfrm>
            <a:off x="829205" y="2562104"/>
            <a:ext cx="2429214" cy="866896"/>
          </a:xfrm>
          <a:prstGeom prst="rect">
            <a:avLst/>
          </a:prstGeom>
        </p:spPr>
      </p:pic>
      <p:pic>
        <p:nvPicPr>
          <p:cNvPr id="7" name="Picture 6">
            <a:extLst>
              <a:ext uri="{FF2B5EF4-FFF2-40B4-BE49-F238E27FC236}">
                <a16:creationId xmlns:a16="http://schemas.microsoft.com/office/drawing/2014/main" id="{66EE5AF4-9935-AA91-A0E2-31DC3F55BEC8}"/>
              </a:ext>
            </a:extLst>
          </p:cNvPr>
          <p:cNvPicPr>
            <a:picLocks noChangeAspect="1"/>
          </p:cNvPicPr>
          <p:nvPr/>
        </p:nvPicPr>
        <p:blipFill>
          <a:blip r:embed="rId8"/>
          <a:stretch>
            <a:fillRect/>
          </a:stretch>
        </p:blipFill>
        <p:spPr>
          <a:xfrm>
            <a:off x="1260586" y="5065948"/>
            <a:ext cx="2467749" cy="649052"/>
          </a:xfrm>
          <a:prstGeom prst="rect">
            <a:avLst/>
          </a:prstGeom>
        </p:spPr>
      </p:pic>
    </p:spTree>
    <p:extLst>
      <p:ext uri="{BB962C8B-B14F-4D97-AF65-F5344CB8AC3E}">
        <p14:creationId xmlns:p14="http://schemas.microsoft.com/office/powerpoint/2010/main" val="188411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80">
                                          <p:stCondLst>
                                            <p:cond delay="0"/>
                                          </p:stCondLst>
                                        </p:cTn>
                                        <p:tgtEl>
                                          <p:spTgt spid="18"/>
                                        </p:tgtEl>
                                      </p:cBhvr>
                                    </p:animEffect>
                                    <p:anim calcmode="lin" valueType="num">
                                      <p:cBhvr>
                                        <p:cTn id="2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7" dur="26">
                                          <p:stCondLst>
                                            <p:cond delay="650"/>
                                          </p:stCondLst>
                                        </p:cTn>
                                        <p:tgtEl>
                                          <p:spTgt spid="18"/>
                                        </p:tgtEl>
                                      </p:cBhvr>
                                      <p:to x="100000" y="60000"/>
                                    </p:animScale>
                                    <p:animScale>
                                      <p:cBhvr>
                                        <p:cTn id="28" dur="166" decel="50000">
                                          <p:stCondLst>
                                            <p:cond delay="676"/>
                                          </p:stCondLst>
                                        </p:cTn>
                                        <p:tgtEl>
                                          <p:spTgt spid="18"/>
                                        </p:tgtEl>
                                      </p:cBhvr>
                                      <p:to x="100000" y="100000"/>
                                    </p:animScale>
                                    <p:animScale>
                                      <p:cBhvr>
                                        <p:cTn id="29" dur="26">
                                          <p:stCondLst>
                                            <p:cond delay="1312"/>
                                          </p:stCondLst>
                                        </p:cTn>
                                        <p:tgtEl>
                                          <p:spTgt spid="18"/>
                                        </p:tgtEl>
                                      </p:cBhvr>
                                      <p:to x="100000" y="80000"/>
                                    </p:animScale>
                                    <p:animScale>
                                      <p:cBhvr>
                                        <p:cTn id="30" dur="166" decel="50000">
                                          <p:stCondLst>
                                            <p:cond delay="1338"/>
                                          </p:stCondLst>
                                        </p:cTn>
                                        <p:tgtEl>
                                          <p:spTgt spid="18"/>
                                        </p:tgtEl>
                                      </p:cBhvr>
                                      <p:to x="100000" y="100000"/>
                                    </p:animScale>
                                    <p:animScale>
                                      <p:cBhvr>
                                        <p:cTn id="31" dur="26">
                                          <p:stCondLst>
                                            <p:cond delay="1642"/>
                                          </p:stCondLst>
                                        </p:cTn>
                                        <p:tgtEl>
                                          <p:spTgt spid="18"/>
                                        </p:tgtEl>
                                      </p:cBhvr>
                                      <p:to x="100000" y="90000"/>
                                    </p:animScale>
                                    <p:animScale>
                                      <p:cBhvr>
                                        <p:cTn id="32" dur="166" decel="50000">
                                          <p:stCondLst>
                                            <p:cond delay="1668"/>
                                          </p:stCondLst>
                                        </p:cTn>
                                        <p:tgtEl>
                                          <p:spTgt spid="18"/>
                                        </p:tgtEl>
                                      </p:cBhvr>
                                      <p:to x="100000" y="100000"/>
                                    </p:animScale>
                                    <p:animScale>
                                      <p:cBhvr>
                                        <p:cTn id="33" dur="26">
                                          <p:stCondLst>
                                            <p:cond delay="1808"/>
                                          </p:stCondLst>
                                        </p:cTn>
                                        <p:tgtEl>
                                          <p:spTgt spid="18"/>
                                        </p:tgtEl>
                                      </p:cBhvr>
                                      <p:to x="100000" y="95000"/>
                                    </p:animScale>
                                    <p:animScale>
                                      <p:cBhvr>
                                        <p:cTn id="34" dur="166" decel="50000">
                                          <p:stCondLst>
                                            <p:cond delay="1834"/>
                                          </p:stCondLst>
                                        </p:cTn>
                                        <p:tgtEl>
                                          <p:spTgt spid="18"/>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44</a:t>
            </a:fld>
            <a:endParaRPr lang="en-US" dirty="0"/>
          </a:p>
        </p:txBody>
      </p:sp>
      <p:pic>
        <p:nvPicPr>
          <p:cNvPr id="8194" name="Picture 2" descr="Stock Illustrations | DepositPhotos">
            <a:extLst>
              <a:ext uri="{FF2B5EF4-FFF2-40B4-BE49-F238E27FC236}">
                <a16:creationId xmlns:a16="http://schemas.microsoft.com/office/drawing/2014/main" id="{17CDA21A-DEC4-E0F7-F401-C8DDECF68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2557463"/>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B8AA14D-C1EE-7820-CF09-AFB612430C43}"/>
              </a:ext>
            </a:extLst>
          </p:cNvPr>
          <p:cNvSpPr>
            <a:spLocks noGrp="1"/>
          </p:cNvSpPr>
          <p:nvPr>
            <p:ph type="subTitle" idx="1"/>
          </p:nvPr>
        </p:nvSpPr>
        <p:spPr>
          <a:xfrm>
            <a:off x="1072971" y="1836348"/>
            <a:ext cx="6925731" cy="553998"/>
          </a:xfrm>
        </p:spPr>
        <p:txBody>
          <a:bodyPr/>
          <a:lstStyle/>
          <a:p>
            <a:pPr algn="ctr"/>
            <a:r>
              <a:rPr lang="en-US" sz="3600" dirty="0">
                <a:solidFill>
                  <a:srgbClr val="0B7B38"/>
                </a:solidFill>
              </a:rPr>
              <a:t>Any Questions?</a:t>
            </a:r>
          </a:p>
        </p:txBody>
      </p:sp>
    </p:spTree>
    <p:extLst>
      <p:ext uri="{BB962C8B-B14F-4D97-AF65-F5344CB8AC3E}">
        <p14:creationId xmlns:p14="http://schemas.microsoft.com/office/powerpoint/2010/main" val="3696230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dirty="0" smtClean="0"/>
              <a:pPr/>
              <a:t>45</a:t>
            </a:fld>
            <a:endParaRPr lang="en-US" dirty="0"/>
          </a:p>
        </p:txBody>
      </p:sp>
      <p:pic>
        <p:nvPicPr>
          <p:cNvPr id="9218" name="Picture 2" descr="Thank you - Free vector clipart images ...">
            <a:extLst>
              <a:ext uri="{FF2B5EF4-FFF2-40B4-BE49-F238E27FC236}">
                <a16:creationId xmlns:a16="http://schemas.microsoft.com/office/drawing/2014/main" id="{2EFC1435-9D0D-C6C2-6D92-4619A2D2F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63" y="2995613"/>
            <a:ext cx="5248275"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33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01922"/>
            <a:ext cx="5491495" cy="338554"/>
          </a:xfrm>
        </p:spPr>
        <p:txBody>
          <a:bodyPr/>
          <a:lstStyle/>
          <a:p>
            <a:pPr algn="ctr"/>
            <a:r>
              <a:rPr lang="en-US" dirty="0"/>
              <a:t>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576910" y="1340476"/>
            <a:ext cx="6091149" cy="4654196"/>
          </a:xfrm>
        </p:spPr>
        <p:txBody>
          <a:bodyPr vert="horz" lIns="0" tIns="0" rIns="0" bIns="0" rtlCol="0" anchor="t">
            <a:noAutofit/>
          </a:bodyPr>
          <a:lstStyle/>
          <a:p>
            <a:pPr lvl="1"/>
            <a:r>
              <a:rPr lang="en-US" sz="1250" b="1" dirty="0"/>
              <a:t>Provide Receipts</a:t>
            </a:r>
            <a:r>
              <a:rPr lang="en-US" sz="1250" b="1" i="1" dirty="0"/>
              <a:t> (proof of payment)</a:t>
            </a:r>
            <a:endParaRPr lang="en-US" sz="1250" b="1" dirty="0"/>
          </a:p>
          <a:p>
            <a:pPr lvl="2"/>
            <a:r>
              <a:rPr lang="en-US" sz="1200" dirty="0"/>
              <a:t>All receipts must be submitted</a:t>
            </a:r>
          </a:p>
          <a:p>
            <a:pPr lvl="2"/>
            <a:r>
              <a:rPr lang="en-US" sz="1200" dirty="0"/>
              <a:t>Receipts must show last four digits of the card used to make the purchase</a:t>
            </a:r>
          </a:p>
          <a:p>
            <a:pPr lvl="2"/>
            <a:r>
              <a:rPr lang="en-US" sz="1200" dirty="0"/>
              <a:t>If receipt does not show the last four digits, a bank statement can be submitted (screenshot acceptable) showing the purchase.</a:t>
            </a:r>
          </a:p>
          <a:p>
            <a:pPr lvl="3"/>
            <a:r>
              <a:rPr lang="en-US" sz="1200" i="1" dirty="0"/>
              <a:t>The statement needs to show the last four digits of the account</a:t>
            </a:r>
          </a:p>
          <a:p>
            <a:pPr lvl="3"/>
            <a:r>
              <a:rPr lang="en-US" sz="1200" i="1" dirty="0"/>
              <a:t>All personal information should be blacked out</a:t>
            </a:r>
          </a:p>
          <a:p>
            <a:pPr lvl="2"/>
            <a:r>
              <a:rPr lang="en-US" sz="1200" dirty="0"/>
              <a:t>Personal purchases that are </a:t>
            </a:r>
            <a:r>
              <a:rPr lang="en-US" sz="1200" b="1" dirty="0"/>
              <a:t>180 days or older </a:t>
            </a:r>
            <a:r>
              <a:rPr lang="en-US" sz="1200" dirty="0"/>
              <a:t>from the date of the transaction noted on the proof of payment are </a:t>
            </a:r>
            <a:r>
              <a:rPr lang="en-US" sz="1200" b="1" dirty="0"/>
              <a:t>no longer eligible for reimbursement</a:t>
            </a:r>
            <a:r>
              <a:rPr lang="en-US" sz="1200" dirty="0"/>
              <a:t>.</a:t>
            </a:r>
          </a:p>
          <a:p>
            <a:pPr lvl="3"/>
            <a:r>
              <a:rPr lang="en-US" sz="1200" i="1" dirty="0"/>
              <a:t>Any exceptions will be determined by DSB’s DFA.</a:t>
            </a:r>
          </a:p>
          <a:p>
            <a:pPr lvl="1"/>
            <a:r>
              <a:rPr lang="en-US" sz="1250" b="1" dirty="0"/>
              <a:t>Provide statement of Purdue business purpose</a:t>
            </a:r>
            <a:r>
              <a:rPr lang="en-US" sz="1250" b="1" i="1" dirty="0"/>
              <a:t> (detail)</a:t>
            </a:r>
            <a:endParaRPr lang="en-US" sz="1250" b="1" dirty="0"/>
          </a:p>
          <a:p>
            <a:pPr lvl="1"/>
            <a:r>
              <a:rPr lang="en-US" sz="1400" b="1" i="1" dirty="0">
                <a:solidFill>
                  <a:srgbClr val="0070C0"/>
                </a:solidFill>
              </a:rPr>
              <a:t>If business travel, process through Concur</a:t>
            </a:r>
          </a:p>
          <a:p>
            <a:pPr lvl="2"/>
            <a:r>
              <a:rPr lang="en-US" sz="1200" dirty="0"/>
              <a:t>If mileage is requested, Google Maps should be used to show the most direct route and calculated mileage.</a:t>
            </a:r>
          </a:p>
          <a:p>
            <a:pPr lvl="3"/>
            <a:r>
              <a:rPr lang="en-US" sz="1200" dirty="0"/>
              <a:t>Double the mileage to show the roundtrip total and use that for the total reimbursement</a:t>
            </a:r>
          </a:p>
          <a:p>
            <a:pPr lvl="4"/>
            <a:r>
              <a:rPr lang="en-US" sz="1200" i="1" dirty="0"/>
              <a:t>Mileage is currently reimbursed at the rate of 0.70</a:t>
            </a:r>
          </a:p>
          <a:p>
            <a:pPr lvl="1"/>
            <a:endParaRPr lang="en-US" sz="1250" i="1" dirty="0"/>
          </a:p>
          <a:p>
            <a:pPr lvl="3"/>
            <a:endParaRPr lang="en-US" sz="1300" i="1"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4/2/2026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5</a:t>
            </a:fld>
            <a:endParaRPr lang="en-US" dirty="0"/>
          </a:p>
        </p:txBody>
      </p:sp>
      <p:pic>
        <p:nvPicPr>
          <p:cNvPr id="9" name="Picture 8">
            <a:extLst>
              <a:ext uri="{FF2B5EF4-FFF2-40B4-BE49-F238E27FC236}">
                <a16:creationId xmlns:a16="http://schemas.microsoft.com/office/drawing/2014/main" id="{744B3D59-0163-861D-1B57-889827CF619F}"/>
              </a:ext>
            </a:extLst>
          </p:cNvPr>
          <p:cNvPicPr>
            <a:picLocks noChangeAspect="1"/>
          </p:cNvPicPr>
          <p:nvPr/>
        </p:nvPicPr>
        <p:blipFill>
          <a:blip r:embed="rId2"/>
          <a:stretch>
            <a:fillRect/>
          </a:stretch>
        </p:blipFill>
        <p:spPr>
          <a:xfrm>
            <a:off x="6659403" y="2264433"/>
            <a:ext cx="1886368" cy="1682151"/>
          </a:xfrm>
          <a:prstGeom prst="rect">
            <a:avLst/>
          </a:prstGeom>
        </p:spPr>
      </p:pic>
    </p:spTree>
    <p:extLst>
      <p:ext uri="{BB962C8B-B14F-4D97-AF65-F5344CB8AC3E}">
        <p14:creationId xmlns:p14="http://schemas.microsoft.com/office/powerpoint/2010/main" val="1339203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13527"/>
            <a:ext cx="5491495" cy="307777"/>
          </a:xfrm>
        </p:spPr>
        <p:txBody>
          <a:bodyPr/>
          <a:lstStyle/>
          <a:p>
            <a:pPr algn="ctr"/>
            <a:r>
              <a:rPr lang="en-US" sz="2000" dirty="0"/>
              <a:t>Non-Employee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674868" y="1476038"/>
            <a:ext cx="7796558" cy="4583836"/>
          </a:xfrm>
        </p:spPr>
        <p:txBody>
          <a:bodyPr>
            <a:normAutofit fontScale="92500"/>
          </a:bodyPr>
          <a:lstStyle/>
          <a:p>
            <a:pPr lvl="0"/>
            <a:r>
              <a:rPr lang="en-US" sz="1600" dirty="0"/>
              <a:t>The following documents are required for processing and will be submitted via </a:t>
            </a:r>
            <a:r>
              <a:rPr lang="en-US" sz="1600" dirty="0">
                <a:hlinkClick r:id="rId2"/>
              </a:rPr>
              <a:t>TDX</a:t>
            </a:r>
            <a:r>
              <a:rPr lang="en-US" sz="1600" dirty="0"/>
              <a:t>:</a:t>
            </a:r>
            <a:endParaRPr lang="en-US" sz="1400" dirty="0"/>
          </a:p>
          <a:p>
            <a:pPr lvl="1"/>
            <a:r>
              <a:rPr lang="en-US" sz="1500" b="1" dirty="0">
                <a:hlinkClick r:id="rId3"/>
              </a:rPr>
              <a:t>Payee Certificate (PC) </a:t>
            </a:r>
            <a:endParaRPr lang="en-US" sz="1500" b="1" dirty="0"/>
          </a:p>
          <a:p>
            <a:pPr lvl="2"/>
            <a:r>
              <a:rPr lang="en-US" sz="1500" dirty="0"/>
              <a:t>Completed by the person requesting the reimbursement</a:t>
            </a:r>
          </a:p>
          <a:p>
            <a:pPr lvl="2"/>
            <a:r>
              <a:rPr lang="en-US" sz="1500" dirty="0"/>
              <a:t>Account number and Signature required by the person/area approving the reimbursement</a:t>
            </a:r>
          </a:p>
          <a:p>
            <a:pPr lvl="2"/>
            <a:r>
              <a:rPr lang="en-US" sz="1500" dirty="0"/>
              <a:t>Do </a:t>
            </a:r>
            <a:r>
              <a:rPr lang="en-US" sz="1500" b="1" dirty="0"/>
              <a:t>NOT</a:t>
            </a:r>
            <a:r>
              <a:rPr lang="en-US" sz="1500" dirty="0"/>
              <a:t> leave questions unanswered as incomplete forms will be rejected</a:t>
            </a:r>
          </a:p>
          <a:p>
            <a:pPr lvl="2"/>
            <a:r>
              <a:rPr lang="en-US" sz="1500" dirty="0"/>
              <a:t>Make sure reason for payment is clear to someone that has no idea of what work was performed</a:t>
            </a:r>
          </a:p>
          <a:p>
            <a:pPr lvl="2"/>
            <a:r>
              <a:rPr lang="en-US" sz="1500" b="1" dirty="0"/>
              <a:t>Digital signature is allowed via </a:t>
            </a:r>
            <a:r>
              <a:rPr lang="en-US" sz="1500" b="1" dirty="0" err="1"/>
              <a:t>DocuSign</a:t>
            </a:r>
            <a:r>
              <a:rPr lang="en-US" sz="1500" b="1" dirty="0"/>
              <a:t> </a:t>
            </a:r>
            <a:r>
              <a:rPr lang="en-US" sz="1300" dirty="0"/>
              <a:t>(sensitive/restricted data-do not send via </a:t>
            </a:r>
            <a:r>
              <a:rPr lang="en-US" sz="1300" dirty="0" err="1"/>
              <a:t>DocuSign</a:t>
            </a:r>
            <a:r>
              <a:rPr lang="en-US" sz="1300" dirty="0"/>
              <a:t>)</a:t>
            </a:r>
          </a:p>
          <a:p>
            <a:pPr lvl="4"/>
            <a:r>
              <a:rPr lang="en-US" sz="1500" dirty="0">
                <a:hlinkClick r:id="rId4"/>
              </a:rPr>
              <a:t>To initiate via DocuSign link</a:t>
            </a:r>
            <a:endParaRPr lang="en-US" sz="1500" dirty="0"/>
          </a:p>
          <a:p>
            <a:pPr lvl="2"/>
            <a:r>
              <a:rPr lang="en-US" sz="1500" dirty="0"/>
              <a:t>Account Information section</a:t>
            </a:r>
          </a:p>
          <a:p>
            <a:pPr lvl="4"/>
            <a:r>
              <a:rPr lang="en-US" sz="1500" dirty="0"/>
              <a:t>The account # will either be an Order or WBS Element </a:t>
            </a:r>
            <a:r>
              <a:rPr lang="en-US" sz="1500" i="1" dirty="0"/>
              <a:t>(not both)</a:t>
            </a:r>
            <a:endParaRPr lang="en-US" sz="1500" dirty="0"/>
          </a:p>
          <a:p>
            <a:pPr lvl="0"/>
            <a:endParaRPr lang="en-US" sz="1600" dirty="0"/>
          </a:p>
          <a:p>
            <a:r>
              <a:rPr lang="en-US" sz="1400" b="1" i="1" dirty="0"/>
              <a:t>Note: </a:t>
            </a:r>
            <a:r>
              <a:rPr lang="en-US" sz="1400" i="1" dirty="0"/>
              <a:t>If this is marked as an active employee, the individual cannot be paid for worked performed   via an invoice. Employees would be processed via Payroll and the invoice should be provided to </a:t>
            </a:r>
            <a:r>
              <a:rPr lang="en-US" sz="1400" i="1" dirty="0">
                <a:hlinkClick r:id="rId5"/>
              </a:rPr>
              <a:t>busproc@purdue.edu</a:t>
            </a:r>
            <a:r>
              <a:rPr lang="en-US" sz="1400" i="1" dirty="0"/>
              <a:t> </a:t>
            </a:r>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4/2/2026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3623823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56F3-FCD4-4163-8916-72E1E14D3EA8}"/>
              </a:ext>
            </a:extLst>
          </p:cNvPr>
          <p:cNvSpPr>
            <a:spLocks noGrp="1"/>
          </p:cNvSpPr>
          <p:nvPr>
            <p:ph type="ctrTitle"/>
          </p:nvPr>
        </p:nvSpPr>
        <p:spPr/>
        <p:txBody>
          <a:bodyPr/>
          <a:lstStyle/>
          <a:p>
            <a:pPr algn="ctr"/>
            <a:r>
              <a:rPr lang="en-US" dirty="0"/>
              <a:t>Business Office</a:t>
            </a:r>
          </a:p>
        </p:txBody>
      </p:sp>
      <p:sp>
        <p:nvSpPr>
          <p:cNvPr id="5" name="Date Placeholder 4">
            <a:extLst>
              <a:ext uri="{FF2B5EF4-FFF2-40B4-BE49-F238E27FC236}">
                <a16:creationId xmlns:a16="http://schemas.microsoft.com/office/drawing/2014/main" id="{A49DB36E-FF51-4F75-B087-FFCC7803E2B1}"/>
              </a:ext>
            </a:extLst>
          </p:cNvPr>
          <p:cNvSpPr>
            <a:spLocks noGrp="1"/>
          </p:cNvSpPr>
          <p:nvPr>
            <p:ph type="dt" sz="half" idx="10"/>
          </p:nvPr>
        </p:nvSpPr>
        <p:spPr/>
        <p:txBody>
          <a:bodyPr/>
          <a:lstStyle/>
          <a:p>
            <a:fld id="{93C70D44-4D52-E745-B943-20C0DA58653C}" type="datetime1">
              <a:rPr lang="en-US" smtClean="0"/>
              <a:pPr/>
              <a:t>4/2/2026</a:t>
            </a:fld>
            <a:endParaRPr lang="en-US" dirty="0"/>
          </a:p>
        </p:txBody>
      </p:sp>
      <p:sp>
        <p:nvSpPr>
          <p:cNvPr id="6" name="Slide Number Placeholder 5">
            <a:extLst>
              <a:ext uri="{FF2B5EF4-FFF2-40B4-BE49-F238E27FC236}">
                <a16:creationId xmlns:a16="http://schemas.microsoft.com/office/drawing/2014/main" id="{05CA2469-541D-4939-A3CE-377967306B33}"/>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
        <p:nvSpPr>
          <p:cNvPr id="7" name="Subtitle 2">
            <a:extLst>
              <a:ext uri="{FF2B5EF4-FFF2-40B4-BE49-F238E27FC236}">
                <a16:creationId xmlns:a16="http://schemas.microsoft.com/office/drawing/2014/main" id="{22BA5F9F-D8A3-42F2-BEC3-A6E89BFC08D2}"/>
              </a:ext>
            </a:extLst>
          </p:cNvPr>
          <p:cNvSpPr>
            <a:spLocks noGrp="1"/>
          </p:cNvSpPr>
          <p:nvPr>
            <p:ph type="subTitle" idx="1"/>
          </p:nvPr>
        </p:nvSpPr>
        <p:spPr>
          <a:xfrm>
            <a:off x="1128501" y="983448"/>
            <a:ext cx="6925731" cy="246221"/>
          </a:xfrm>
        </p:spPr>
        <p:txBody>
          <a:bodyPr/>
          <a:lstStyle/>
          <a:p>
            <a:pPr algn="ctr"/>
            <a:r>
              <a:rPr lang="en-US" sz="1600" dirty="0"/>
              <a:t>Payee Certification (PC) Example</a:t>
            </a:r>
          </a:p>
        </p:txBody>
      </p:sp>
      <p:pic>
        <p:nvPicPr>
          <p:cNvPr id="4" name="Picture 3">
            <a:extLst>
              <a:ext uri="{FF2B5EF4-FFF2-40B4-BE49-F238E27FC236}">
                <a16:creationId xmlns:a16="http://schemas.microsoft.com/office/drawing/2014/main" id="{8D3EE909-A4D9-4228-B333-AB5FFC77EA9F}"/>
              </a:ext>
            </a:extLst>
          </p:cNvPr>
          <p:cNvPicPr>
            <a:picLocks noChangeAspect="1"/>
          </p:cNvPicPr>
          <p:nvPr/>
        </p:nvPicPr>
        <p:blipFill>
          <a:blip r:embed="rId2"/>
          <a:stretch>
            <a:fillRect/>
          </a:stretch>
        </p:blipFill>
        <p:spPr>
          <a:xfrm>
            <a:off x="1659467" y="1223723"/>
            <a:ext cx="5604933" cy="4813010"/>
          </a:xfrm>
          <a:prstGeom prst="rect">
            <a:avLst/>
          </a:prstGeom>
        </p:spPr>
      </p:pic>
    </p:spTree>
    <p:extLst>
      <p:ext uri="{BB962C8B-B14F-4D97-AF65-F5344CB8AC3E}">
        <p14:creationId xmlns:p14="http://schemas.microsoft.com/office/powerpoint/2010/main" val="387428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Non-Employee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03083" y="1570912"/>
            <a:ext cx="5885584" cy="4292599"/>
          </a:xfrm>
        </p:spPr>
        <p:txBody>
          <a:bodyPr vert="horz" lIns="0" tIns="0" rIns="0" bIns="0" rtlCol="0" anchor="t">
            <a:normAutofit fontScale="92500" lnSpcReduction="20000"/>
          </a:bodyPr>
          <a:lstStyle/>
          <a:p>
            <a:pPr lvl="1"/>
            <a:r>
              <a:rPr lang="en-US" sz="1400" b="1" dirty="0"/>
              <a:t>Provide Receipts</a:t>
            </a:r>
            <a:r>
              <a:rPr lang="en-US" sz="1400" b="1" i="1" dirty="0"/>
              <a:t> (proof of payment)</a:t>
            </a:r>
            <a:endParaRPr lang="en-US" sz="1400" b="1" dirty="0"/>
          </a:p>
          <a:p>
            <a:pPr lvl="2"/>
            <a:r>
              <a:rPr lang="en-US" sz="1400" dirty="0"/>
              <a:t>All receipts must be submitted</a:t>
            </a:r>
          </a:p>
          <a:p>
            <a:pPr lvl="2"/>
            <a:r>
              <a:rPr lang="en-US" sz="1400" dirty="0"/>
              <a:t>Receipts need to show last four digits of the card used to make the purchase</a:t>
            </a:r>
          </a:p>
          <a:p>
            <a:pPr lvl="2"/>
            <a:r>
              <a:rPr lang="en-US" sz="1400" dirty="0"/>
              <a:t>If receipt does not show the last four digits, they can submit a bank statement (screenshot acceptable) showing the purchase.</a:t>
            </a:r>
          </a:p>
          <a:p>
            <a:pPr lvl="3"/>
            <a:r>
              <a:rPr lang="en-US" sz="1400" i="1" dirty="0"/>
              <a:t>The statement needs to show the last four digits of the account</a:t>
            </a:r>
          </a:p>
          <a:p>
            <a:pPr lvl="3"/>
            <a:r>
              <a:rPr lang="en-US" sz="1400" i="1" dirty="0"/>
              <a:t>All personal information should be blacked out</a:t>
            </a:r>
          </a:p>
          <a:p>
            <a:pPr lvl="2"/>
            <a:r>
              <a:rPr lang="en-US" sz="1300" dirty="0"/>
              <a:t>If mileage is requested, Google Maps should be used to show the most direct route and calculated mileage.</a:t>
            </a:r>
          </a:p>
          <a:p>
            <a:pPr lvl="3"/>
            <a:r>
              <a:rPr lang="en-US" sz="1300" dirty="0"/>
              <a:t>Double the mileage to show the roundtrip total and use that for the total reimbursement</a:t>
            </a:r>
          </a:p>
          <a:p>
            <a:pPr lvl="4"/>
            <a:r>
              <a:rPr lang="en-US" sz="1300" i="1" dirty="0"/>
              <a:t>Mileage is currently reimbursed at the rate of 0.70</a:t>
            </a:r>
          </a:p>
          <a:p>
            <a:pPr lvl="2"/>
            <a:r>
              <a:rPr lang="en-US" sz="1300" dirty="0"/>
              <a:t>Personal purchases that are </a:t>
            </a:r>
            <a:r>
              <a:rPr lang="en-US" sz="1300" b="1" dirty="0"/>
              <a:t>180 days or older </a:t>
            </a:r>
            <a:r>
              <a:rPr lang="en-US" sz="1300" dirty="0"/>
              <a:t>from the date of the transaction noted on the proof of payment are </a:t>
            </a:r>
            <a:r>
              <a:rPr lang="en-US" sz="1300" b="1" dirty="0"/>
              <a:t>no longer eligible for reimbursement.</a:t>
            </a:r>
          </a:p>
          <a:p>
            <a:pPr lvl="3"/>
            <a:r>
              <a:rPr lang="en-US" sz="1300" i="1" dirty="0"/>
              <a:t>Any exceptions will be determined by DSB’s DFA.</a:t>
            </a:r>
          </a:p>
          <a:p>
            <a:pPr lvl="1"/>
            <a:r>
              <a:rPr lang="en-US" sz="1400" b="1" dirty="0"/>
              <a:t>Provide statement of Purdue business purpose</a:t>
            </a:r>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4/2/2026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8</a:t>
            </a:fld>
            <a:endParaRPr lang="en-US" dirty="0"/>
          </a:p>
        </p:txBody>
      </p:sp>
      <p:pic>
        <p:nvPicPr>
          <p:cNvPr id="9" name="Picture 8">
            <a:extLst>
              <a:ext uri="{FF2B5EF4-FFF2-40B4-BE49-F238E27FC236}">
                <a16:creationId xmlns:a16="http://schemas.microsoft.com/office/drawing/2014/main" id="{9C5D65D4-A7FC-B00A-512C-0D39D13368EC}"/>
              </a:ext>
            </a:extLst>
          </p:cNvPr>
          <p:cNvPicPr>
            <a:picLocks noChangeAspect="1"/>
          </p:cNvPicPr>
          <p:nvPr/>
        </p:nvPicPr>
        <p:blipFill>
          <a:blip r:embed="rId2"/>
          <a:stretch>
            <a:fillRect/>
          </a:stretch>
        </p:blipFill>
        <p:spPr>
          <a:xfrm>
            <a:off x="6680241" y="2166135"/>
            <a:ext cx="1844692" cy="2190205"/>
          </a:xfrm>
          <a:prstGeom prst="rect">
            <a:avLst/>
          </a:prstGeom>
        </p:spPr>
      </p:pic>
    </p:spTree>
    <p:extLst>
      <p:ext uri="{BB962C8B-B14F-4D97-AF65-F5344CB8AC3E}">
        <p14:creationId xmlns:p14="http://schemas.microsoft.com/office/powerpoint/2010/main" val="281015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Non-Employee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691279" y="1999129"/>
            <a:ext cx="7761441" cy="4043998"/>
          </a:xfrm>
        </p:spPr>
        <p:txBody>
          <a:bodyPr vert="horz" lIns="0" tIns="0" rIns="0" bIns="0" rtlCol="0" anchor="t">
            <a:normAutofit/>
          </a:bodyPr>
          <a:lstStyle/>
          <a:p>
            <a:pPr lvl="1"/>
            <a:r>
              <a:rPr lang="en-US" sz="1500" b="1" dirty="0"/>
              <a:t>Glacier (Required)</a:t>
            </a:r>
            <a:endParaRPr lang="en-US" sz="1400" b="1" dirty="0"/>
          </a:p>
          <a:p>
            <a:pPr lvl="2"/>
            <a:r>
              <a:rPr lang="en-US" sz="1400" dirty="0"/>
              <a:t>If the Non-Resident Alien or Foreign Entity box is checked in the Citizenship section, Glacier must be completed for tax purposes</a:t>
            </a:r>
          </a:p>
          <a:p>
            <a:pPr lvl="2"/>
            <a:r>
              <a:rPr lang="en-US" sz="1400" dirty="0"/>
              <a:t>Notify the business office (busproc@purdue.edu) that you have a reimbursement for a Non-Resident Alien or Foreign Entity and request Glacier be initiated.</a:t>
            </a:r>
          </a:p>
          <a:p>
            <a:pPr lvl="3"/>
            <a:r>
              <a:rPr lang="en-US" sz="1400" dirty="0"/>
              <a:t>Provide individual’s full legal name</a:t>
            </a:r>
          </a:p>
          <a:p>
            <a:pPr lvl="3"/>
            <a:r>
              <a:rPr lang="en-US" sz="1400" dirty="0"/>
              <a:t>Provide the individual’s email</a:t>
            </a:r>
          </a:p>
          <a:p>
            <a:pPr lvl="3"/>
            <a:r>
              <a:rPr lang="en-US" sz="1400" dirty="0"/>
              <a:t>If Purdue student, provide their PUID </a:t>
            </a:r>
          </a:p>
          <a:p>
            <a:pPr lvl="4"/>
            <a:r>
              <a:rPr lang="en-US" sz="1200" i="1" dirty="0"/>
              <a:t>The PUID may be transmitted via email between Purdue business units.</a:t>
            </a:r>
          </a:p>
          <a:p>
            <a:pPr marL="1085850" lvl="5" indent="0">
              <a:buNone/>
            </a:pPr>
            <a:r>
              <a:rPr lang="en-US" sz="1200" dirty="0">
                <a:hlinkClick r:id="rId2"/>
              </a:rPr>
              <a:t>https://www.purdue.edu/securepurdue/identity-access/purdue-university-identification.php</a:t>
            </a:r>
            <a:r>
              <a:rPr lang="en-US" sz="1200" dirty="0"/>
              <a:t>	</a:t>
            </a:r>
          </a:p>
          <a:p>
            <a:pPr lvl="2"/>
            <a:r>
              <a:rPr lang="en-US" sz="1400" dirty="0"/>
              <a:t>Notify the individual that they will receive an email from support@online-tax.net that needs to be completed before payment processing</a:t>
            </a:r>
            <a:r>
              <a:rPr lang="en-US" sz="1400" i="1" dirty="0"/>
              <a:t> </a:t>
            </a:r>
            <a:r>
              <a:rPr lang="en-US" sz="1400" i="1" dirty="0">
                <a:solidFill>
                  <a:srgbClr val="0070C0"/>
                </a:solidFill>
              </a:rPr>
              <a:t>(Important to note: these emails can end up in the individual’s junk/spam folder)</a:t>
            </a:r>
          </a:p>
          <a:p>
            <a:pPr lvl="2"/>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4/2/2026</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9</a:t>
            </a:fld>
            <a:endParaRPr lang="en-US" dirty="0"/>
          </a:p>
        </p:txBody>
      </p:sp>
      <p:sp>
        <p:nvSpPr>
          <p:cNvPr id="8" name="Subhead">
            <a:extLst>
              <a:ext uri="{FF2B5EF4-FFF2-40B4-BE49-F238E27FC236}">
                <a16:creationId xmlns:a16="http://schemas.microsoft.com/office/drawing/2014/main" id="{04C555FE-FF25-49FD-AF40-BF791063E11E}"/>
              </a:ext>
            </a:extLst>
          </p:cNvPr>
          <p:cNvSpPr txBox="1">
            <a:spLocks/>
          </p:cNvSpPr>
          <p:nvPr/>
        </p:nvSpPr>
        <p:spPr>
          <a:xfrm>
            <a:off x="1959294" y="1477072"/>
            <a:ext cx="5491495"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International</a:t>
            </a:r>
          </a:p>
        </p:txBody>
      </p:sp>
      <p:pic>
        <p:nvPicPr>
          <p:cNvPr id="12" name="Picture 11">
            <a:extLst>
              <a:ext uri="{FF2B5EF4-FFF2-40B4-BE49-F238E27FC236}">
                <a16:creationId xmlns:a16="http://schemas.microsoft.com/office/drawing/2014/main" id="{1DC01F9B-15B6-42E6-B085-6DC92260CFAA}"/>
              </a:ext>
            </a:extLst>
          </p:cNvPr>
          <p:cNvPicPr>
            <a:picLocks noChangeAspect="1"/>
          </p:cNvPicPr>
          <p:nvPr/>
        </p:nvPicPr>
        <p:blipFill>
          <a:blip r:embed="rId3"/>
          <a:stretch>
            <a:fillRect/>
          </a:stretch>
        </p:blipFill>
        <p:spPr>
          <a:xfrm>
            <a:off x="3333892" y="5767082"/>
            <a:ext cx="2514951" cy="1040042"/>
          </a:xfrm>
          <a:prstGeom prst="rect">
            <a:avLst/>
          </a:prstGeom>
        </p:spPr>
      </p:pic>
    </p:spTree>
    <p:extLst>
      <p:ext uri="{BB962C8B-B14F-4D97-AF65-F5344CB8AC3E}">
        <p14:creationId xmlns:p14="http://schemas.microsoft.com/office/powerpoint/2010/main" val="1936645501"/>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A6968510-3104-4858-AB5D-EC219EC51E28}" vid="{447CA9B2-36C1-4369-83B9-6C1097348E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C082F8C5BA5F4297C0EA867AD8C0A4" ma:contentTypeVersion="2" ma:contentTypeDescription="Create a new document." ma:contentTypeScope="" ma:versionID="fdb653bccef6656258289880ee83db63">
  <xsd:schema xmlns:xsd="http://www.w3.org/2001/XMLSchema" xmlns:xs="http://www.w3.org/2001/XMLSchema" xmlns:p="http://schemas.microsoft.com/office/2006/metadata/properties" xmlns:ns2="72f4af81-274a-44a5-84f2-03b81382dafc" targetNamespace="http://schemas.microsoft.com/office/2006/metadata/properties" ma:root="true" ma:fieldsID="dc8284b35c84f637c9edba47e943d714" ns2:_="">
    <xsd:import namespace="72f4af81-274a-44a5-84f2-03b81382daf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f4af81-274a-44a5-84f2-03b81382da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15A373-EDD3-4DE3-A354-523F09C442B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B668807-693B-4DF9-B14C-BCB8ABCD7E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f4af81-274a-44a5-84f2-03b81382d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E438AA-4B1F-4652-AD0A-D695FE8316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BRAND-PPT-TEMPLATE_StdScreen_Embedded-Brand-Fonts_Cross-Platform_Black</Template>
  <TotalTime>5615</TotalTime>
  <Words>4107</Words>
  <Application>Microsoft Office PowerPoint</Application>
  <PresentationFormat>On-screen Show (4:3)</PresentationFormat>
  <Paragraphs>575</Paragraphs>
  <Slides>45</Slides>
  <Notes>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45</vt:i4>
      </vt:variant>
    </vt:vector>
  </HeadingPairs>
  <TitlesOfParts>
    <vt:vector size="61" baseType="lpstr">
      <vt:lpstr>Calibri</vt:lpstr>
      <vt:lpstr>Acumin Pro ExtraCondensed Smbd</vt:lpstr>
      <vt:lpstr>Arial</vt:lpstr>
      <vt:lpstr>Acumin Pro SemiCondensed</vt:lpstr>
      <vt:lpstr>United Sans Rg Md</vt:lpstr>
      <vt:lpstr>Acumin Pro Semibold</vt:lpstr>
      <vt:lpstr>Acumin Pro ExtraCondensed</vt:lpstr>
      <vt:lpstr>Acumin Pro Medium</vt:lpstr>
      <vt:lpstr>Times New Roman</vt:lpstr>
      <vt:lpstr>Acumin Pro</vt:lpstr>
      <vt:lpstr>Arial,Sans-Serif</vt:lpstr>
      <vt:lpstr>Wingdings</vt:lpstr>
      <vt:lpstr>United Sans Cd Md</vt:lpstr>
      <vt:lpstr>Courier New</vt:lpstr>
      <vt:lpstr>Aptos</vt:lpstr>
      <vt:lpstr>Purdue2</vt:lpstr>
      <vt:lpstr>Business Office     Reimbursement Process</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Contact Information</vt:lpstr>
      <vt:lpstr>Business Office Team </vt:lpstr>
      <vt:lpstr>Business Office</vt:lpstr>
      <vt:lpstr>Business Office</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Underwood, Heather D</dc:creator>
  <cp:lastModifiedBy>Heather D Underwood</cp:lastModifiedBy>
  <cp:revision>685</cp:revision>
  <dcterms:created xsi:type="dcterms:W3CDTF">2022-09-08T19:23:38Z</dcterms:created>
  <dcterms:modified xsi:type="dcterms:W3CDTF">2026-04-02T20:15:36Z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0x01010020C082F8C5BA5F4297C0EA867AD8C0A4</vt:lpwstr>
  </property>
  <property fmtid="{D5CDD505-2E9C-101B-9397-08002B2CF9AE}" pid="3" name="MSIP_Label_4044bd30-2ed7-4c9d-9d12-46200872a97b_Enabled">
    <vt:lpwstr>true</vt:lpwstr>
  </property>
  <property fmtid="{D5CDD505-2E9C-101B-9397-08002B2CF9AE}" pid="4" name="MSIP_Label_4044bd30-2ed7-4c9d-9d12-46200872a97b_SetDate">
    <vt:lpwstr>2023-02-10T13:56:33Z</vt:lpwstr>
  </property>
  <property fmtid="{D5CDD505-2E9C-101B-9397-08002B2CF9AE}" pid="5" name="MSIP_Label_4044bd30-2ed7-4c9d-9d12-46200872a97b_Method">
    <vt:lpwstr>Standard</vt:lpwstr>
  </property>
  <property fmtid="{D5CDD505-2E9C-101B-9397-08002B2CF9AE}" pid="6" name="MSIP_Label_4044bd30-2ed7-4c9d-9d12-46200872a97b_Name">
    <vt:lpwstr>defa4170-0d19-0005-0004-bc88714345d2</vt:lpwstr>
  </property>
  <property fmtid="{D5CDD505-2E9C-101B-9397-08002B2CF9AE}" pid="7" name="MSIP_Label_4044bd30-2ed7-4c9d-9d12-46200872a97b_SiteId">
    <vt:lpwstr>4130bd39-7c53-419c-b1e5-8758d6d63f21</vt:lpwstr>
  </property>
  <property fmtid="{D5CDD505-2E9C-101B-9397-08002B2CF9AE}" pid="8" name="MSIP_Label_4044bd30-2ed7-4c9d-9d12-46200872a97b_ActionId">
    <vt:lpwstr>f16c60cf-e515-47a7-b6d1-0e0d87575a07</vt:lpwstr>
  </property>
  <property fmtid="{D5CDD505-2E9C-101B-9397-08002B2CF9AE}" pid="9" name="MSIP_Label_4044bd30-2ed7-4c9d-9d12-46200872a97b_ContentBits">
    <vt:lpwstr>0</vt:lpwstr>
  </property>
</Properties>
</file>