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8"/>
  </p:notesMasterIdLst>
  <p:sldIdLst>
    <p:sldId id="267" r:id="rId5"/>
    <p:sldId id="298" r:id="rId6"/>
    <p:sldId id="302" r:id="rId7"/>
    <p:sldId id="299" r:id="rId8"/>
    <p:sldId id="307" r:id="rId9"/>
    <p:sldId id="317" r:id="rId10"/>
    <p:sldId id="308" r:id="rId11"/>
    <p:sldId id="312" r:id="rId12"/>
    <p:sldId id="313" r:id="rId13"/>
    <p:sldId id="314" r:id="rId14"/>
    <p:sldId id="309" r:id="rId15"/>
    <p:sldId id="320" r:id="rId16"/>
    <p:sldId id="321" r:id="rId17"/>
    <p:sldId id="322" r:id="rId18"/>
    <p:sldId id="323" r:id="rId19"/>
    <p:sldId id="324" r:id="rId20"/>
    <p:sldId id="325" r:id="rId21"/>
    <p:sldId id="304" r:id="rId22"/>
    <p:sldId id="315" r:id="rId23"/>
    <p:sldId id="316" r:id="rId24"/>
    <p:sldId id="305" r:id="rId25"/>
    <p:sldId id="301" r:id="rId26"/>
    <p:sldId id="319" r:id="rId27"/>
  </p:sldIdLst>
  <p:sldSz cx="9144000" cy="6858000" type="screen4x3"/>
  <p:notesSz cx="6858000" cy="9144000"/>
  <p:embeddedFontLs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Franklin Gothic Medium Cond" panose="020B0606030402020204"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86"/>
    <p:restoredTop sz="94714"/>
  </p:normalViewPr>
  <p:slideViewPr>
    <p:cSldViewPr snapToGrid="0">
      <p:cViewPr varScale="1">
        <p:scale>
          <a:sx n="105" d="100"/>
          <a:sy n="105" d="100"/>
        </p:scale>
        <p:origin x="1392" y="96"/>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1/28/2026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343674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ww.paymentnet.jpmorgan.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urdue.edu/policies/business-finance/iib2.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purdue.edu/policies/facilities-safety/ivb1.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tkgick@prf.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833944" y="830064"/>
            <a:ext cx="7144105" cy="534037"/>
          </a:xfrm>
        </p:spPr>
        <p:txBody>
          <a:bodyPr/>
          <a:lstStyle/>
          <a:p>
            <a:pPr algn="ctr"/>
            <a:r>
              <a:rPr lang="en-US" dirty="0"/>
              <a:t>Business Office</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767442" y="1429789"/>
            <a:ext cx="7144105" cy="3574473"/>
          </a:xfrm>
        </p:spPr>
        <p:txBody>
          <a:bodyPr/>
          <a:lstStyle/>
          <a:p>
            <a:endParaRPr lang="en-US" dirty="0">
              <a:solidFill>
                <a:schemeClr val="bg2"/>
              </a:solidFill>
            </a:endParaRPr>
          </a:p>
          <a:p>
            <a:endParaRPr lang="en-US" dirty="0"/>
          </a:p>
          <a:p>
            <a:endParaRPr lang="en-US" dirty="0">
              <a:solidFill>
                <a:schemeClr val="bg2"/>
              </a:solidFill>
            </a:endParaRPr>
          </a:p>
          <a:p>
            <a:endParaRPr lang="en-US" dirty="0"/>
          </a:p>
          <a:p>
            <a:pPr algn="ctr"/>
            <a:endParaRPr lang="en-US" dirty="0">
              <a:solidFill>
                <a:schemeClr val="bg2"/>
              </a:solidFill>
            </a:endParaRPr>
          </a:p>
          <a:p>
            <a:pPr algn="ctr"/>
            <a:endParaRPr lang="en-US" dirty="0"/>
          </a:p>
          <a:p>
            <a:pPr algn="ctr"/>
            <a:endParaRPr lang="en-US" dirty="0">
              <a:solidFill>
                <a:schemeClr val="bg2"/>
              </a:solidFill>
            </a:endParaRPr>
          </a:p>
          <a:p>
            <a:pPr algn="ctr"/>
            <a:endParaRPr lang="en-US" dirty="0"/>
          </a:p>
          <a:p>
            <a:pPr algn="ctr"/>
            <a:r>
              <a:rPr lang="en-US" sz="2600" dirty="0">
                <a:solidFill>
                  <a:schemeClr val="bg2"/>
                </a:solidFill>
              </a:rPr>
              <a:t>PRF Guidelines and Credit Card Reconciliation</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6012774" y="6077989"/>
            <a:ext cx="1111233" cy="331123"/>
          </a:xfrm>
        </p:spPr>
        <p:txBody>
          <a:bodyPr>
            <a:normAutofit/>
          </a:bodyPr>
          <a:lstStyle/>
          <a:p>
            <a:fld id="{B0E07FBD-239D-AA49-9147-F0C0929C1B1D}" type="datetime1">
              <a:rPr lang="en-US" smtClean="0"/>
              <a:t>1/28/2026</a:t>
            </a:fld>
            <a:endParaRPr lang="en-US" dirty="0"/>
          </a:p>
        </p:txBody>
      </p:sp>
      <p:pic>
        <p:nvPicPr>
          <p:cNvPr id="5" name="Picture 4">
            <a:extLst>
              <a:ext uri="{FF2B5EF4-FFF2-40B4-BE49-F238E27FC236}">
                <a16:creationId xmlns:a16="http://schemas.microsoft.com/office/drawing/2014/main" id="{51FBA397-DC88-466E-8B2B-965B6C5D2EFE}"/>
              </a:ext>
            </a:extLst>
          </p:cNvPr>
          <p:cNvPicPr>
            <a:picLocks noChangeAspect="1"/>
          </p:cNvPicPr>
          <p:nvPr/>
        </p:nvPicPr>
        <p:blipFill>
          <a:blip r:embed="rId3"/>
          <a:stretch>
            <a:fillRect/>
          </a:stretch>
        </p:blipFill>
        <p:spPr>
          <a:xfrm>
            <a:off x="3179869" y="1695797"/>
            <a:ext cx="2452254" cy="2452254"/>
          </a:xfrm>
          <a:prstGeom prst="rect">
            <a:avLst/>
          </a:prstGeom>
        </p:spPr>
      </p:pic>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dirty="0"/>
              <a:t>Request Form </a:t>
            </a:r>
            <a:r>
              <a:rPr lang="en-US" sz="1400" b="0" dirty="0"/>
              <a:t>(Appendix C-1)</a:t>
            </a:r>
          </a:p>
          <a:p>
            <a:endParaRPr lang="en-US" sz="14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8E1A4776-B6E3-4F50-8C4E-E057841FA673}"/>
              </a:ext>
            </a:extLst>
          </p:cNvPr>
          <p:cNvPicPr>
            <a:picLocks noChangeAspect="1"/>
          </p:cNvPicPr>
          <p:nvPr/>
        </p:nvPicPr>
        <p:blipFill>
          <a:blip r:embed="rId2"/>
          <a:stretch>
            <a:fillRect/>
          </a:stretch>
        </p:blipFill>
        <p:spPr>
          <a:xfrm>
            <a:off x="2958353" y="1172254"/>
            <a:ext cx="3478306" cy="4849501"/>
          </a:xfrm>
          <a:prstGeom prst="rect">
            <a:avLst/>
          </a:prstGeom>
        </p:spPr>
      </p:pic>
    </p:spTree>
    <p:extLst>
      <p:ext uri="{BB962C8B-B14F-4D97-AF65-F5344CB8AC3E}">
        <p14:creationId xmlns:p14="http://schemas.microsoft.com/office/powerpoint/2010/main" val="384329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64456" y="0"/>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89418" y="624954"/>
            <a:ext cx="8058065" cy="5380402"/>
          </a:xfrm>
        </p:spPr>
        <p:txBody>
          <a:bodyPr/>
          <a:lstStyle/>
          <a:p>
            <a:pPr marL="685800" lvl="1" indent="-342900">
              <a:buFont typeface="Arial" panose="020B0604020202020204" pitchFamily="34" charset="0"/>
              <a:buChar char="•"/>
            </a:pPr>
            <a:r>
              <a:rPr lang="en-US" sz="1400" b="1" dirty="0"/>
              <a:t>Cycle Period</a:t>
            </a:r>
          </a:p>
          <a:p>
            <a:pPr marL="1028700" lvl="2" indent="-342900">
              <a:buFont typeface="Arial" panose="020B0604020202020204" pitchFamily="34" charset="0"/>
              <a:buChar char="•"/>
            </a:pPr>
            <a:r>
              <a:rPr lang="en-US" sz="1300" dirty="0"/>
              <a:t>16</a:t>
            </a:r>
            <a:r>
              <a:rPr lang="en-US" sz="1300" baseline="30000" dirty="0"/>
              <a:t>th</a:t>
            </a:r>
            <a:r>
              <a:rPr lang="en-US" sz="1300" dirty="0"/>
              <a:t> through the 15</a:t>
            </a:r>
            <a:r>
              <a:rPr lang="en-US" sz="1300" baseline="30000" dirty="0"/>
              <a:t>th</a:t>
            </a:r>
            <a:r>
              <a:rPr lang="en-US" sz="1300" dirty="0"/>
              <a:t> each month</a:t>
            </a:r>
          </a:p>
          <a:p>
            <a:pPr marL="1028700" lvl="2" indent="-342900">
              <a:buFont typeface="Arial" panose="020B0604020202020204" pitchFamily="34" charset="0"/>
              <a:buChar char="•"/>
            </a:pPr>
            <a:r>
              <a:rPr lang="en-US" sz="1300" dirty="0"/>
              <a:t>Expenses will charge to the account around the 21</a:t>
            </a:r>
            <a:r>
              <a:rPr lang="en-US" sz="1300" baseline="30000" dirty="0"/>
              <a:t>st</a:t>
            </a:r>
            <a:r>
              <a:rPr lang="en-US" sz="1300" dirty="0"/>
              <a:t> of each month</a:t>
            </a:r>
          </a:p>
          <a:p>
            <a:pPr marL="685800" lvl="1" indent="-342900">
              <a:buFont typeface="Arial" panose="020B0604020202020204" pitchFamily="34" charset="0"/>
              <a:buChar char="•"/>
            </a:pPr>
            <a:r>
              <a:rPr lang="en-US" sz="1400" b="1" dirty="0"/>
              <a:t>Frequency </a:t>
            </a:r>
          </a:p>
          <a:p>
            <a:pPr marL="1028700" lvl="2" indent="-342900">
              <a:buFont typeface="Arial" panose="020B0604020202020204" pitchFamily="34" charset="0"/>
              <a:buChar char="•"/>
            </a:pPr>
            <a:r>
              <a:rPr lang="en-US" sz="1300" dirty="0"/>
              <a:t>Reconcilers should have the previous cycle’s transactions reconciled against the JP Morgan’s transaction report by the 20th of each month</a:t>
            </a:r>
          </a:p>
          <a:p>
            <a:pPr marL="685800" lvl="1" indent="-342900">
              <a:buFont typeface="Arial" panose="020B0604020202020204" pitchFamily="34" charset="0"/>
              <a:buChar char="•"/>
            </a:pPr>
            <a:r>
              <a:rPr lang="en-US" sz="1400" b="1" dirty="0"/>
              <a:t>Reconciler Task</a:t>
            </a:r>
          </a:p>
          <a:p>
            <a:pPr marL="1028700" lvl="2" indent="-342900">
              <a:buFont typeface="Arial" panose="020B0604020202020204" pitchFamily="34" charset="0"/>
              <a:buChar char="•"/>
            </a:pPr>
            <a:r>
              <a:rPr lang="en-US" sz="1300" dirty="0"/>
              <a:t>Reconciler will compare the JP Morgan’s transaction report against itemized receipt(s)/packing slip backup</a:t>
            </a:r>
          </a:p>
          <a:p>
            <a:pPr marL="1028700" lvl="2" indent="-342900">
              <a:buFont typeface="Arial" panose="020B0604020202020204" pitchFamily="34" charset="0"/>
              <a:buChar char="•"/>
            </a:pPr>
            <a:r>
              <a:rPr lang="en-US" sz="1300" dirty="0"/>
              <a:t>Within the JP Morgan site, accounts listed should only be the ones assigned to that Reconciler</a:t>
            </a:r>
          </a:p>
          <a:p>
            <a:pPr marL="1028700" lvl="2" indent="-342900">
              <a:buFont typeface="Arial" panose="020B0604020202020204" pitchFamily="34" charset="0"/>
              <a:buChar char="•"/>
            </a:pPr>
            <a:r>
              <a:rPr lang="en-US" sz="1300" dirty="0"/>
              <a:t>Reconcilers should save each cycle’s sign-out sheets, itemized receipts/packing slips, JP Morgan transaction report and expense justification explanation under their TEAMS folder</a:t>
            </a:r>
            <a:endParaRPr lang="en-US" sz="1300" b="1" dirty="0"/>
          </a:p>
          <a:p>
            <a:pPr marL="1028700" lvl="2" indent="-342900">
              <a:buFont typeface="Arial" panose="020B0604020202020204" pitchFamily="34" charset="0"/>
              <a:buChar char="•"/>
            </a:pPr>
            <a:r>
              <a:rPr lang="en-US" sz="1300" dirty="0"/>
              <a:t>If a transaction discrepancy is found, a dispute form must be completed and forwarded to the bank w/in 60 days of the transaction’s posting date</a:t>
            </a:r>
          </a:p>
          <a:p>
            <a:pPr marL="685800" lvl="1" indent="-342900">
              <a:buFont typeface="Arial" panose="020B0604020202020204" pitchFamily="34" charset="0"/>
              <a:buChar char="•"/>
            </a:pPr>
            <a:r>
              <a:rPr lang="en-US" sz="1400" b="1" dirty="0"/>
              <a:t>Business Office Reconciliation Task</a:t>
            </a:r>
          </a:p>
          <a:p>
            <a:pPr marL="1028700" lvl="2" indent="-342900">
              <a:buFont typeface="Arial" panose="020B0604020202020204" pitchFamily="34" charset="0"/>
              <a:buChar char="•"/>
            </a:pPr>
            <a:r>
              <a:rPr lang="en-US" sz="1300" dirty="0"/>
              <a:t>Business Office will compare the saved documentation in TEAMS and will reconcile against the Cognos PRF report</a:t>
            </a:r>
          </a:p>
          <a:p>
            <a:pPr marL="1028700" lvl="2" indent="-342900">
              <a:buFont typeface="Arial" panose="020B0604020202020204" pitchFamily="34" charset="0"/>
              <a:buChar char="•"/>
            </a:pPr>
            <a:r>
              <a:rPr lang="en-US" sz="1300" dirty="0"/>
              <a:t>Business office will audit logs and transaction allowability</a:t>
            </a:r>
          </a:p>
          <a:p>
            <a:pPr marL="1028700" lvl="2" indent="-342900">
              <a:buFont typeface="Arial" panose="020B0604020202020204" pitchFamily="34" charset="0"/>
              <a:buChar char="•"/>
            </a:pPr>
            <a:r>
              <a:rPr lang="en-US" sz="1300" dirty="0"/>
              <a:t>Once review finalized, business office will sign documentation electronically and retain per retention guidelines</a:t>
            </a:r>
          </a:p>
          <a:p>
            <a:pPr marL="1371600" lvl="3" indent="-342900">
              <a:buFont typeface="Arial" panose="020B0604020202020204" pitchFamily="34" charset="0"/>
              <a:buChar char="•"/>
            </a:pPr>
            <a:r>
              <a:rPr lang="en-US" dirty="0"/>
              <a:t>Credit Card Reconciliation, Log Sheets and Missing Hospitality Receipt forms- Current FY+10 years</a:t>
            </a:r>
          </a:p>
          <a:p>
            <a:pPr marL="1371600" lvl="3" indent="-342900">
              <a:buFont typeface="Arial" panose="020B0604020202020204" pitchFamily="34" charset="0"/>
              <a:buChar char="•"/>
            </a:pPr>
            <a:r>
              <a:rPr lang="en-US" dirty="0"/>
              <a:t>Credit Card Transactions; Sales Invoices, Sales Receipts, PSCD Billings- </a:t>
            </a:r>
          </a:p>
          <a:p>
            <a:pPr marL="1714500" lvl="4" indent="-342900">
              <a:buFont typeface="Arial" panose="020B0604020202020204" pitchFamily="34" charset="0"/>
              <a:buChar char="•"/>
            </a:pPr>
            <a:r>
              <a:rPr lang="en-US" sz="1200" dirty="0" err="1"/>
              <a:t>NonSPS</a:t>
            </a:r>
            <a:r>
              <a:rPr lang="en-US" sz="1200" dirty="0"/>
              <a:t>: Current FY + 6 years / SPS: Current FY + 10 years</a:t>
            </a:r>
          </a:p>
          <a:p>
            <a:endParaRPr lang="en-US"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353097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438736" cy="5042179"/>
          </a:xfrm>
        </p:spPr>
        <p:txBody>
          <a:bodyPr/>
          <a:lstStyle/>
          <a:p>
            <a:pPr marL="285750" indent="-285750" algn="l">
              <a:buFont typeface="Arial" panose="020B0604020202020204" pitchFamily="34" charset="0"/>
              <a:buChar char="•"/>
            </a:pPr>
            <a:r>
              <a:rPr lang="en-US" sz="1600" b="0" dirty="0"/>
              <a:t>Reconciler will log into </a:t>
            </a:r>
            <a:r>
              <a:rPr lang="en-US" sz="1600" b="0" dirty="0">
                <a:hlinkClick r:id="rId2"/>
              </a:rPr>
              <a:t>www.paymentnet.jpmorgan.com</a:t>
            </a:r>
            <a:r>
              <a:rPr lang="en-US" sz="1600" b="0" dirty="0"/>
              <a:t> using the UserID provided to the Reconciler by the PRF Card Manager and the password that the Reconciler created.</a:t>
            </a:r>
          </a:p>
          <a:p>
            <a:pPr lvl="1"/>
            <a:r>
              <a:rPr lang="en-US" sz="1600" b="0" i="0" u="none" strike="noStrike" baseline="0" dirty="0">
                <a:latin typeface="Wingdings-Regular"/>
              </a:rPr>
              <a:t> </a:t>
            </a:r>
            <a:r>
              <a:rPr lang="en-US" sz="1600" b="0" i="0" u="none" strike="noStrike" baseline="0" dirty="0">
                <a:latin typeface="ArialMT"/>
              </a:rPr>
              <a:t>Click Log In</a:t>
            </a:r>
            <a:endParaRPr lang="en-US" sz="1600" b="1" i="1" dirty="0"/>
          </a:p>
          <a:p>
            <a:pPr lvl="1"/>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pPr marL="685800" lvl="1" indent="-342900">
              <a:buFont typeface="Arial" panose="020B0604020202020204" pitchFamily="34" charset="0"/>
              <a:buChar char="•"/>
            </a:pPr>
            <a:endParaRPr lang="en-US" sz="1800" b="1" i="1" dirty="0"/>
          </a:p>
          <a:p>
            <a:endParaRPr lang="en-US" sz="1700" i="1" dirty="0"/>
          </a:p>
          <a:p>
            <a:endParaRPr lang="en-US" sz="1700" b="1" i="1" dirty="0"/>
          </a:p>
          <a:p>
            <a:endParaRPr lang="en-US" sz="1400" b="1" i="1" dirty="0">
              <a:solidFill>
                <a:srgbClr val="FF0000"/>
              </a:solidFill>
            </a:endParaRPr>
          </a:p>
          <a:p>
            <a:endParaRPr lang="en-US" sz="1400" i="1" dirty="0">
              <a:solidFill>
                <a:srgbClr val="FF0000"/>
              </a:solidFill>
            </a:endParaRPr>
          </a:p>
          <a:p>
            <a:pPr lvl="1"/>
            <a:endParaRPr lang="en-US" sz="1700" b="1" i="1" dirty="0"/>
          </a:p>
          <a:p>
            <a:pPr marL="1371600" lvl="3" indent="-342900">
              <a:buFont typeface="Arial" panose="020B0604020202020204" pitchFamily="34" charset="0"/>
              <a:buChar char="•"/>
            </a:pPr>
            <a:endParaRPr lang="en-US" sz="1100" dirty="0"/>
          </a:p>
          <a:p>
            <a:pPr marL="1371600" lvl="3" indent="-342900">
              <a:buFont typeface="Arial" panose="020B0604020202020204" pitchFamily="34" charset="0"/>
              <a:buChar char="•"/>
            </a:pPr>
            <a:endParaRPr lang="en-US" sz="1100" dirty="0"/>
          </a:p>
          <a:p>
            <a:endParaRPr lang="en-US" sz="11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7C692E9A-C577-4F84-9660-981E9DFC8A78}"/>
              </a:ext>
            </a:extLst>
          </p:cNvPr>
          <p:cNvPicPr>
            <a:picLocks noChangeAspect="1"/>
          </p:cNvPicPr>
          <p:nvPr/>
        </p:nvPicPr>
        <p:blipFill>
          <a:blip r:embed="rId3"/>
          <a:stretch>
            <a:fillRect/>
          </a:stretch>
        </p:blipFill>
        <p:spPr>
          <a:xfrm>
            <a:off x="997026" y="2016449"/>
            <a:ext cx="6235547" cy="3201010"/>
          </a:xfrm>
          <a:prstGeom prst="rect">
            <a:avLst/>
          </a:prstGeom>
        </p:spPr>
      </p:pic>
    </p:spTree>
    <p:extLst>
      <p:ext uri="{BB962C8B-B14F-4D97-AF65-F5344CB8AC3E}">
        <p14:creationId xmlns:p14="http://schemas.microsoft.com/office/powerpoint/2010/main" val="43591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7"/>
            <a:ext cx="7183861" cy="2641184"/>
          </a:xfrm>
        </p:spPr>
        <p:txBody>
          <a:bodyPr/>
          <a:lstStyle/>
          <a:p>
            <a:pPr marL="685800" lvl="1" indent="-342900">
              <a:buFont typeface="Arial" panose="020B0604020202020204" pitchFamily="34" charset="0"/>
              <a:buChar char="•"/>
            </a:pPr>
            <a:r>
              <a:rPr lang="en-US" sz="1600" dirty="0"/>
              <a:t>After logging in, the Home page will provide the following information for each PRF card:</a:t>
            </a:r>
          </a:p>
          <a:p>
            <a:pPr marL="1028700" lvl="2" indent="-342900">
              <a:buFont typeface="Wingdings" panose="05000000000000000000" pitchFamily="2" charset="2"/>
              <a:buChar char="v"/>
            </a:pPr>
            <a:r>
              <a:rPr lang="en-US" dirty="0"/>
              <a:t>Credit Limit</a:t>
            </a:r>
          </a:p>
          <a:p>
            <a:pPr marL="1028700" lvl="2" indent="-342900">
              <a:buFont typeface="Wingdings" panose="05000000000000000000" pitchFamily="2" charset="2"/>
              <a:buChar char="v"/>
            </a:pPr>
            <a:r>
              <a:rPr lang="en-US" dirty="0"/>
              <a:t>Available Credit</a:t>
            </a:r>
          </a:p>
          <a:p>
            <a:pPr marL="1028700" lvl="2" indent="-342900">
              <a:buFont typeface="Wingdings" panose="05000000000000000000" pitchFamily="2" charset="2"/>
              <a:buChar char="v"/>
            </a:pPr>
            <a:r>
              <a:rPr lang="en-US" dirty="0"/>
              <a:t>Option to activate cards</a:t>
            </a:r>
          </a:p>
          <a:p>
            <a:pPr marL="1028700" lvl="2" indent="-342900">
              <a:buFont typeface="Wingdings" panose="05000000000000000000" pitchFamily="2" charset="2"/>
              <a:buChar char="v"/>
            </a:pPr>
            <a:r>
              <a:rPr lang="en-US" dirty="0"/>
              <a:t>Dropdown box allows the Reconciler to see each PRF card they are responsible for</a:t>
            </a:r>
          </a:p>
          <a:p>
            <a:pPr lvl="2"/>
            <a:endParaRPr lang="en-US" sz="1700" b="1" i="1" dirty="0"/>
          </a:p>
          <a:p>
            <a:pPr marL="685800" lvl="1" indent="-342900">
              <a:buFont typeface="Arial" panose="020B0604020202020204" pitchFamily="34" charset="0"/>
              <a:buChar char="•"/>
            </a:pPr>
            <a:endParaRPr lang="en-US" sz="1700" b="1" i="1" dirty="0"/>
          </a:p>
          <a:p>
            <a:pPr marL="1371600" lvl="3" indent="-342900">
              <a:buFont typeface="Arial" panose="020B0604020202020204" pitchFamily="34" charset="0"/>
              <a:buChar char="•"/>
            </a:pPr>
            <a:endParaRPr lang="en-US" sz="1100" dirty="0"/>
          </a:p>
          <a:p>
            <a:pPr marL="1371600" lvl="3" indent="-342900">
              <a:buFont typeface="Arial" panose="020B0604020202020204" pitchFamily="34" charset="0"/>
              <a:buChar char="•"/>
            </a:pPr>
            <a:endParaRPr lang="en-US" sz="1100" dirty="0"/>
          </a:p>
          <a:p>
            <a:endParaRPr lang="en-US" sz="11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C8AA7B0F-5FE4-4409-9A83-4DE1DC3ACD44}"/>
              </a:ext>
            </a:extLst>
          </p:cNvPr>
          <p:cNvPicPr>
            <a:picLocks noChangeAspect="1"/>
          </p:cNvPicPr>
          <p:nvPr/>
        </p:nvPicPr>
        <p:blipFill>
          <a:blip r:embed="rId2"/>
          <a:stretch>
            <a:fillRect/>
          </a:stretch>
        </p:blipFill>
        <p:spPr>
          <a:xfrm>
            <a:off x="1552056" y="2819269"/>
            <a:ext cx="5645440" cy="2936072"/>
          </a:xfrm>
          <a:prstGeom prst="rect">
            <a:avLst/>
          </a:prstGeom>
        </p:spPr>
      </p:pic>
    </p:spTree>
    <p:extLst>
      <p:ext uri="{BB962C8B-B14F-4D97-AF65-F5344CB8AC3E}">
        <p14:creationId xmlns:p14="http://schemas.microsoft.com/office/powerpoint/2010/main" val="158804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183861" cy="4801129"/>
          </a:xfrm>
        </p:spPr>
        <p:txBody>
          <a:bodyPr/>
          <a:lstStyle/>
          <a:p>
            <a:pPr algn="l"/>
            <a:r>
              <a:rPr lang="en-US" sz="1600" b="0" i="0" u="none" strike="noStrike" baseline="0" dirty="0">
                <a:latin typeface="ArialMT"/>
              </a:rPr>
              <a:t>In order to see statements for each PRF card and for each cycle, click ‘Statements’ in the blue area at the top of the page.</a:t>
            </a:r>
            <a:endParaRPr lang="en-US" sz="1600" i="1" u="none" strike="noStrike" baseline="0" dirty="0">
              <a:latin typeface="ArialMT"/>
            </a:endParaRPr>
          </a:p>
          <a:p>
            <a:pPr algn="l"/>
            <a:endParaRPr lang="en-US" sz="1100" dirty="0"/>
          </a:p>
          <a:p>
            <a:pPr marL="1371600" lvl="3" indent="-342900">
              <a:buFont typeface="Arial" panose="020B0604020202020204" pitchFamily="34" charset="0"/>
              <a:buChar char="•"/>
            </a:pPr>
            <a:endParaRPr lang="en-US" sz="1100" dirty="0"/>
          </a:p>
          <a:p>
            <a:endParaRPr lang="en-US" sz="11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62D0E8D8-5F5B-4C77-8B5E-8AFFAD1AA4A2}"/>
              </a:ext>
            </a:extLst>
          </p:cNvPr>
          <p:cNvPicPr>
            <a:picLocks noChangeAspect="1"/>
          </p:cNvPicPr>
          <p:nvPr/>
        </p:nvPicPr>
        <p:blipFill>
          <a:blip r:embed="rId2"/>
          <a:stretch>
            <a:fillRect/>
          </a:stretch>
        </p:blipFill>
        <p:spPr>
          <a:xfrm>
            <a:off x="2262486" y="1661437"/>
            <a:ext cx="4057859" cy="1072798"/>
          </a:xfrm>
          <a:prstGeom prst="rect">
            <a:avLst/>
          </a:prstGeom>
        </p:spPr>
      </p:pic>
      <p:sp>
        <p:nvSpPr>
          <p:cNvPr id="10" name="TextBox 9">
            <a:extLst>
              <a:ext uri="{FF2B5EF4-FFF2-40B4-BE49-F238E27FC236}">
                <a16:creationId xmlns:a16="http://schemas.microsoft.com/office/drawing/2014/main" id="{832AD923-26BF-43DA-A3FE-8734C410FD9C}"/>
              </a:ext>
            </a:extLst>
          </p:cNvPr>
          <p:cNvSpPr txBox="1"/>
          <p:nvPr/>
        </p:nvSpPr>
        <p:spPr>
          <a:xfrm>
            <a:off x="637258" y="2833395"/>
            <a:ext cx="7438736" cy="1077218"/>
          </a:xfrm>
          <a:prstGeom prst="rect">
            <a:avLst/>
          </a:prstGeom>
          <a:noFill/>
        </p:spPr>
        <p:txBody>
          <a:bodyPr wrap="square">
            <a:spAutoFit/>
          </a:bodyPr>
          <a:lstStyle/>
          <a:p>
            <a:pPr algn="l"/>
            <a:endParaRPr lang="en-US" sz="1600" b="0" i="0" u="none" strike="noStrike" baseline="0" dirty="0">
              <a:latin typeface="ArialMT"/>
            </a:endParaRPr>
          </a:p>
          <a:p>
            <a:pPr algn="l"/>
            <a:r>
              <a:rPr lang="en-US" sz="1600" b="0" i="0" u="none" strike="noStrike" baseline="0" dirty="0">
                <a:latin typeface="ArialMT"/>
              </a:rPr>
              <a:t>This directs the Reconciler to the Statement Detail page.</a:t>
            </a:r>
          </a:p>
          <a:p>
            <a:pPr marL="742950" lvl="1" indent="-285750">
              <a:buFont typeface="Arial" panose="020B0604020202020204" pitchFamily="34" charset="0"/>
              <a:buChar char="•"/>
            </a:pPr>
            <a:r>
              <a:rPr lang="en-US" sz="1600" b="0" i="0" u="none" strike="noStrike" baseline="0" dirty="0">
                <a:latin typeface="ArialMT"/>
              </a:rPr>
              <a:t>On this page, the option to select any of the PRF cards is available</a:t>
            </a:r>
          </a:p>
          <a:p>
            <a:pPr marL="742950" lvl="1" indent="-285750">
              <a:buFont typeface="Arial" panose="020B0604020202020204" pitchFamily="34" charset="0"/>
              <a:buChar char="•"/>
            </a:pPr>
            <a:r>
              <a:rPr lang="en-US" sz="1600" b="0" i="0" u="none" strike="noStrike" baseline="0" dirty="0">
                <a:latin typeface="ArialMT"/>
              </a:rPr>
              <a:t>The option to select the cycle needing reviewed is available</a:t>
            </a:r>
            <a:endParaRPr lang="en-US" sz="1600" dirty="0"/>
          </a:p>
        </p:txBody>
      </p:sp>
      <p:sp>
        <p:nvSpPr>
          <p:cNvPr id="12" name="TextBox 11">
            <a:extLst>
              <a:ext uri="{FF2B5EF4-FFF2-40B4-BE49-F238E27FC236}">
                <a16:creationId xmlns:a16="http://schemas.microsoft.com/office/drawing/2014/main" id="{6220C2FC-F3EF-476E-A7B9-904EBF47B47F}"/>
              </a:ext>
            </a:extLst>
          </p:cNvPr>
          <p:cNvSpPr txBox="1"/>
          <p:nvPr/>
        </p:nvSpPr>
        <p:spPr>
          <a:xfrm>
            <a:off x="607303" y="4009773"/>
            <a:ext cx="7368224" cy="1508105"/>
          </a:xfrm>
          <a:prstGeom prst="rect">
            <a:avLst/>
          </a:prstGeom>
          <a:noFill/>
        </p:spPr>
        <p:txBody>
          <a:bodyPr wrap="square">
            <a:spAutoFit/>
          </a:bodyPr>
          <a:lstStyle/>
          <a:p>
            <a:pPr algn="l"/>
            <a:r>
              <a:rPr lang="en-US" sz="1600" b="0" i="0" u="none" strike="noStrike" baseline="0" dirty="0">
                <a:latin typeface="ArialMT"/>
              </a:rPr>
              <a:t>On the ‘Statement Detail’ page:</a:t>
            </a:r>
          </a:p>
          <a:p>
            <a:pPr marL="342900" indent="-342900" algn="l">
              <a:buFont typeface="+mj-lt"/>
              <a:buAutoNum type="arabicPeriod"/>
            </a:pPr>
            <a:r>
              <a:rPr lang="en-US" sz="1600" b="0" i="0" u="none" strike="noStrike" baseline="0" dirty="0">
                <a:latin typeface="ArialMT"/>
              </a:rPr>
              <a:t>The Reconciler can choose the PRF card that needs reconciled by selecting          it in the dropdown menu in the ‘Account Number’ field.</a:t>
            </a:r>
          </a:p>
          <a:p>
            <a:pPr marL="342900" indent="-342900" algn="l">
              <a:buFont typeface="+mj-lt"/>
              <a:buAutoNum type="arabicPeriod"/>
            </a:pPr>
            <a:r>
              <a:rPr lang="en-US" sz="1600" b="0" i="0" u="none" strike="noStrike" baseline="0" dirty="0">
                <a:latin typeface="ArialMT"/>
              </a:rPr>
              <a:t>Cycles can be chosen from the dropdown menu in the ‘Billing Date’ field</a:t>
            </a:r>
          </a:p>
          <a:p>
            <a:pPr lvl="1"/>
            <a:r>
              <a:rPr lang="en-US" sz="1400" b="0" i="1" u="none" strike="noStrike" baseline="0" dirty="0">
                <a:latin typeface="Arial-ItalicMT"/>
              </a:rPr>
              <a:t>Example: To see that statement for 11/30/23 transaction, the Reconciler will choose ‘Billing Date’ 12/15/23- this provides all the transactions for 11/16/23-12/15/23.</a:t>
            </a:r>
            <a:endParaRPr lang="en-US" sz="1400" dirty="0"/>
          </a:p>
        </p:txBody>
      </p:sp>
    </p:spTree>
    <p:extLst>
      <p:ext uri="{BB962C8B-B14F-4D97-AF65-F5344CB8AC3E}">
        <p14:creationId xmlns:p14="http://schemas.microsoft.com/office/powerpoint/2010/main" val="70420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025557"/>
            <a:ext cx="7183861" cy="449263"/>
          </a:xfrm>
        </p:spPr>
        <p:txBody>
          <a:bodyPr/>
          <a:lstStyle/>
          <a:p>
            <a:r>
              <a:rPr lang="en-US" dirty="0"/>
              <a:t>Statement Detail Example:</a:t>
            </a:r>
          </a:p>
        </p:txBody>
      </p:sp>
      <p:pic>
        <p:nvPicPr>
          <p:cNvPr id="9" name="Picture 8">
            <a:extLst>
              <a:ext uri="{FF2B5EF4-FFF2-40B4-BE49-F238E27FC236}">
                <a16:creationId xmlns:a16="http://schemas.microsoft.com/office/drawing/2014/main" id="{FC6AEF10-6238-41A8-B948-A2787F7CC2DA}"/>
              </a:ext>
            </a:extLst>
          </p:cNvPr>
          <p:cNvPicPr>
            <a:picLocks noChangeAspect="1"/>
          </p:cNvPicPr>
          <p:nvPr/>
        </p:nvPicPr>
        <p:blipFill>
          <a:blip r:embed="rId2"/>
          <a:stretch>
            <a:fillRect/>
          </a:stretch>
        </p:blipFill>
        <p:spPr>
          <a:xfrm>
            <a:off x="1796907" y="1647733"/>
            <a:ext cx="5550185" cy="3562533"/>
          </a:xfrm>
          <a:prstGeom prst="rect">
            <a:avLst/>
          </a:prstGeom>
        </p:spPr>
      </p:pic>
    </p:spTree>
    <p:extLst>
      <p:ext uri="{BB962C8B-B14F-4D97-AF65-F5344CB8AC3E}">
        <p14:creationId xmlns:p14="http://schemas.microsoft.com/office/powerpoint/2010/main" val="146250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025557"/>
            <a:ext cx="7183861" cy="4864255"/>
          </a:xfrm>
        </p:spPr>
        <p:txBody>
          <a:bodyPr/>
          <a:lstStyle/>
          <a:p>
            <a:pPr algn="l"/>
            <a:r>
              <a:rPr lang="en-US" sz="1600" b="0" i="0" u="none" strike="noStrike" baseline="0" dirty="0">
                <a:latin typeface="ArialMT"/>
              </a:rPr>
              <a:t>Review each transaction and verify there is backup documentation for each expense and that each expected expense made has been posted to the PRF account.</a:t>
            </a:r>
          </a:p>
          <a:p>
            <a:pPr algn="l"/>
            <a:endParaRPr lang="en-US" sz="1800" dirty="0"/>
          </a:p>
        </p:txBody>
      </p:sp>
      <p:pic>
        <p:nvPicPr>
          <p:cNvPr id="4" name="Picture 3">
            <a:extLst>
              <a:ext uri="{FF2B5EF4-FFF2-40B4-BE49-F238E27FC236}">
                <a16:creationId xmlns:a16="http://schemas.microsoft.com/office/drawing/2014/main" id="{BAEB8555-8097-461C-923E-5840F7154478}"/>
              </a:ext>
            </a:extLst>
          </p:cNvPr>
          <p:cNvPicPr>
            <a:picLocks noChangeAspect="1"/>
          </p:cNvPicPr>
          <p:nvPr/>
        </p:nvPicPr>
        <p:blipFill>
          <a:blip r:embed="rId2"/>
          <a:stretch>
            <a:fillRect/>
          </a:stretch>
        </p:blipFill>
        <p:spPr>
          <a:xfrm>
            <a:off x="1721224" y="1604682"/>
            <a:ext cx="5477435" cy="4056457"/>
          </a:xfrm>
          <a:prstGeom prst="rect">
            <a:avLst/>
          </a:prstGeom>
        </p:spPr>
      </p:pic>
    </p:spTree>
    <p:extLst>
      <p:ext uri="{BB962C8B-B14F-4D97-AF65-F5344CB8AC3E}">
        <p14:creationId xmlns:p14="http://schemas.microsoft.com/office/powerpoint/2010/main" val="231151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231746"/>
            <a:ext cx="7183861" cy="3474725"/>
          </a:xfrm>
        </p:spPr>
        <p:txBody>
          <a:bodyPr/>
          <a:lstStyle/>
          <a:p>
            <a:pPr algn="l"/>
            <a:r>
              <a:rPr lang="en-US" sz="1600" b="0" dirty="0"/>
              <a:t>On the Statement Detail page, the Reconciler can pull the statement in PDF format by clicking the ‘View Statement (PDF)’ button on top of the transaction listings page.</a:t>
            </a:r>
          </a:p>
          <a:p>
            <a:pPr marL="628650" lvl="1" indent="-285750">
              <a:buFont typeface="Arial" panose="020B0604020202020204" pitchFamily="34" charset="0"/>
              <a:buChar char="•"/>
            </a:pPr>
            <a:r>
              <a:rPr lang="en-US" sz="1600" dirty="0"/>
              <a:t>This provides a full PRF card statement with transactions, cycle limits and total expenses.</a:t>
            </a:r>
            <a:endParaRPr lang="en-US" sz="1300" b="0" dirty="0"/>
          </a:p>
          <a:p>
            <a:pPr lvl="1"/>
            <a:endParaRPr lang="en-US" sz="1200" b="1" i="0" u="none" strike="noStrike" baseline="0" dirty="0">
              <a:latin typeface="Arial-BoldMT"/>
            </a:endParaRPr>
          </a:p>
          <a:p>
            <a:pPr lvl="1"/>
            <a:endParaRPr lang="en-US" sz="1200" b="1" dirty="0">
              <a:latin typeface="Arial-BoldMT"/>
            </a:endParaRPr>
          </a:p>
          <a:p>
            <a:pPr lvl="1"/>
            <a:endParaRPr lang="en-US" sz="1200" b="1" i="0" u="none" strike="noStrike" baseline="0" dirty="0">
              <a:latin typeface="Arial-BoldMT"/>
            </a:endParaRPr>
          </a:p>
          <a:p>
            <a:pPr lvl="1"/>
            <a:endParaRPr lang="en-US" sz="1200" b="1" dirty="0">
              <a:latin typeface="Arial-BoldMT"/>
            </a:endParaRPr>
          </a:p>
          <a:p>
            <a:pPr lvl="1"/>
            <a:endParaRPr lang="en-US" sz="1200" b="1" i="0" u="none" strike="noStrike" baseline="0" dirty="0">
              <a:latin typeface="Arial-BoldMT"/>
            </a:endParaRPr>
          </a:p>
          <a:p>
            <a:pPr lvl="1"/>
            <a:endParaRPr lang="en-US" sz="1200" b="1" dirty="0">
              <a:latin typeface="Arial-BoldMT"/>
            </a:endParaRPr>
          </a:p>
          <a:p>
            <a:pPr lvl="1"/>
            <a:endParaRPr lang="en-US" sz="1200" b="1" i="0" u="none" strike="noStrike" baseline="0" dirty="0">
              <a:latin typeface="Arial-BoldMT"/>
            </a:endParaRPr>
          </a:p>
          <a:p>
            <a:pPr lvl="1"/>
            <a:r>
              <a:rPr lang="en-US" sz="1200" b="1" i="0" u="none" strike="noStrike" baseline="0" dirty="0">
                <a:latin typeface="Arial-BoldMT"/>
              </a:rPr>
              <a:t>NOTE: </a:t>
            </a:r>
            <a:r>
              <a:rPr lang="en-US" sz="1200" b="0" i="0" u="none" strike="noStrike" baseline="0" dirty="0">
                <a:latin typeface="ArialMT"/>
              </a:rPr>
              <a:t>The pdf statement lists the entire PRF card number at the top of the statement. If this statement is distributed to others w/o authority to view, the account number </a:t>
            </a:r>
            <a:r>
              <a:rPr lang="en-US" sz="1200" b="1" i="1" u="none" strike="noStrike" baseline="0" dirty="0">
                <a:latin typeface="Arial-BoldItalicMT"/>
              </a:rPr>
              <a:t>must be redacted</a:t>
            </a:r>
            <a:r>
              <a:rPr lang="en-US" sz="1200" b="0" i="0" u="none" strike="noStrike" baseline="0" dirty="0">
                <a:latin typeface="ArialMT"/>
              </a:rPr>
              <a:t>.</a:t>
            </a:r>
            <a:endParaRPr lang="en-US" sz="1200" b="0" dirty="0"/>
          </a:p>
        </p:txBody>
      </p:sp>
      <p:pic>
        <p:nvPicPr>
          <p:cNvPr id="6" name="Picture 5">
            <a:extLst>
              <a:ext uri="{FF2B5EF4-FFF2-40B4-BE49-F238E27FC236}">
                <a16:creationId xmlns:a16="http://schemas.microsoft.com/office/drawing/2014/main" id="{6CE76AA1-24A0-4750-8A81-2B4B8F3C6C41}"/>
              </a:ext>
            </a:extLst>
          </p:cNvPr>
          <p:cNvPicPr>
            <a:picLocks noChangeAspect="1"/>
          </p:cNvPicPr>
          <p:nvPr/>
        </p:nvPicPr>
        <p:blipFill>
          <a:blip r:embed="rId2"/>
          <a:stretch>
            <a:fillRect/>
          </a:stretch>
        </p:blipFill>
        <p:spPr>
          <a:xfrm>
            <a:off x="2625625" y="2566470"/>
            <a:ext cx="3892750" cy="997001"/>
          </a:xfrm>
          <a:prstGeom prst="rect">
            <a:avLst/>
          </a:prstGeom>
        </p:spPr>
      </p:pic>
    </p:spTree>
    <p:extLst>
      <p:ext uri="{BB962C8B-B14F-4D97-AF65-F5344CB8AC3E}">
        <p14:creationId xmlns:p14="http://schemas.microsoft.com/office/powerpoint/2010/main" val="74213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58677"/>
            <a:ext cx="7183861" cy="4384288"/>
          </a:xfrm>
        </p:spPr>
        <p:txBody>
          <a:bodyPr/>
          <a:lstStyle/>
          <a:p>
            <a:r>
              <a:rPr lang="en-US" dirty="0"/>
              <a:t>Allowable Expenditures- </a:t>
            </a:r>
            <a:r>
              <a:rPr lang="en-US" b="0" dirty="0"/>
              <a:t>Must support the learning, discovery and engagement missions of the University</a:t>
            </a:r>
          </a:p>
          <a:p>
            <a:r>
              <a:rPr lang="en-US" i="1" dirty="0"/>
              <a:t>Examples of Allowable Expenditures:</a:t>
            </a:r>
          </a:p>
          <a:p>
            <a:r>
              <a:rPr lang="en-US" sz="1800" b="0" u="sng" dirty="0"/>
              <a:t>Meals or Refreshments</a:t>
            </a:r>
          </a:p>
          <a:p>
            <a:pPr marL="285750" indent="-285750">
              <a:buFont typeface="Arial" panose="020B0604020202020204" pitchFamily="34" charset="0"/>
              <a:buChar char="•"/>
            </a:pPr>
            <a:r>
              <a:rPr lang="en-US" sz="1800" b="0" dirty="0"/>
              <a:t>	</a:t>
            </a:r>
            <a:r>
              <a:rPr lang="en-US" sz="1600" b="0" dirty="0"/>
              <a:t>Expenditures for meals and refreshments that include alcoholic 	beverages for University guests and the staff who host them at University 	functions must be paid from SDIP funds.</a:t>
            </a:r>
          </a:p>
          <a:p>
            <a:pPr marL="285750" indent="-285750">
              <a:buFont typeface="Arial" panose="020B0604020202020204" pitchFamily="34" charset="0"/>
              <a:buChar char="•"/>
            </a:pPr>
            <a:r>
              <a:rPr lang="en-US" sz="1600" b="0" i="1" dirty="0"/>
              <a:t>	However, </a:t>
            </a:r>
            <a:r>
              <a:rPr lang="en-US" sz="1600" b="0" dirty="0"/>
              <a:t>if the expenditures do not include alcoholic beverages, the meal 	and/or refreshments may be paid from University funds.</a:t>
            </a:r>
          </a:p>
          <a:p>
            <a:pPr marL="285750" indent="-285750">
              <a:buFont typeface="Arial" panose="020B0604020202020204" pitchFamily="34" charset="0"/>
              <a:buChar char="•"/>
            </a:pPr>
            <a:r>
              <a:rPr lang="en-US" sz="1600" b="0" dirty="0"/>
              <a:t>	Fund-raising expenses that are not appropriate on University funds. 	(Please refer to </a:t>
            </a:r>
            <a:r>
              <a:rPr lang="en-US" sz="1600" b="0" dirty="0">
                <a:hlinkClick r:id="rId2"/>
              </a:rPr>
              <a:t>fundraising policies</a:t>
            </a:r>
            <a:r>
              <a:rPr lang="en-US" sz="1600" b="0" dirty="0"/>
              <a:t>.)</a:t>
            </a:r>
          </a:p>
          <a:p>
            <a:r>
              <a:rPr lang="en-US" sz="1800" b="0" u="sng" dirty="0"/>
              <a:t>Bereavement</a:t>
            </a:r>
          </a:p>
          <a:p>
            <a:pPr marL="285750" indent="-285750">
              <a:buFont typeface="Arial" panose="020B0604020202020204" pitchFamily="34" charset="0"/>
              <a:buChar char="•"/>
            </a:pPr>
            <a:r>
              <a:rPr lang="en-US" sz="1800" b="0" dirty="0"/>
              <a:t>	</a:t>
            </a:r>
            <a:r>
              <a:rPr lang="en-US" sz="1600" b="0" dirty="0"/>
              <a:t>Funeral flowers costing less than $100 and sympathy cards for students, 	staff and donors</a:t>
            </a:r>
          </a:p>
          <a:p>
            <a:pPr lvl="1"/>
            <a:endParaRPr lang="en-US" sz="160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67369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75893" y="850104"/>
            <a:ext cx="7183861" cy="5155252"/>
          </a:xfrm>
        </p:spPr>
        <p:txBody>
          <a:bodyPr/>
          <a:lstStyle/>
          <a:p>
            <a:r>
              <a:rPr lang="en-US" sz="1800" i="1" dirty="0"/>
              <a:t>Examples of Allowable Expenditures (</a:t>
            </a:r>
            <a:r>
              <a:rPr lang="en-US" sz="1800" i="1" dirty="0" err="1"/>
              <a:t>cont</a:t>
            </a:r>
            <a:r>
              <a:rPr lang="en-US" sz="1800" i="1" dirty="0"/>
              <a:t>):</a:t>
            </a:r>
          </a:p>
          <a:p>
            <a:r>
              <a:rPr lang="en-US" sz="1600" b="0" u="sng" dirty="0"/>
              <a:t>Flowers/Cards</a:t>
            </a:r>
          </a:p>
          <a:p>
            <a:pPr marL="285750" indent="-285750">
              <a:buFont typeface="Arial" panose="020B0604020202020204" pitchFamily="34" charset="0"/>
              <a:buChar char="•"/>
            </a:pPr>
            <a:r>
              <a:rPr lang="en-US" sz="1600" b="0" dirty="0"/>
              <a:t>	</a:t>
            </a:r>
            <a:r>
              <a:rPr lang="en-US" sz="1500" b="0" dirty="0"/>
              <a:t>Seasonal flowers to decorate </a:t>
            </a:r>
            <a:r>
              <a:rPr lang="en-US" sz="1500" dirty="0"/>
              <a:t>common</a:t>
            </a:r>
            <a:r>
              <a:rPr lang="en-US" sz="1500" b="0" dirty="0"/>
              <a:t> areas (excludes individual offices)</a:t>
            </a:r>
          </a:p>
          <a:p>
            <a:pPr marL="285750" indent="-285750">
              <a:buFont typeface="Arial" panose="020B0604020202020204" pitchFamily="34" charset="0"/>
              <a:buChar char="•"/>
            </a:pPr>
            <a:r>
              <a:rPr lang="en-US" sz="1500" b="0" dirty="0"/>
              <a:t>	Birthday, congratulatory, thank you or holiday cards for </a:t>
            </a:r>
            <a:r>
              <a:rPr lang="en-US" sz="1500" dirty="0"/>
              <a:t>donors</a:t>
            </a:r>
            <a:endParaRPr lang="en-US" sz="1500" b="0" dirty="0"/>
          </a:p>
          <a:p>
            <a:r>
              <a:rPr lang="en-US" sz="1600" b="0" u="sng" dirty="0"/>
              <a:t>Placards and Mementos</a:t>
            </a:r>
          </a:p>
          <a:p>
            <a:pPr marL="285750" indent="-285750">
              <a:buFont typeface="Arial" panose="020B0604020202020204" pitchFamily="34" charset="0"/>
              <a:buChar char="•"/>
            </a:pPr>
            <a:r>
              <a:rPr lang="en-US" sz="1600" b="0" dirty="0"/>
              <a:t>	</a:t>
            </a:r>
            <a:r>
              <a:rPr lang="en-US" sz="1500" b="0" dirty="0"/>
              <a:t>Those expressing appreciation to </a:t>
            </a:r>
            <a:r>
              <a:rPr lang="en-US" sz="1500" dirty="0"/>
              <a:t>donors</a:t>
            </a:r>
            <a:endParaRPr lang="en-US" sz="1500" b="0" dirty="0"/>
          </a:p>
          <a:p>
            <a:pPr marL="285750" indent="-285750">
              <a:buFont typeface="Arial" panose="020B0604020202020204" pitchFamily="34" charset="0"/>
              <a:buChar char="•"/>
            </a:pPr>
            <a:r>
              <a:rPr lang="en-US" sz="1500" b="0" dirty="0"/>
              <a:t>	Those expressing appreciation for long-term service of staff, or safety 	achievement, as part of University/departmentally sponsored recognition 	program with total value of such may not exceed</a:t>
            </a:r>
            <a:r>
              <a:rPr lang="en-US" sz="1500" dirty="0"/>
              <a:t> $400 (</a:t>
            </a:r>
            <a:r>
              <a:rPr lang="en-US" sz="1500" b="0" dirty="0"/>
              <a:t>Recipient must 	have more than 5 years of service)</a:t>
            </a:r>
          </a:p>
          <a:p>
            <a:pPr marL="285750" indent="-285750">
              <a:buFont typeface="Arial" panose="020B0604020202020204" pitchFamily="34" charset="0"/>
              <a:buChar char="•"/>
            </a:pPr>
            <a:r>
              <a:rPr lang="en-US" sz="1500" b="0" dirty="0"/>
              <a:t>	Those of little intrinsic value given as gifts to non-staff volunteers</a:t>
            </a:r>
          </a:p>
          <a:p>
            <a:r>
              <a:rPr lang="en-US" sz="1500" b="0" u="sng" dirty="0"/>
              <a:t>Miscellaneous</a:t>
            </a:r>
            <a:endParaRPr lang="en-US" sz="1500" b="0" dirty="0"/>
          </a:p>
          <a:p>
            <a:pPr marL="285750" indent="-285750">
              <a:buFont typeface="Arial" panose="020B0604020202020204" pitchFamily="34" charset="0"/>
              <a:buChar char="•"/>
            </a:pPr>
            <a:r>
              <a:rPr lang="en-US" sz="1500" b="0" dirty="0"/>
              <a:t>	Coffeepots/small appliances for office kitchens/conference rooms</a:t>
            </a:r>
          </a:p>
          <a:p>
            <a:pPr marL="285750" indent="-285750">
              <a:buFont typeface="Arial" panose="020B0604020202020204" pitchFamily="34" charset="0"/>
              <a:buChar char="•"/>
            </a:pPr>
            <a:r>
              <a:rPr lang="en-US" sz="1500" b="0" dirty="0"/>
              <a:t>	Sponsorships when used for public relations purposes or advertisement of 	recognized Purdue program</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54046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24197" y="163905"/>
            <a:ext cx="7918052" cy="675680"/>
          </a:xfrm>
        </p:spPr>
        <p:txBody>
          <a:bodyPr/>
          <a:lstStyle/>
          <a:p>
            <a:pPr algn="ctr"/>
            <a:r>
              <a:rPr lang="en-US" dirty="0"/>
              <a:t>Agenda</a:t>
            </a:r>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385329" y="650835"/>
            <a:ext cx="5297589" cy="5158293"/>
          </a:xfrm>
        </p:spPr>
        <p:txBody>
          <a:bodyPr/>
          <a:lstStyle/>
          <a:p>
            <a:pPr marL="342900" indent="-342900">
              <a:buFont typeface="Arial" panose="020B0604020202020204" pitchFamily="34" charset="0"/>
              <a:buChar char="•"/>
            </a:pPr>
            <a:r>
              <a:rPr lang="en-US" sz="1800" dirty="0"/>
              <a:t>General Card Information</a:t>
            </a:r>
          </a:p>
          <a:p>
            <a:pPr marL="342900" indent="-342900">
              <a:buFont typeface="Arial" panose="020B0604020202020204" pitchFamily="34" charset="0"/>
              <a:buChar char="•"/>
            </a:pPr>
            <a:r>
              <a:rPr lang="en-US" sz="1800" dirty="0"/>
              <a:t>Card Security</a:t>
            </a:r>
          </a:p>
          <a:p>
            <a:pPr marL="685800" lvl="1" indent="-342900">
              <a:buFont typeface="Arial" panose="020B0604020202020204" pitchFamily="34" charset="0"/>
              <a:buChar char="•"/>
            </a:pPr>
            <a:r>
              <a:rPr lang="en-US" sz="1600" dirty="0"/>
              <a:t>Storage</a:t>
            </a:r>
          </a:p>
          <a:p>
            <a:pPr marL="685800" lvl="1" indent="-342900">
              <a:buFont typeface="Arial" panose="020B0604020202020204" pitchFamily="34" charset="0"/>
              <a:buChar char="•"/>
            </a:pPr>
            <a:r>
              <a:rPr lang="en-US" sz="1600" dirty="0"/>
              <a:t>Lost or Stolen Cards (Fraud)</a:t>
            </a:r>
          </a:p>
          <a:p>
            <a:pPr marL="685800" lvl="1" indent="-342900">
              <a:buFont typeface="Arial" panose="020B0604020202020204" pitchFamily="34" charset="0"/>
              <a:buChar char="•"/>
            </a:pPr>
            <a:r>
              <a:rPr lang="en-US" sz="1600" dirty="0"/>
              <a:t>Resolving Errors, Disputes, Returns and Credits</a:t>
            </a:r>
          </a:p>
          <a:p>
            <a:pPr marL="685800" lvl="1" indent="-342900">
              <a:buFont typeface="Arial" panose="020B0604020202020204" pitchFamily="34" charset="0"/>
              <a:buChar char="•"/>
            </a:pPr>
            <a:r>
              <a:rPr lang="en-US" sz="1600" dirty="0"/>
              <a:t>Cardholder Agreement</a:t>
            </a:r>
          </a:p>
          <a:p>
            <a:pPr marL="685800" lvl="1" indent="-342900">
              <a:buFont typeface="Arial" panose="020B0604020202020204" pitchFamily="34" charset="0"/>
              <a:buChar char="•"/>
            </a:pPr>
            <a:r>
              <a:rPr lang="en-US" sz="1600" dirty="0"/>
              <a:t>Sign-Out Sheet </a:t>
            </a:r>
          </a:p>
          <a:p>
            <a:pPr marL="685800" lvl="1" indent="-342900">
              <a:buFont typeface="Arial" panose="020B0604020202020204" pitchFamily="34" charset="0"/>
              <a:buChar char="•"/>
            </a:pPr>
            <a:r>
              <a:rPr lang="en-US" sz="1600" dirty="0"/>
              <a:t>Request Form</a:t>
            </a:r>
          </a:p>
          <a:p>
            <a:pPr marL="342900" indent="-342900">
              <a:buFont typeface="Arial" panose="020B0604020202020204" pitchFamily="34" charset="0"/>
              <a:buChar char="•"/>
            </a:pPr>
            <a:r>
              <a:rPr lang="en-US" sz="1800" dirty="0"/>
              <a:t>Reconcile Process</a:t>
            </a:r>
          </a:p>
          <a:p>
            <a:pPr marL="685800" lvl="1" indent="-342900">
              <a:buFont typeface="Arial" panose="020B0604020202020204" pitchFamily="34" charset="0"/>
              <a:buChar char="•"/>
            </a:pPr>
            <a:r>
              <a:rPr lang="en-US" sz="1600" dirty="0"/>
              <a:t>Cycle Period</a:t>
            </a:r>
          </a:p>
          <a:p>
            <a:pPr marL="685800" lvl="1" indent="-342900">
              <a:buFont typeface="Arial" panose="020B0604020202020204" pitchFamily="34" charset="0"/>
              <a:buChar char="•"/>
            </a:pPr>
            <a:r>
              <a:rPr lang="en-US" sz="1600" dirty="0"/>
              <a:t>Frequency</a:t>
            </a:r>
          </a:p>
          <a:p>
            <a:pPr marL="685800" lvl="1" indent="-342900">
              <a:buFont typeface="Arial" panose="020B0604020202020204" pitchFamily="34" charset="0"/>
              <a:buChar char="•"/>
            </a:pPr>
            <a:r>
              <a:rPr lang="en-US" sz="1600" dirty="0"/>
              <a:t>Reconciler/Business Office Tasks</a:t>
            </a:r>
          </a:p>
          <a:p>
            <a:pPr marL="685800" lvl="1" indent="-342900">
              <a:buFont typeface="Arial" panose="020B0604020202020204" pitchFamily="34" charset="0"/>
              <a:buChar char="•"/>
            </a:pPr>
            <a:r>
              <a:rPr lang="en-US" sz="1600" dirty="0"/>
              <a:t>TEAMS shared files</a:t>
            </a:r>
          </a:p>
          <a:p>
            <a:pPr marL="342900" indent="-342900">
              <a:buFont typeface="Arial" panose="020B0604020202020204" pitchFamily="34" charset="0"/>
              <a:buChar char="•"/>
            </a:pPr>
            <a:r>
              <a:rPr lang="en-US" sz="1800" dirty="0"/>
              <a:t>Card Purpose</a:t>
            </a:r>
          </a:p>
          <a:p>
            <a:pPr marL="685800" lvl="1" indent="-342900">
              <a:buFont typeface="Arial" panose="020B0604020202020204" pitchFamily="34" charset="0"/>
              <a:buChar char="•"/>
            </a:pPr>
            <a:r>
              <a:rPr lang="en-US" sz="1600" dirty="0"/>
              <a:t>Checklist for Users</a:t>
            </a:r>
          </a:p>
          <a:p>
            <a:pPr marL="685800" lvl="1" indent="-342900">
              <a:buFont typeface="Arial" panose="020B0604020202020204" pitchFamily="34" charset="0"/>
              <a:buChar char="•"/>
            </a:pPr>
            <a:r>
              <a:rPr lang="en-US" sz="1600" dirty="0"/>
              <a:t>Allowable/Unallowable Expenditures</a:t>
            </a:r>
          </a:p>
          <a:p>
            <a:pPr marL="342900" indent="-342900">
              <a:buFont typeface="Arial" panose="020B0604020202020204" pitchFamily="34" charset="0"/>
              <a:buChar char="•"/>
            </a:pPr>
            <a:r>
              <a:rPr lang="en-US" sz="1800" dirty="0"/>
              <a:t>Contacts</a:t>
            </a:r>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dirty="0"/>
              <a:t>01/26/2024</a:t>
            </a:r>
          </a:p>
        </p:txBody>
      </p:sp>
      <p:pic>
        <p:nvPicPr>
          <p:cNvPr id="1026" name="Picture 2" descr="Agenda Concept Stock Vector Illustration and Royalty Free Agenda Concept  Clipart">
            <a:extLst>
              <a:ext uri="{FF2B5EF4-FFF2-40B4-BE49-F238E27FC236}">
                <a16:creationId xmlns:a16="http://schemas.microsoft.com/office/drawing/2014/main" id="{0A875D54-8A90-4415-9CC1-4081EA3A2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621" y="2230895"/>
            <a:ext cx="2864652" cy="199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2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75893" y="698701"/>
            <a:ext cx="7183861" cy="5155252"/>
          </a:xfrm>
        </p:spPr>
        <p:txBody>
          <a:bodyPr/>
          <a:lstStyle/>
          <a:p>
            <a:r>
              <a:rPr lang="en-US" sz="1800" i="1" dirty="0"/>
              <a:t>Examples of Unallowable Expenditures:</a:t>
            </a:r>
          </a:p>
          <a:p>
            <a:r>
              <a:rPr lang="en-US" sz="1600" b="0" u="sng" dirty="0"/>
              <a:t>Expenditures providing personal benefit to individuals</a:t>
            </a:r>
          </a:p>
          <a:p>
            <a:pPr marL="285750" indent="-285750" algn="l">
              <a:buFont typeface="Arial" panose="020B0604020202020204" pitchFamily="34" charset="0"/>
              <a:buChar char="•"/>
            </a:pPr>
            <a:r>
              <a:rPr lang="en-US" sz="1600" b="0" dirty="0"/>
              <a:t>	</a:t>
            </a:r>
            <a:r>
              <a:rPr lang="en-US" sz="1500" b="0" dirty="0"/>
              <a:t>Gifts or benefits to employees, unless part of a University or departmentally 	sponsored recognition program.</a:t>
            </a:r>
          </a:p>
          <a:p>
            <a:pPr marL="285750" indent="-285750" algn="l">
              <a:buFont typeface="Arial" panose="020B0604020202020204" pitchFamily="34" charset="0"/>
              <a:buChar char="•"/>
            </a:pPr>
            <a:r>
              <a:rPr lang="en-US" sz="1500" b="0" dirty="0"/>
              <a:t>	Travel expenses for spouses of University officials not acting as official 	volunteers or representatives of the University. See guidelines for official 	volunteers.</a:t>
            </a:r>
          </a:p>
          <a:p>
            <a:pPr marL="285750" indent="-285750" algn="l">
              <a:buFont typeface="Arial" panose="020B0604020202020204" pitchFamily="34" charset="0"/>
              <a:buChar char="•"/>
            </a:pPr>
            <a:r>
              <a:rPr lang="en-US" sz="1500" b="0" dirty="0"/>
              <a:t>	Reimbursement of local travel expenses is prohibited.</a:t>
            </a:r>
          </a:p>
          <a:p>
            <a:pPr algn="l"/>
            <a:r>
              <a:rPr lang="en-US" sz="1500" b="0" dirty="0"/>
              <a:t>	Payment of fines or penalties for University employees, students, and guests.</a:t>
            </a:r>
          </a:p>
          <a:p>
            <a:pPr marL="285750" indent="-285750" algn="l">
              <a:buFont typeface="Arial" panose="020B0604020202020204" pitchFamily="34" charset="0"/>
              <a:buChar char="•"/>
            </a:pPr>
            <a:r>
              <a:rPr lang="en-US" sz="1500" b="0" dirty="0"/>
              <a:t>	Purposely avoiding University travel regulations or procurement policies and 	procedures, including the purchase of office furnishings and equipment not in 	accordance with University standards.</a:t>
            </a:r>
          </a:p>
          <a:p>
            <a:pPr marL="285750" indent="-285750" algn="l">
              <a:buFont typeface="Arial" panose="020B0604020202020204" pitchFamily="34" charset="0"/>
              <a:buChar char="•"/>
            </a:pPr>
            <a:r>
              <a:rPr lang="en-US" sz="1500" b="0" dirty="0"/>
              <a:t>	Purchase of memberships in various organizations including private country 	clubs, airline clubs, etc., for University personnel.</a:t>
            </a:r>
          </a:p>
          <a:p>
            <a:pPr marL="285750" indent="-285750" algn="l">
              <a:buFont typeface="Arial" panose="020B0604020202020204" pitchFamily="34" charset="0"/>
              <a:buChar char="•"/>
            </a:pPr>
            <a:r>
              <a:rPr lang="en-US" sz="1500" b="0" dirty="0"/>
              <a:t>	Office parties, holiday parties, or decorations.</a:t>
            </a:r>
          </a:p>
          <a:p>
            <a:pPr marL="285750" indent="-285750" algn="l">
              <a:buFont typeface="Arial" panose="020B0604020202020204" pitchFamily="34" charset="0"/>
              <a:buChar char="•"/>
            </a:pPr>
            <a:r>
              <a:rPr lang="en-US" sz="1500" b="0" dirty="0"/>
              <a:t>	Payments in cash or equivalency (e.g., gift certificates) may only be made 	through the University, when allowable. Tax reporting will be handled through 	the payroll system or IRS Form 1099 reporting.</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269274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Alcohol Use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08976" y="1032374"/>
            <a:ext cx="7183861" cy="2616261"/>
          </a:xfrm>
        </p:spPr>
        <p:txBody>
          <a:bodyPr/>
          <a:lstStyle/>
          <a:p>
            <a:pPr marL="285750" indent="-285750" algn="l">
              <a:buFont typeface="Arial" panose="020B0604020202020204" pitchFamily="34" charset="0"/>
              <a:buChar char="•"/>
            </a:pPr>
            <a:r>
              <a:rPr lang="en-US" sz="1800" b="0" dirty="0"/>
              <a:t>Reimbursement for alcoholic beverages is allowable in conjunction with another reimbursable activity</a:t>
            </a:r>
          </a:p>
          <a:p>
            <a:pPr marL="285750" indent="-285750" algn="l">
              <a:buFont typeface="Arial" panose="020B0604020202020204" pitchFamily="34" charset="0"/>
              <a:buChar char="•"/>
            </a:pPr>
            <a:r>
              <a:rPr lang="en-US" sz="1800" b="0" dirty="0"/>
              <a:t>Alcohol purchases are </a:t>
            </a:r>
            <a:r>
              <a:rPr lang="en-US" sz="1800" dirty="0"/>
              <a:t>NOT</a:t>
            </a:r>
            <a:r>
              <a:rPr lang="en-US" sz="1800" b="0" dirty="0"/>
              <a:t> allowable on University general funds</a:t>
            </a:r>
          </a:p>
          <a:p>
            <a:pPr marL="285750" indent="-285750" algn="l">
              <a:buFont typeface="Arial" panose="020B0604020202020204" pitchFamily="34" charset="0"/>
              <a:buChar char="•"/>
            </a:pPr>
            <a:r>
              <a:rPr lang="en-US" sz="1800" b="0" dirty="0"/>
              <a:t>DSB has an alcohol exception for purchase on conference/program funds </a:t>
            </a:r>
          </a:p>
          <a:p>
            <a:pPr marL="628650" lvl="1" indent="-285750">
              <a:buFont typeface="Arial" panose="020B0604020202020204" pitchFamily="34" charset="0"/>
              <a:buChar char="•"/>
            </a:pPr>
            <a:r>
              <a:rPr lang="en-US" sz="1500" dirty="0"/>
              <a:t>In order to use the exception, approval must be obtained from the business office</a:t>
            </a:r>
            <a:endParaRPr lang="en-US" sz="1500" b="0" dirty="0"/>
          </a:p>
          <a:p>
            <a:pPr marL="285750" indent="-285750" algn="l">
              <a:buFont typeface="Arial" panose="020B0604020202020204" pitchFamily="34" charset="0"/>
              <a:buChar char="•"/>
            </a:pPr>
            <a:r>
              <a:rPr lang="en-US" sz="1800" b="0" dirty="0"/>
              <a:t>The use of alcoholic beverages in University facilities is limited; see </a:t>
            </a:r>
            <a:r>
              <a:rPr lang="en-US" sz="1800" b="0" i="1" dirty="0">
                <a:hlinkClick r:id="rId2"/>
              </a:rPr>
              <a:t>Executive Vice President and Treasurer Memorandum A-16</a:t>
            </a:r>
            <a:r>
              <a:rPr lang="en-US" sz="1800" b="0" i="1" dirty="0"/>
              <a:t>.</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1026" name="Picture 2" descr="No Alcohol Sign Wine Bottle And Cup Icons In Crossed Out Red Circle Vector  Stock Illustration - Download Image Now - iStock">
            <a:extLst>
              <a:ext uri="{FF2B5EF4-FFF2-40B4-BE49-F238E27FC236}">
                <a16:creationId xmlns:a16="http://schemas.microsoft.com/office/drawing/2014/main" id="{DE5DDBFC-55F0-4F2D-ADE6-65C6605AF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50" y="3695948"/>
            <a:ext cx="2129678" cy="212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1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24197" y="163905"/>
            <a:ext cx="7918052" cy="675680"/>
          </a:xfrm>
        </p:spPr>
        <p:txBody>
          <a:bodyPr/>
          <a:lstStyle/>
          <a:p>
            <a:pPr algn="ctr"/>
            <a:r>
              <a:rPr lang="en-US" dirty="0"/>
              <a:t>Contact Information</a:t>
            </a:r>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958635" y="1463040"/>
            <a:ext cx="4120441" cy="3682538"/>
          </a:xfrm>
        </p:spPr>
        <p:txBody>
          <a:bodyPr numCol="1"/>
          <a:lstStyle/>
          <a:p>
            <a:r>
              <a:rPr lang="en-US" sz="1600" dirty="0"/>
              <a:t>JP Morgan Chase Lost or Stolen: </a:t>
            </a:r>
          </a:p>
          <a:p>
            <a:r>
              <a:rPr lang="en-US" sz="1600" dirty="0"/>
              <a:t>     </a:t>
            </a:r>
            <a:r>
              <a:rPr lang="en-US" sz="1400" b="0" dirty="0"/>
              <a:t>800-848-2813</a:t>
            </a:r>
          </a:p>
          <a:p>
            <a:pPr lvl="2"/>
            <a:r>
              <a:rPr lang="en-US" sz="1100" dirty="0"/>
              <a:t>Available 24 hours a day, 7 days a week</a:t>
            </a:r>
          </a:p>
          <a:p>
            <a:pPr lvl="2"/>
            <a:r>
              <a:rPr lang="en-US" sz="1100" b="0" dirty="0"/>
              <a:t>Immediately notify if card is lost/stolen</a:t>
            </a:r>
          </a:p>
          <a:p>
            <a:r>
              <a:rPr lang="en-US" sz="1600" dirty="0"/>
              <a:t>JP Morgan Customer Service:</a:t>
            </a:r>
          </a:p>
          <a:p>
            <a:r>
              <a:rPr lang="en-US" sz="1600" dirty="0"/>
              <a:t>     </a:t>
            </a:r>
            <a:r>
              <a:rPr lang="en-US" sz="1400" b="0" dirty="0"/>
              <a:t>800-316-6056</a:t>
            </a:r>
          </a:p>
          <a:p>
            <a:pPr lvl="2"/>
            <a:r>
              <a:rPr lang="en-US" sz="1100" dirty="0"/>
              <a:t>Available Monday through Friday 7am to 7pm CST</a:t>
            </a:r>
          </a:p>
          <a:p>
            <a:pPr lvl="2"/>
            <a:r>
              <a:rPr lang="en-US" sz="1100" dirty="0"/>
              <a:t>Assist with why a charge was declined for purchase of goods and can provide copies of sales drafts </a:t>
            </a:r>
          </a:p>
          <a:p>
            <a:r>
              <a:rPr lang="en-US" sz="1600" dirty="0"/>
              <a:t>PRF Credit Card Manager: </a:t>
            </a:r>
          </a:p>
          <a:p>
            <a:r>
              <a:rPr lang="en-US" sz="1400" dirty="0"/>
              <a:t>     </a:t>
            </a:r>
            <a:r>
              <a:rPr lang="en-US" sz="1400" b="0" dirty="0"/>
              <a:t>765-588-3338 or </a:t>
            </a:r>
            <a:r>
              <a:rPr lang="en-US" sz="1400" b="0" dirty="0">
                <a:hlinkClick r:id="rId2"/>
              </a:rPr>
              <a:t>tkgick@prf.org</a:t>
            </a:r>
            <a:endParaRPr lang="en-US" sz="1400" b="0" dirty="0"/>
          </a:p>
          <a:p>
            <a:pPr lvl="2"/>
            <a:r>
              <a:rPr lang="en-US" sz="1100" b="0" dirty="0"/>
              <a:t>Notify DSB Business Office and Credit Card Manager when card has been lost/stolen</a:t>
            </a:r>
          </a:p>
          <a:p>
            <a:endParaRPr lang="en-US" sz="1200" b="0" dirty="0"/>
          </a:p>
          <a:p>
            <a:endParaRPr lang="en-US" sz="1200" b="0" dirty="0"/>
          </a:p>
          <a:p>
            <a:endParaRPr lang="en-US" sz="1200" b="0" dirty="0"/>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dirty="0"/>
              <a:t>01/26/2024</a:t>
            </a:r>
          </a:p>
        </p:txBody>
      </p:sp>
      <p:pic>
        <p:nvPicPr>
          <p:cNvPr id="3074" name="Picture 2" descr="Bank Clip Art Images - Free Download on Freepik">
            <a:extLst>
              <a:ext uri="{FF2B5EF4-FFF2-40B4-BE49-F238E27FC236}">
                <a16:creationId xmlns:a16="http://schemas.microsoft.com/office/drawing/2014/main" id="{EC3FBEC3-A85F-4898-8183-DBF41AE69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296" y="1582953"/>
            <a:ext cx="2312151" cy="231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9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dirty="0"/>
              <a:t>01/26/2024</a:t>
            </a:r>
          </a:p>
        </p:txBody>
      </p:sp>
      <p:pic>
        <p:nvPicPr>
          <p:cNvPr id="3074" name="Picture 2" descr="Thank You People Vector Art, Icons, and Graphics for Free Download">
            <a:extLst>
              <a:ext uri="{FF2B5EF4-FFF2-40B4-BE49-F238E27FC236}">
                <a16:creationId xmlns:a16="http://schemas.microsoft.com/office/drawing/2014/main" id="{D103B511-9B21-42F8-B714-1B2127D46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18" y="1831040"/>
            <a:ext cx="5163671" cy="233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9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General Card Information</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1607416"/>
            <a:ext cx="7183861" cy="4397940"/>
          </a:xfrm>
        </p:spPr>
        <p:txBody>
          <a:bodyPr/>
          <a:lstStyle/>
          <a:p>
            <a:pPr marL="342900" indent="-342900">
              <a:buFont typeface="Arial" panose="020B0604020202020204" pitchFamily="34" charset="0"/>
              <a:buChar char="•"/>
            </a:pPr>
            <a:r>
              <a:rPr lang="en-US" sz="1600" b="0" dirty="0"/>
              <a:t>PRF Commercial Cards are issued and supported by JP Morgan Chase</a:t>
            </a:r>
          </a:p>
          <a:p>
            <a:pPr marL="342900" indent="-342900">
              <a:buFont typeface="Arial" panose="020B0604020202020204" pitchFamily="34" charset="0"/>
              <a:buChar char="•"/>
            </a:pPr>
            <a:r>
              <a:rPr lang="en-US" sz="1600" b="0" dirty="0"/>
              <a:t>The card is intended to facilitate efficient expenditures of a School’s Discretionary and Institutional Program funds by providing this streamlined function for the procurement and payment process</a:t>
            </a:r>
          </a:p>
          <a:p>
            <a:pPr marL="342900" indent="-342900">
              <a:buFont typeface="Arial" panose="020B0604020202020204" pitchFamily="34" charset="0"/>
              <a:buChar char="•"/>
            </a:pPr>
            <a:r>
              <a:rPr lang="en-US" sz="1600" b="0" dirty="0"/>
              <a:t>Cards are ordered via completing an application with the Business Office.</a:t>
            </a:r>
          </a:p>
          <a:p>
            <a:pPr marL="342900" indent="-342900">
              <a:buFont typeface="Arial" panose="020B0604020202020204" pitchFamily="34" charset="0"/>
              <a:buChar char="•"/>
            </a:pPr>
            <a:r>
              <a:rPr lang="en-US" sz="1600" b="0" dirty="0"/>
              <a:t>Card distribution is conducted by the PRF Card Manager.</a:t>
            </a:r>
          </a:p>
          <a:p>
            <a:pPr marL="342900" indent="-342900">
              <a:buFont typeface="Arial" panose="020B0604020202020204" pitchFamily="34" charset="0"/>
              <a:buChar char="•"/>
            </a:pPr>
            <a:r>
              <a:rPr lang="en-US" sz="1600" b="0" dirty="0"/>
              <a:t>Cards are issued as MasterCard (MC), any vendor that takes MC will accept the card.</a:t>
            </a:r>
          </a:p>
          <a:p>
            <a:pPr marL="342900" indent="-342900">
              <a:buFont typeface="Arial" panose="020B0604020202020204" pitchFamily="34" charset="0"/>
              <a:buChar char="•"/>
            </a:pPr>
            <a:r>
              <a:rPr lang="en-US" sz="1600" b="0" dirty="0"/>
              <a:t>Restrictions are coded into the PRF cards but are permissible for use at restaurant, catering, grocery, hotel banquet charges.</a:t>
            </a:r>
          </a:p>
          <a:p>
            <a:pPr marL="685800" lvl="1" indent="-342900">
              <a:buFont typeface="Arial" panose="020B0604020202020204" pitchFamily="34" charset="0"/>
              <a:buChar char="•"/>
            </a:pPr>
            <a:r>
              <a:rPr lang="en-US" sz="1300" dirty="0"/>
              <a:t>Blocks have been made for airlines, auto rentals and cash advances on all cards</a:t>
            </a:r>
          </a:p>
          <a:p>
            <a:pPr marL="342900" indent="-342900">
              <a:buFont typeface="Arial" panose="020B0604020202020204" pitchFamily="34" charset="0"/>
              <a:buChar char="•"/>
            </a:pPr>
            <a:r>
              <a:rPr lang="en-US" sz="1600" b="0" dirty="0"/>
              <a:t>All PRF expenditures are subject to Indiana Sales Tax</a:t>
            </a:r>
          </a:p>
          <a:p>
            <a:pPr marL="685800" lvl="1" indent="-342900">
              <a:buFont typeface="Arial" panose="020B0604020202020204" pitchFamily="34" charset="0"/>
              <a:buChar char="•"/>
            </a:pPr>
            <a:r>
              <a:rPr lang="en-US" sz="1300" dirty="0"/>
              <a:t>Do NOT request tax exemptions when using a PRF card</a:t>
            </a:r>
          </a:p>
          <a:p>
            <a:pPr marL="342900" indent="-342900">
              <a:buFont typeface="Arial" panose="020B0604020202020204" pitchFamily="34" charset="0"/>
              <a:buChar char="•"/>
            </a:pPr>
            <a:r>
              <a:rPr lang="en-US" sz="1600" b="0" dirty="0"/>
              <a:t>Renewal cards will automatically be mailed to the PRF Card Manager and then distributed to the Business Office for distribution</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5" name="Picture 4">
            <a:extLst>
              <a:ext uri="{FF2B5EF4-FFF2-40B4-BE49-F238E27FC236}">
                <a16:creationId xmlns:a16="http://schemas.microsoft.com/office/drawing/2014/main" id="{F05CA4C8-A058-47EA-91F3-FA293D4E9A4D}"/>
              </a:ext>
            </a:extLst>
          </p:cNvPr>
          <p:cNvPicPr>
            <a:picLocks noChangeAspect="1"/>
          </p:cNvPicPr>
          <p:nvPr/>
        </p:nvPicPr>
        <p:blipFill>
          <a:blip r:embed="rId2"/>
          <a:stretch>
            <a:fillRect/>
          </a:stretch>
        </p:blipFill>
        <p:spPr>
          <a:xfrm>
            <a:off x="3491345" y="806321"/>
            <a:ext cx="1179100" cy="743440"/>
          </a:xfrm>
          <a:prstGeom prst="rect">
            <a:avLst/>
          </a:prstGeom>
        </p:spPr>
      </p:pic>
    </p:spTree>
    <p:extLst>
      <p:ext uri="{BB962C8B-B14F-4D97-AF65-F5344CB8AC3E}">
        <p14:creationId xmlns:p14="http://schemas.microsoft.com/office/powerpoint/2010/main" val="365635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382385" y="864016"/>
            <a:ext cx="5453639" cy="4604455"/>
          </a:xfrm>
        </p:spPr>
        <p:txBody>
          <a:bodyPr/>
          <a:lstStyle/>
          <a:p>
            <a:pPr marL="342900" indent="-342900">
              <a:buFont typeface="Arial" panose="020B0604020202020204" pitchFamily="34" charset="0"/>
              <a:buChar char="•"/>
            </a:pPr>
            <a:r>
              <a:rPr lang="en-US" sz="1800" dirty="0"/>
              <a:t>Storage</a:t>
            </a:r>
          </a:p>
          <a:p>
            <a:pPr marL="685800" lvl="1" indent="-342900">
              <a:buFont typeface="Arial" panose="020B0604020202020204" pitchFamily="34" charset="0"/>
              <a:buChar char="•"/>
            </a:pPr>
            <a:r>
              <a:rPr lang="en-US" sz="1600" dirty="0"/>
              <a:t>Cards should be stored in a locked, secure location</a:t>
            </a:r>
          </a:p>
          <a:p>
            <a:pPr marL="342900" indent="-342900">
              <a:buFont typeface="Arial" panose="020B0604020202020204" pitchFamily="34" charset="0"/>
              <a:buChar char="•"/>
            </a:pPr>
            <a:r>
              <a:rPr lang="en-US" sz="1800" dirty="0"/>
              <a:t>Lost/Stolen Cards (Fraud)</a:t>
            </a:r>
          </a:p>
          <a:p>
            <a:pPr marL="685800" lvl="1" indent="-342900">
              <a:buFont typeface="Arial" panose="020B0604020202020204" pitchFamily="34" charset="0"/>
              <a:buChar char="•"/>
            </a:pPr>
            <a:r>
              <a:rPr lang="en-US" sz="1500" dirty="0"/>
              <a:t>Immediately contact the bank or PRF Card Manager to get the card cancelled</a:t>
            </a:r>
          </a:p>
          <a:p>
            <a:pPr marL="685800" lvl="1" indent="-342900">
              <a:buFont typeface="Arial" panose="020B0604020202020204" pitchFamily="34" charset="0"/>
              <a:buChar char="•"/>
            </a:pPr>
            <a:r>
              <a:rPr lang="en-US" sz="1500" dirty="0"/>
              <a:t>Please provide the below when reporting:</a:t>
            </a:r>
          </a:p>
          <a:p>
            <a:pPr marL="1028700" lvl="2" indent="-342900">
              <a:buFont typeface="Arial" panose="020B0604020202020204" pitchFamily="34" charset="0"/>
              <a:buChar char="•"/>
            </a:pPr>
            <a:r>
              <a:rPr lang="en-US" sz="1400" dirty="0"/>
              <a:t>Card number</a:t>
            </a:r>
          </a:p>
          <a:p>
            <a:pPr marL="1028700" lvl="2" indent="-342900">
              <a:buFont typeface="Arial" panose="020B0604020202020204" pitchFamily="34" charset="0"/>
              <a:buChar char="•"/>
            </a:pPr>
            <a:r>
              <a:rPr lang="en-US" sz="1400" dirty="0"/>
              <a:t>Transaction dates</a:t>
            </a:r>
          </a:p>
          <a:p>
            <a:pPr marL="1028700" lvl="2" indent="-342900">
              <a:buFont typeface="Arial" panose="020B0604020202020204" pitchFamily="34" charset="0"/>
              <a:buChar char="•"/>
            </a:pPr>
            <a:r>
              <a:rPr lang="en-US" sz="1400" dirty="0"/>
              <a:t>Vendors</a:t>
            </a:r>
          </a:p>
          <a:p>
            <a:pPr marL="1028700" lvl="2" indent="-342900">
              <a:buFont typeface="Arial" panose="020B0604020202020204" pitchFamily="34" charset="0"/>
              <a:buChar char="•"/>
            </a:pPr>
            <a:r>
              <a:rPr lang="en-US" sz="1400" dirty="0"/>
              <a:t>Amounts</a:t>
            </a:r>
          </a:p>
          <a:p>
            <a:pPr marL="685800" lvl="1" indent="-342900">
              <a:buFont typeface="Arial" panose="020B0604020202020204" pitchFamily="34" charset="0"/>
              <a:buChar char="•"/>
            </a:pPr>
            <a:r>
              <a:rPr lang="en-US" sz="1500" dirty="0"/>
              <a:t>Inform the PRF Card Manager and Business Office to inform of situation</a:t>
            </a:r>
          </a:p>
          <a:p>
            <a:pPr marL="685800" lvl="1" indent="-342900">
              <a:buFont typeface="Arial" panose="020B0604020202020204" pitchFamily="34" charset="0"/>
              <a:buChar char="•"/>
            </a:pPr>
            <a:r>
              <a:rPr lang="en-US" sz="1500" dirty="0"/>
              <a:t>Copes of all correspondence and notes are to be sent to the PRF Card Manager in case of fraudulent card activity</a:t>
            </a:r>
          </a:p>
          <a:p>
            <a:pPr marL="685800" lvl="1" indent="-342900">
              <a:buFont typeface="Arial" panose="020B0604020202020204" pitchFamily="34" charset="0"/>
              <a:buChar char="•"/>
            </a:pPr>
            <a:r>
              <a:rPr lang="en-US" sz="1500" dirty="0"/>
              <a:t>We cannot dispute fraudulent charges.  The bank will investigate and issue a credit if it is determined the bank can recover the charges or it is determined the vendor did not use proper procedures.  A new card will be reissued.</a:t>
            </a:r>
          </a:p>
          <a:p>
            <a:pPr marL="685800" lvl="1" indent="-342900">
              <a:buFont typeface="Arial" panose="020B0604020202020204" pitchFamily="34" charset="0"/>
              <a:buChar char="•"/>
            </a:pPr>
            <a:endParaRPr lang="en-US" sz="150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F16F13DF-E41D-49AB-BF3C-AFC8B6927613}"/>
              </a:ext>
            </a:extLst>
          </p:cNvPr>
          <p:cNvPicPr>
            <a:picLocks noChangeAspect="1"/>
          </p:cNvPicPr>
          <p:nvPr/>
        </p:nvPicPr>
        <p:blipFill>
          <a:blip r:embed="rId2"/>
          <a:stretch>
            <a:fillRect/>
          </a:stretch>
        </p:blipFill>
        <p:spPr>
          <a:xfrm>
            <a:off x="5621056" y="1937610"/>
            <a:ext cx="2300821" cy="1688614"/>
          </a:xfrm>
          <a:prstGeom prst="rect">
            <a:avLst/>
          </a:prstGeom>
        </p:spPr>
      </p:pic>
    </p:spTree>
    <p:extLst>
      <p:ext uri="{BB962C8B-B14F-4D97-AF65-F5344CB8AC3E}">
        <p14:creationId xmlns:p14="http://schemas.microsoft.com/office/powerpoint/2010/main" val="113254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13654" y="1267428"/>
            <a:ext cx="7183861" cy="3994854"/>
          </a:xfrm>
        </p:spPr>
        <p:txBody>
          <a:bodyPr/>
          <a:lstStyle/>
          <a:p>
            <a:pPr marL="342900" indent="-342900">
              <a:buFont typeface="Arial" panose="020B0604020202020204" pitchFamily="34" charset="0"/>
              <a:buChar char="•"/>
            </a:pPr>
            <a:r>
              <a:rPr lang="en-US" sz="1800" dirty="0"/>
              <a:t>Resolving Errors, Disputes, Returns and Credits</a:t>
            </a:r>
          </a:p>
          <a:p>
            <a:pPr marL="685800" lvl="1" indent="-342900">
              <a:buFont typeface="Arial" panose="020B0604020202020204" pitchFamily="34" charset="0"/>
              <a:buChar char="•"/>
            </a:pPr>
            <a:r>
              <a:rPr lang="en-US" sz="1500" dirty="0"/>
              <a:t>First step is to go back to the vendor and try to resolve the discrepancy</a:t>
            </a:r>
          </a:p>
          <a:p>
            <a:pPr marL="685800" lvl="1" indent="-342900">
              <a:buFont typeface="Arial" panose="020B0604020202020204" pitchFamily="34" charset="0"/>
              <a:buChar char="•"/>
            </a:pPr>
            <a:r>
              <a:rPr lang="en-US" sz="1500" dirty="0"/>
              <a:t>If a resolution cannot be met with the vendor, next step is to contact the bank’s Customer Service Department 800-316-6056</a:t>
            </a:r>
          </a:p>
          <a:p>
            <a:pPr marL="685800" lvl="1" indent="-342900">
              <a:buFont typeface="Arial" panose="020B0604020202020204" pitchFamily="34" charset="0"/>
              <a:buChar char="•"/>
            </a:pPr>
            <a:r>
              <a:rPr lang="en-US" sz="1500" dirty="0"/>
              <a:t>Dispute form should be filed no later than 60 days from the transaction posting date</a:t>
            </a:r>
          </a:p>
          <a:p>
            <a:pPr marL="685800" lvl="1" indent="-342900">
              <a:buFont typeface="Arial" panose="020B0604020202020204" pitchFamily="34" charset="0"/>
              <a:buChar char="•"/>
            </a:pPr>
            <a:r>
              <a:rPr lang="en-US" sz="1500" dirty="0"/>
              <a:t>Reference number is the assigned ID from the bank’s Customer Service</a:t>
            </a:r>
          </a:p>
          <a:p>
            <a:pPr marL="685800" lvl="1" indent="-342900">
              <a:buFont typeface="Arial" panose="020B0604020202020204" pitchFamily="34" charset="0"/>
              <a:buChar char="•"/>
            </a:pPr>
            <a:r>
              <a:rPr lang="en-US" sz="1500" dirty="0"/>
              <a:t>Disputing billing can result from:</a:t>
            </a:r>
            <a:r>
              <a:rPr lang="en-US" sz="1500" i="1" dirty="0"/>
              <a:t> (not an inclusive list)</a:t>
            </a:r>
            <a:endParaRPr lang="en-US" sz="1500" dirty="0"/>
          </a:p>
          <a:p>
            <a:pPr marL="1028700" lvl="2" indent="-342900">
              <a:buFont typeface="Arial" panose="020B0604020202020204" pitchFamily="34" charset="0"/>
              <a:buChar char="•"/>
            </a:pPr>
            <a:r>
              <a:rPr lang="en-US" sz="1400" dirty="0"/>
              <a:t>Failure to receive good/services</a:t>
            </a:r>
          </a:p>
          <a:p>
            <a:pPr marL="1028700" lvl="2" indent="-342900">
              <a:buFont typeface="Arial" panose="020B0604020202020204" pitchFamily="34" charset="0"/>
              <a:buChar char="•"/>
            </a:pPr>
            <a:r>
              <a:rPr lang="en-US" sz="1400" dirty="0"/>
              <a:t>Defective merchandise</a:t>
            </a:r>
          </a:p>
          <a:p>
            <a:pPr marL="1028700" lvl="2" indent="-342900">
              <a:buFont typeface="Arial" panose="020B0604020202020204" pitchFamily="34" charset="0"/>
              <a:buChar char="•"/>
            </a:pPr>
            <a:r>
              <a:rPr lang="en-US" sz="1400" dirty="0"/>
              <a:t>Incorrect amounts</a:t>
            </a:r>
          </a:p>
          <a:p>
            <a:pPr marL="1028700" lvl="2" indent="-342900">
              <a:buFont typeface="Arial" panose="020B0604020202020204" pitchFamily="34" charset="0"/>
              <a:buChar char="•"/>
            </a:pPr>
            <a:r>
              <a:rPr lang="en-US" sz="1400" dirty="0"/>
              <a:t>Arithmetic errors</a:t>
            </a:r>
          </a:p>
          <a:p>
            <a:pPr marL="1028700" lvl="2" indent="-342900">
              <a:buFont typeface="Arial" panose="020B0604020202020204" pitchFamily="34" charset="0"/>
              <a:buChar char="•"/>
            </a:pPr>
            <a:r>
              <a:rPr lang="en-US" sz="1400" dirty="0"/>
              <a:t>Duplicate charges</a:t>
            </a:r>
          </a:p>
          <a:p>
            <a:pPr marL="1028700" lvl="2" indent="-342900">
              <a:buFont typeface="Arial" panose="020B0604020202020204" pitchFamily="34" charset="0"/>
              <a:buChar char="•"/>
            </a:pPr>
            <a:r>
              <a:rPr lang="en-US" sz="1400" dirty="0"/>
              <a:t>Credits not processed</a:t>
            </a:r>
          </a:p>
          <a:p>
            <a:pPr marL="685800" lvl="1" indent="-342900">
              <a:buFont typeface="Arial" panose="020B0604020202020204" pitchFamily="34" charset="0"/>
              <a:buChar char="•"/>
            </a:pPr>
            <a:r>
              <a:rPr lang="en-US" sz="1500" dirty="0"/>
              <a:t>If unable to reach a resolution with the bank, the business office will contact the PRF Card Manager 765-588-3338</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152445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47793" y="864016"/>
            <a:ext cx="7628201" cy="4939552"/>
          </a:xfrm>
        </p:spPr>
        <p:txBody>
          <a:bodyPr/>
          <a:lstStyle/>
          <a:p>
            <a:r>
              <a:rPr lang="en-US" sz="1600" dirty="0"/>
              <a:t>How to Dispute a Transaction</a:t>
            </a:r>
          </a:p>
          <a:p>
            <a:pPr algn="l"/>
            <a:r>
              <a:rPr lang="en-US" sz="1400" b="0" i="0" u="none" strike="noStrike" baseline="0" dirty="0">
                <a:latin typeface="Calibri" panose="020F0502020204030204" pitchFamily="34" charset="0"/>
              </a:rPr>
              <a:t>Before you dispute a transaction, you must first attempt to resolve the issue directly with the merchant!  Disputes can be initiated online up to 60 DAYS from the transaction date.</a:t>
            </a:r>
          </a:p>
          <a:p>
            <a:pPr algn="l"/>
            <a:r>
              <a:rPr lang="en-US" sz="1400" b="0" i="0" u="none" strike="noStrike" baseline="0" dirty="0">
                <a:latin typeface="Calibri" panose="020F0502020204030204" pitchFamily="34" charset="0"/>
              </a:rPr>
              <a:t>Log onto the Web site.</a:t>
            </a:r>
          </a:p>
          <a:p>
            <a:pPr algn="l"/>
            <a:r>
              <a:rPr lang="en-US" sz="1400" i="0" u="none" strike="noStrike" baseline="0" dirty="0">
                <a:latin typeface="Calibri" panose="020F0502020204030204" pitchFamily="34" charset="0"/>
              </a:rPr>
              <a:t>1. </a:t>
            </a:r>
            <a:r>
              <a:rPr lang="en-US" sz="1400" b="0" i="0" u="none" strike="noStrike" baseline="0" dirty="0">
                <a:latin typeface="Calibri" panose="020F0502020204030204" pitchFamily="34" charset="0"/>
              </a:rPr>
              <a:t>Choose Transactions, and then select Manage. </a:t>
            </a:r>
            <a:r>
              <a:rPr lang="en-US" sz="1400" b="0" i="1" u="none" strike="noStrike" baseline="0" dirty="0">
                <a:latin typeface="Calibri" panose="020F0502020204030204" pitchFamily="34" charset="0"/>
              </a:rPr>
              <a:t>From the transaction list, click on the transaction to dispute.</a:t>
            </a:r>
          </a:p>
          <a:p>
            <a:pPr algn="l"/>
            <a:r>
              <a:rPr lang="en-US" sz="1400" i="0" u="none" strike="noStrike" baseline="0" dirty="0">
                <a:latin typeface="Calibri" panose="020F0502020204030204" pitchFamily="34" charset="0"/>
              </a:rPr>
              <a:t>2. </a:t>
            </a:r>
            <a:r>
              <a:rPr lang="en-US" sz="1400" b="0" i="0" u="none" strike="noStrike" baseline="0" dirty="0">
                <a:latin typeface="Calibri" panose="020F0502020204030204" pitchFamily="34" charset="0"/>
              </a:rPr>
              <a:t>Click dispute. The transaction dispute screen will be displayed.</a:t>
            </a:r>
          </a:p>
          <a:p>
            <a:pPr algn="l"/>
            <a:r>
              <a:rPr lang="en-US" sz="1400" i="0" u="none" strike="noStrike" baseline="0" dirty="0">
                <a:latin typeface="Calibri" panose="020F0502020204030204" pitchFamily="34" charset="0"/>
              </a:rPr>
              <a:t>3. </a:t>
            </a:r>
            <a:r>
              <a:rPr lang="en-US" sz="1400" b="0" i="0" u="none" strike="noStrike" baseline="0" dirty="0">
                <a:latin typeface="Calibri" panose="020F0502020204030204" pitchFamily="34" charset="0"/>
              </a:rPr>
              <a:t>Confirm your email address and enter the Merchant State, if necessary.</a:t>
            </a:r>
          </a:p>
          <a:p>
            <a:pPr algn="l"/>
            <a:r>
              <a:rPr lang="en-US" sz="1400" i="0" u="none" strike="noStrike" baseline="0" dirty="0">
                <a:latin typeface="Calibri" panose="020F0502020204030204" pitchFamily="34" charset="0"/>
              </a:rPr>
              <a:t>4. </a:t>
            </a:r>
            <a:r>
              <a:rPr lang="en-US" sz="1400" b="0" i="0" u="none" strike="noStrike" baseline="0" dirty="0">
                <a:latin typeface="Calibri" panose="020F0502020204030204" pitchFamily="34" charset="0"/>
              </a:rPr>
              <a:t>Choose the dispute reason from the drop-down menu.</a:t>
            </a:r>
          </a:p>
          <a:p>
            <a:pPr algn="l"/>
            <a:r>
              <a:rPr lang="en-US" sz="1400" i="0" u="none" strike="noStrike" baseline="0" dirty="0">
                <a:latin typeface="Calibri" panose="020F0502020204030204" pitchFamily="34" charset="0"/>
              </a:rPr>
              <a:t>5. </a:t>
            </a:r>
            <a:r>
              <a:rPr lang="en-US" sz="1400" b="0" i="0" u="none" strike="noStrike" baseline="0" dirty="0">
                <a:latin typeface="Calibri" panose="020F0502020204030204" pitchFamily="34" charset="0"/>
              </a:rPr>
              <a:t>The page will refresh, displaying the additional information box. Enter all required information. </a:t>
            </a:r>
            <a:r>
              <a:rPr lang="en-US" sz="1400" b="0" i="1" u="none" strike="noStrike" baseline="0" dirty="0">
                <a:latin typeface="Calibri" panose="020F0502020204030204" pitchFamily="34" charset="0"/>
              </a:rPr>
              <a:t>An asterisk (*) marks required fields.</a:t>
            </a:r>
          </a:p>
          <a:p>
            <a:pPr algn="l"/>
            <a:r>
              <a:rPr lang="en-US" sz="1400" i="0" u="none" strike="noStrike" baseline="0" dirty="0">
                <a:latin typeface="Calibri" panose="020F0502020204030204" pitchFamily="34" charset="0"/>
              </a:rPr>
              <a:t>6. </a:t>
            </a:r>
            <a:r>
              <a:rPr lang="en-US" sz="1400" b="0" i="0" u="none" strike="noStrike" baseline="0" dirty="0">
                <a:latin typeface="Calibri" panose="020F0502020204030204" pitchFamily="34" charset="0"/>
              </a:rPr>
              <a:t>Click - Submit</a:t>
            </a:r>
          </a:p>
          <a:p>
            <a:pPr algn="l"/>
            <a:r>
              <a:rPr lang="en-US" sz="1400" b="0" i="0" u="none" strike="noStrike" baseline="0" dirty="0">
                <a:latin typeface="Calibri" panose="020F0502020204030204" pitchFamily="34" charset="0"/>
              </a:rPr>
              <a:t>A yellow square indicator will appear in the Transaction ID column for the disputed transaction, representing the transaction is queued for processing. The indicator icon appears green when the dispute is resolved.</a:t>
            </a:r>
          </a:p>
          <a:p>
            <a:pPr algn="l"/>
            <a:r>
              <a:rPr lang="en-US" sz="1400" b="0" i="0" u="none" strike="noStrike" baseline="0" dirty="0">
                <a:latin typeface="Calibri" panose="020F0502020204030204" pitchFamily="34" charset="0"/>
              </a:rPr>
              <a:t>To undo a dispute while the indicator square is yellow, click directly on the yellow square and select</a:t>
            </a:r>
          </a:p>
          <a:p>
            <a:pPr algn="l"/>
            <a:r>
              <a:rPr lang="en-US" sz="1400" b="0" i="0" u="none" strike="noStrike" baseline="0" dirty="0">
                <a:latin typeface="Calibri" panose="020F0502020204030204" pitchFamily="34" charset="0"/>
              </a:rPr>
              <a:t>Cancel/Undo Dispute</a:t>
            </a:r>
          </a:p>
          <a:p>
            <a:pPr algn="l"/>
            <a:r>
              <a:rPr lang="en-US" sz="1400" b="0" i="0" u="none" strike="noStrike" baseline="0" dirty="0">
                <a:latin typeface="Calibri" panose="020F0502020204030204" pitchFamily="34" charset="0"/>
              </a:rPr>
              <a:t>When resolved - You will receive a system generated email advising that the dispute is resolved.</a:t>
            </a:r>
            <a:endParaRPr lang="en-US" sz="14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243659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800" dirty="0"/>
              <a:t>Cardholder Agreement</a:t>
            </a:r>
            <a:r>
              <a:rPr lang="en-US" sz="1800" b="0" dirty="0"/>
              <a:t> (Appendix B)</a:t>
            </a:r>
          </a:p>
          <a:p>
            <a:pPr marL="685800" lvl="1" indent="-342900">
              <a:buFont typeface="Arial" panose="020B0604020202020204" pitchFamily="34" charset="0"/>
              <a:buChar char="•"/>
            </a:pPr>
            <a:r>
              <a:rPr lang="en-US" sz="1500" dirty="0"/>
              <a:t>Any first violation of the guidelines may result in immediate cancellation of PRF card</a:t>
            </a:r>
          </a:p>
          <a:p>
            <a:pPr marL="685800" lvl="1" indent="-342900">
              <a:buFont typeface="Arial" panose="020B0604020202020204" pitchFamily="34" charset="0"/>
              <a:buChar char="•"/>
            </a:pPr>
            <a:r>
              <a:rPr lang="en-US" sz="1500" dirty="0"/>
              <a:t>Unallowable expenditures result in reimbursement of charges by the employee with possible cancellation of PRF card</a:t>
            </a:r>
          </a:p>
          <a:p>
            <a:pPr marL="685800" lvl="1" indent="-342900">
              <a:buFont typeface="Arial" panose="020B0604020202020204" pitchFamily="34" charset="0"/>
              <a:buChar char="•"/>
            </a:pPr>
            <a:r>
              <a:rPr lang="en-US" sz="1500" dirty="0"/>
              <a:t>Personal expenditures will result in reimbursement of charges and/or disciplinary actions that can include suspension, terminations and prosecution under state and federal laws.</a:t>
            </a:r>
          </a:p>
          <a:p>
            <a:pPr marL="342900" indent="-342900">
              <a:buFont typeface="Arial" panose="020B0604020202020204" pitchFamily="34" charset="0"/>
              <a:buChar char="•"/>
            </a:pPr>
            <a:r>
              <a:rPr lang="en-US" sz="1800" dirty="0"/>
              <a:t>Sign-out Sheet </a:t>
            </a:r>
            <a:r>
              <a:rPr lang="en-US" sz="1800" b="0" dirty="0"/>
              <a:t>(Appendix C)</a:t>
            </a:r>
          </a:p>
          <a:p>
            <a:pPr marL="685800" lvl="1" indent="-342900">
              <a:buFont typeface="Arial" panose="020B0604020202020204" pitchFamily="34" charset="0"/>
              <a:buChar char="•"/>
            </a:pPr>
            <a:r>
              <a:rPr lang="en-US" sz="1500" dirty="0"/>
              <a:t>This form is </a:t>
            </a:r>
            <a:r>
              <a:rPr lang="en-US" sz="1500" u="sng" dirty="0"/>
              <a:t>required</a:t>
            </a:r>
            <a:r>
              <a:rPr lang="en-US" sz="1500" dirty="0"/>
              <a:t> before each use of the PRF card</a:t>
            </a:r>
          </a:p>
          <a:p>
            <a:pPr marL="1028700" lvl="2" indent="-342900">
              <a:buFont typeface="Arial" panose="020B0604020202020204" pitchFamily="34" charset="0"/>
              <a:buChar char="•"/>
            </a:pPr>
            <a:r>
              <a:rPr lang="en-US" sz="1400" dirty="0"/>
              <a:t>Provide detailed activity description</a:t>
            </a:r>
          </a:p>
          <a:p>
            <a:pPr marL="1028700" lvl="2" indent="-342900">
              <a:buFont typeface="Arial" panose="020B0604020202020204" pitchFamily="34" charset="0"/>
              <a:buChar char="•"/>
            </a:pPr>
            <a:r>
              <a:rPr lang="en-US" sz="1400" dirty="0"/>
              <a:t>List of attendees </a:t>
            </a:r>
            <a:r>
              <a:rPr lang="en-US" sz="1400" i="1" dirty="0"/>
              <a:t>(if applicable)</a:t>
            </a:r>
            <a:endParaRPr lang="en-US" sz="1400" dirty="0"/>
          </a:p>
          <a:p>
            <a:pPr marL="1028700" lvl="2" indent="-342900">
              <a:buFont typeface="Arial" panose="020B0604020202020204" pitchFamily="34" charset="0"/>
              <a:buChar char="•"/>
            </a:pPr>
            <a:r>
              <a:rPr lang="en-US" sz="1400" dirty="0"/>
              <a:t>Amount requested</a:t>
            </a:r>
          </a:p>
          <a:p>
            <a:pPr marL="685800" lvl="1" indent="-342900">
              <a:buFont typeface="Arial" panose="020B0604020202020204" pitchFamily="34" charset="0"/>
              <a:buChar char="•"/>
            </a:pPr>
            <a:r>
              <a:rPr lang="en-US" sz="1500" b="0" dirty="0"/>
              <a:t>Original, Itemized receipts must be returned with the card after each use within 24 hours of use</a:t>
            </a:r>
          </a:p>
          <a:p>
            <a:pPr marL="342900" indent="-342900">
              <a:buFont typeface="Arial" panose="020B0604020202020204" pitchFamily="34" charset="0"/>
              <a:buChar char="•"/>
            </a:pPr>
            <a:r>
              <a:rPr lang="en-US" sz="1800" dirty="0"/>
              <a:t>Request Form </a:t>
            </a:r>
            <a:r>
              <a:rPr lang="en-US" sz="1800" b="0" dirty="0"/>
              <a:t>(Appendix C-1)</a:t>
            </a:r>
          </a:p>
          <a:p>
            <a:pPr marL="685800" lvl="1" indent="-342900">
              <a:buFont typeface="Arial" panose="020B0604020202020204" pitchFamily="34" charset="0"/>
              <a:buChar char="•"/>
            </a:pPr>
            <a:r>
              <a:rPr lang="en-US" sz="1500" dirty="0"/>
              <a:t>This form is </a:t>
            </a:r>
            <a:r>
              <a:rPr lang="en-US" sz="1500" u="sng" dirty="0"/>
              <a:t>optional</a:t>
            </a:r>
            <a:endParaRPr lang="en-US" sz="1500" dirty="0"/>
          </a:p>
          <a:p>
            <a:pPr marL="685800" lvl="1" indent="-342900">
              <a:buFont typeface="Arial" panose="020B0604020202020204" pitchFamily="34" charset="0"/>
              <a:buChar char="•"/>
            </a:pPr>
            <a:r>
              <a:rPr lang="en-US" sz="1500" b="0" dirty="0"/>
              <a:t>This form provides more detailed information to be provided by the requestor</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spTree>
    <p:extLst>
      <p:ext uri="{BB962C8B-B14F-4D97-AF65-F5344CB8AC3E}">
        <p14:creationId xmlns:p14="http://schemas.microsoft.com/office/powerpoint/2010/main" val="138112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dirty="0"/>
              <a:t>Cardholder Agreement</a:t>
            </a:r>
            <a:r>
              <a:rPr lang="en-US" sz="1400" b="0" dirty="0"/>
              <a:t> (Appendix B)</a:t>
            </a:r>
          </a:p>
          <a:p>
            <a:pPr marL="342900" indent="-342900">
              <a:buFont typeface="Arial" panose="020B0604020202020204" pitchFamily="34" charset="0"/>
              <a:buChar char="•"/>
            </a:pPr>
            <a:endParaRPr lang="en-US" sz="18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0C606E04-EC20-4695-A271-571DE7CCEC5D}"/>
              </a:ext>
            </a:extLst>
          </p:cNvPr>
          <p:cNvPicPr>
            <a:picLocks noChangeAspect="1"/>
          </p:cNvPicPr>
          <p:nvPr/>
        </p:nvPicPr>
        <p:blipFill>
          <a:blip r:embed="rId3"/>
          <a:stretch>
            <a:fillRect/>
          </a:stretch>
        </p:blipFill>
        <p:spPr>
          <a:xfrm>
            <a:off x="2085190" y="1129326"/>
            <a:ext cx="3840481" cy="4664680"/>
          </a:xfrm>
          <a:prstGeom prst="rect">
            <a:avLst/>
          </a:prstGeom>
        </p:spPr>
      </p:pic>
    </p:spTree>
    <p:extLst>
      <p:ext uri="{BB962C8B-B14F-4D97-AF65-F5344CB8AC3E}">
        <p14:creationId xmlns:p14="http://schemas.microsoft.com/office/powerpoint/2010/main" val="80179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dirty="0"/>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dirty="0"/>
              <a:t>Sign-out Sheet </a:t>
            </a:r>
            <a:r>
              <a:rPr lang="en-US" sz="1400" b="0" dirty="0"/>
              <a:t>(Appendix C)</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endParaRPr lang="en-US" dirty="0"/>
          </a:p>
        </p:txBody>
      </p:sp>
      <p:pic>
        <p:nvPicPr>
          <p:cNvPr id="4" name="Picture 3">
            <a:extLst>
              <a:ext uri="{FF2B5EF4-FFF2-40B4-BE49-F238E27FC236}">
                <a16:creationId xmlns:a16="http://schemas.microsoft.com/office/drawing/2014/main" id="{0358EB45-4F76-48D2-8A3D-4C0A334E49F9}"/>
              </a:ext>
            </a:extLst>
          </p:cNvPr>
          <p:cNvPicPr>
            <a:picLocks noChangeAspect="1"/>
          </p:cNvPicPr>
          <p:nvPr/>
        </p:nvPicPr>
        <p:blipFill>
          <a:blip r:embed="rId2"/>
          <a:stretch>
            <a:fillRect/>
          </a:stretch>
        </p:blipFill>
        <p:spPr>
          <a:xfrm>
            <a:off x="1038900" y="1130270"/>
            <a:ext cx="6640944" cy="4608832"/>
          </a:xfrm>
          <a:prstGeom prst="rect">
            <a:avLst/>
          </a:prstGeom>
        </p:spPr>
      </p:pic>
    </p:spTree>
    <p:extLst>
      <p:ext uri="{BB962C8B-B14F-4D97-AF65-F5344CB8AC3E}">
        <p14:creationId xmlns:p14="http://schemas.microsoft.com/office/powerpoint/2010/main" val="256516589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Alt-Standard-20231110" id="{E5D3F0C0-A362-8446-BA20-55FDC9E2A9C9}" vid="{A286A61B-3BE2-F74D-8ABA-43CBE7F55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s>
</ds:datastoreItem>
</file>

<file path=customXml/itemProps2.xml><?xml version="1.0" encoding="utf-8"?>
<ds:datastoreItem xmlns:ds="http://schemas.openxmlformats.org/officeDocument/2006/customXml" ds:itemID="{C4123C2C-AFAE-4203-8853-55A6C8E1C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MM-23-645083-Purdue-Alt-Standard-20231110</Template>
  <TotalTime>736</TotalTime>
  <Words>2015</Words>
  <Application>Microsoft Office PowerPoint</Application>
  <PresentationFormat>On-screen Show (4:3)</PresentationFormat>
  <Paragraphs>245</Paragraphs>
  <Slides>23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Arial-ItalicMT</vt:lpstr>
      <vt:lpstr>Franklin Gothic Medium</vt:lpstr>
      <vt:lpstr>Franklin Gothic Medium Cond</vt:lpstr>
      <vt:lpstr>Franklin Gothic Book</vt:lpstr>
      <vt:lpstr>Calibri</vt:lpstr>
      <vt:lpstr>Arial-BoldItalicMT</vt:lpstr>
      <vt:lpstr>Wingdings-Regular</vt:lpstr>
      <vt:lpstr>Arial</vt:lpstr>
      <vt:lpstr>ArialMT</vt:lpstr>
      <vt:lpstr>Wingdings</vt:lpstr>
      <vt:lpstr>Arial-BoldMT</vt:lpstr>
      <vt:lpstr>Office Theme</vt:lpstr>
      <vt:lpstr>Business Office</vt:lpstr>
      <vt:lpstr>Agenda</vt:lpstr>
      <vt:lpstr>General Card Information</vt:lpstr>
      <vt:lpstr>Card Security</vt:lpstr>
      <vt:lpstr>Card Security</vt:lpstr>
      <vt:lpstr>Card Security</vt:lpstr>
      <vt:lpstr>Card Security</vt:lpstr>
      <vt:lpstr>Card Security</vt:lpstr>
      <vt:lpstr>Card Security</vt:lpstr>
      <vt:lpstr>Card Security</vt:lpstr>
      <vt:lpstr>Reconcile Process</vt:lpstr>
      <vt:lpstr>Reconcile Process</vt:lpstr>
      <vt:lpstr>Reconcile Process</vt:lpstr>
      <vt:lpstr>Reconcile Process</vt:lpstr>
      <vt:lpstr>Reconcile Process</vt:lpstr>
      <vt:lpstr>Reconcile Process</vt:lpstr>
      <vt:lpstr>Reconcile Process</vt:lpstr>
      <vt:lpstr>Card Purpose</vt:lpstr>
      <vt:lpstr>Card Purpose</vt:lpstr>
      <vt:lpstr>Card Purpose</vt:lpstr>
      <vt:lpstr>Alcohol Use</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Office</dc:title>
  <dc:creator>Underwood, Heather D</dc:creator>
  <cp:lastModifiedBy>Heather D Underwood</cp:lastModifiedBy>
  <cp:revision>62</cp:revision>
  <dcterms:created xsi:type="dcterms:W3CDTF">2024-01-26T15:39:39Z</dcterms:created>
  <dcterms:modified xsi:type="dcterms:W3CDTF">2026-01-28T16:19:10Z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