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Lst>
  <p:notesMasterIdLst>
    <p:notesMasterId r:id="rId59"/>
  </p:notesMasterIdLst>
  <p:sldIdLst>
    <p:sldId id="257" r:id="rId5"/>
    <p:sldId id="326" r:id="rId6"/>
    <p:sldId id="316" r:id="rId7"/>
    <p:sldId id="328" r:id="rId8"/>
    <p:sldId id="329" r:id="rId9"/>
    <p:sldId id="330" r:id="rId10"/>
    <p:sldId id="340" r:id="rId11"/>
    <p:sldId id="332" r:id="rId12"/>
    <p:sldId id="341" r:id="rId13"/>
    <p:sldId id="342" r:id="rId14"/>
    <p:sldId id="343" r:id="rId15"/>
    <p:sldId id="344" r:id="rId16"/>
    <p:sldId id="345" r:id="rId17"/>
    <p:sldId id="285" r:id="rId18"/>
    <p:sldId id="290" r:id="rId19"/>
    <p:sldId id="266" r:id="rId20"/>
    <p:sldId id="317" r:id="rId21"/>
    <p:sldId id="286" r:id="rId22"/>
    <p:sldId id="318" r:id="rId23"/>
    <p:sldId id="287" r:id="rId24"/>
    <p:sldId id="346" r:id="rId25"/>
    <p:sldId id="288" r:id="rId26"/>
    <p:sldId id="289" r:id="rId27"/>
    <p:sldId id="322" r:id="rId28"/>
    <p:sldId id="331" r:id="rId29"/>
    <p:sldId id="333" r:id="rId30"/>
    <p:sldId id="338" r:id="rId31"/>
    <p:sldId id="334" r:id="rId32"/>
    <p:sldId id="335" r:id="rId33"/>
    <p:sldId id="339" r:id="rId34"/>
    <p:sldId id="336" r:id="rId35"/>
    <p:sldId id="337" r:id="rId36"/>
    <p:sldId id="351" r:id="rId37"/>
    <p:sldId id="325" r:id="rId38"/>
    <p:sldId id="348" r:id="rId39"/>
    <p:sldId id="352" r:id="rId40"/>
    <p:sldId id="354" r:id="rId41"/>
    <p:sldId id="356" r:id="rId42"/>
    <p:sldId id="357" r:id="rId43"/>
    <p:sldId id="358" r:id="rId44"/>
    <p:sldId id="353" r:id="rId45"/>
    <p:sldId id="320" r:id="rId46"/>
    <p:sldId id="327" r:id="rId47"/>
    <p:sldId id="321" r:id="rId48"/>
    <p:sldId id="324" r:id="rId49"/>
    <p:sldId id="264" r:id="rId50"/>
    <p:sldId id="349" r:id="rId51"/>
    <p:sldId id="309" r:id="rId52"/>
    <p:sldId id="310" r:id="rId53"/>
    <p:sldId id="323" r:id="rId54"/>
    <p:sldId id="319" r:id="rId55"/>
    <p:sldId id="350" r:id="rId56"/>
    <p:sldId id="314" r:id="rId57"/>
    <p:sldId id="315" r:id="rId58"/>
  </p:sldIdLst>
  <p:sldSz cx="9144000" cy="6858000" type="screen4x3"/>
  <p:notesSz cx="6858000" cy="9144000"/>
  <p:embeddedFontLst>
    <p:embeddedFont>
      <p:font typeface="Acumin Pro" panose="020B0604020202020204" charset="0"/>
      <p:regular r:id="rId60"/>
      <p:bold r:id="rId61"/>
      <p:italic r:id="rId62"/>
      <p:boldItalic r:id="rId63"/>
    </p:embeddedFont>
    <p:embeddedFont>
      <p:font typeface="Acumin Pro ExtraCondensed" panose="020B0604020202020204" charset="0"/>
      <p:regular r:id="rId64"/>
      <p:bold r:id="rId65"/>
      <p:italic r:id="rId66"/>
      <p:boldItalic r:id="rId67"/>
    </p:embeddedFont>
    <p:embeddedFont>
      <p:font typeface="Acumin Pro Semibold" panose="020B0604020202020204" charset="0"/>
      <p:regular r:id="rId68"/>
      <p:bold r:id="rId69"/>
      <p:italic r:id="rId70"/>
      <p:boldItalic r:id="rId71"/>
    </p:embeddedFont>
    <p:embeddedFont>
      <p:font typeface="Acumin Pro SemiCondensed" panose="020B0604020202020204" charset="0"/>
      <p:regular r:id="rId72"/>
      <p:bold r:id="rId73"/>
      <p:italic r:id="rId74"/>
      <p:boldItalic r:id="rId75"/>
    </p:embeddedFont>
    <p:embeddedFont>
      <p:font typeface="Calibri" panose="020F0502020204030204" pitchFamily="34" charset="0"/>
      <p:regular r:id="rId76"/>
      <p:bold r:id="rId77"/>
      <p:italic r:id="rId78"/>
      <p:boldItalic r:id="rId7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B25"/>
    <a:srgbClr val="0C0646"/>
    <a:srgbClr val="686E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86419"/>
  </p:normalViewPr>
  <p:slideViewPr>
    <p:cSldViewPr snapToGrid="0" snapToObjects="1">
      <p:cViewPr varScale="1">
        <p:scale>
          <a:sx n="113" d="100"/>
          <a:sy n="113" d="100"/>
        </p:scale>
        <p:origin x="1332"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50" d="100"/>
          <a:sy n="50" d="100"/>
        </p:scale>
        <p:origin x="2708" y="2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15.fntdata"/><Relationship Id="rId79" Type="http://schemas.openxmlformats.org/officeDocument/2006/relationships/font" Target="fonts/font20.fntdata"/><Relationship Id="rId5" Type="http://schemas.openxmlformats.org/officeDocument/2006/relationships/slide" Target="slides/slide1.xml"/><Relationship Id="rId61" Type="http://schemas.openxmlformats.org/officeDocument/2006/relationships/font" Target="fonts/font2.fntdata"/><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3.fntdata"/><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7.fntdata"/><Relationship Id="rId7" Type="http://schemas.openxmlformats.org/officeDocument/2006/relationships/slide" Target="slides/slide3.xml"/><Relationship Id="rId71" Type="http://schemas.openxmlformats.org/officeDocument/2006/relationships/font" Target="fonts/font12.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7.fntdata"/></Relationships>
</file>

<file path=ppt/diagrams/_rels/data11.xml.rels><?xml version="1.0" encoding="UTF-8" standalone="yes"?>
<Relationships xmlns="http://schemas.openxmlformats.org/package/2006/relationships"><Relationship Id="rId1" Type="http://schemas.openxmlformats.org/officeDocument/2006/relationships/hyperlink" Target="mailto:mart1128@purdue.edu"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mailto:mart1128@purdue.edu"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5DB53-B019-4B7F-A206-A60DB49BEBB0}" type="doc">
      <dgm:prSet loTypeId="urn:microsoft.com/office/officeart/2005/8/layout/bProcess2" loCatId="process" qsTypeId="urn:microsoft.com/office/officeart/2005/8/quickstyle/simple1" qsCatId="simple" csTypeId="urn:microsoft.com/office/officeart/2005/8/colors/colorful2" csCatId="colorful" phldr="1"/>
      <dgm:spPr/>
      <dgm:t>
        <a:bodyPr/>
        <a:lstStyle/>
        <a:p>
          <a:endParaRPr lang="en-US"/>
        </a:p>
      </dgm:t>
    </dgm:pt>
    <dgm:pt modelId="{239DBAC3-3988-4E7B-8977-AE56A392B780}">
      <dgm:prSet phldrT="[Text]"/>
      <dgm:spPr/>
      <dgm:t>
        <a:bodyPr/>
        <a:lstStyle/>
        <a:p>
          <a:r>
            <a:rPr lang="en-US" dirty="0"/>
            <a:t>Are you assisting an employee or non-employee?</a:t>
          </a:r>
        </a:p>
      </dgm:t>
    </dgm:pt>
    <dgm:pt modelId="{7588593F-6627-43CA-8AC1-8358CBC97878}" type="parTrans" cxnId="{A4F8357C-C72A-4D1C-9F89-7D8C01DCE296}">
      <dgm:prSet/>
      <dgm:spPr/>
      <dgm:t>
        <a:bodyPr/>
        <a:lstStyle/>
        <a:p>
          <a:endParaRPr lang="en-US"/>
        </a:p>
      </dgm:t>
    </dgm:pt>
    <dgm:pt modelId="{2AB20E91-B75D-42B3-BF1E-04A83E5DA0D2}" type="sibTrans" cxnId="{A4F8357C-C72A-4D1C-9F89-7D8C01DCE296}">
      <dgm:prSet/>
      <dgm:spPr/>
      <dgm:t>
        <a:bodyPr/>
        <a:lstStyle/>
        <a:p>
          <a:endParaRPr lang="en-US"/>
        </a:p>
      </dgm:t>
    </dgm:pt>
    <dgm:pt modelId="{A92F9F82-319B-4A22-86D6-144C45560A8B}">
      <dgm:prSet phldrT="[Text]" custT="1"/>
      <dgm:spPr/>
      <dgm:t>
        <a:bodyPr/>
        <a:lstStyle/>
        <a:p>
          <a:r>
            <a:rPr lang="en-US" sz="1400" b="1" dirty="0"/>
            <a:t>Employee</a:t>
          </a:r>
          <a:endParaRPr lang="en-US" sz="500" b="1" dirty="0"/>
        </a:p>
      </dgm:t>
    </dgm:pt>
    <dgm:pt modelId="{78E59EDA-3A01-412A-96F5-43232EBB991B}" type="parTrans" cxnId="{5E930659-1F9A-436D-B341-2E770811DD40}">
      <dgm:prSet/>
      <dgm:spPr/>
      <dgm:t>
        <a:bodyPr/>
        <a:lstStyle/>
        <a:p>
          <a:endParaRPr lang="en-US"/>
        </a:p>
      </dgm:t>
    </dgm:pt>
    <dgm:pt modelId="{C6C46C14-C35D-40E0-807C-819DE580E48D}" type="sibTrans" cxnId="{5E930659-1F9A-436D-B341-2E770811DD40}">
      <dgm:prSet/>
      <dgm:spPr/>
      <dgm:t>
        <a:bodyPr/>
        <a:lstStyle/>
        <a:p>
          <a:endParaRPr lang="en-US"/>
        </a:p>
      </dgm:t>
    </dgm:pt>
    <dgm:pt modelId="{F2A225E4-1F21-482D-AED6-E9AE06FFACD6}">
      <dgm:prSet phldrT="[Text]"/>
      <dgm:spPr/>
      <dgm:t>
        <a:bodyPr/>
        <a:lstStyle/>
        <a:p>
          <a:pPr algn="l"/>
          <a:r>
            <a:rPr lang="en-US" u="sng" dirty="0"/>
            <a:t>Required Documents:           </a:t>
          </a:r>
          <a:r>
            <a:rPr lang="en-US" dirty="0"/>
            <a:t>1) Employee Reimbursement Form        2) Receipts</a:t>
          </a:r>
        </a:p>
        <a:p>
          <a:pPr algn="ctr"/>
          <a:endParaRPr lang="en-US" dirty="0"/>
        </a:p>
      </dgm:t>
    </dgm:pt>
    <dgm:pt modelId="{9EEFD794-9910-4C02-9C63-6090F43E4C62}" type="parTrans" cxnId="{E8BB7979-5D5E-41C0-8933-A496C9DA7927}">
      <dgm:prSet/>
      <dgm:spPr/>
      <dgm:t>
        <a:bodyPr/>
        <a:lstStyle/>
        <a:p>
          <a:endParaRPr lang="en-US"/>
        </a:p>
      </dgm:t>
    </dgm:pt>
    <dgm:pt modelId="{7B648583-5BCD-4FCD-8FD9-D5A7B140A820}" type="sibTrans" cxnId="{E8BB7979-5D5E-41C0-8933-A496C9DA7927}">
      <dgm:prSet/>
      <dgm:spPr/>
      <dgm:t>
        <a:bodyPr/>
        <a:lstStyle/>
        <a:p>
          <a:endParaRPr lang="en-US"/>
        </a:p>
      </dgm:t>
    </dgm:pt>
    <dgm:pt modelId="{72AC26BB-006E-4579-9B37-CDA7A4AB445E}">
      <dgm:prSet/>
      <dgm:spPr/>
      <dgm:t>
        <a:bodyPr/>
        <a:lstStyle/>
        <a:p>
          <a:r>
            <a:rPr lang="en-US" dirty="0"/>
            <a:t>Has anything changed? (i.e. address)</a:t>
          </a:r>
        </a:p>
      </dgm:t>
    </dgm:pt>
    <dgm:pt modelId="{AC5491A9-FE14-4063-9ECF-2FA03D19B0D2}" type="parTrans" cxnId="{63B2C93D-5FFD-4631-9614-DD07F585E8D2}">
      <dgm:prSet/>
      <dgm:spPr/>
      <dgm:t>
        <a:bodyPr/>
        <a:lstStyle/>
        <a:p>
          <a:endParaRPr lang="en-US"/>
        </a:p>
      </dgm:t>
    </dgm:pt>
    <dgm:pt modelId="{83301A59-8638-46E4-812B-41991F9EF705}" type="sibTrans" cxnId="{63B2C93D-5FFD-4631-9614-DD07F585E8D2}">
      <dgm:prSet/>
      <dgm:spPr/>
      <dgm:t>
        <a:bodyPr/>
        <a:lstStyle/>
        <a:p>
          <a:endParaRPr lang="en-US"/>
        </a:p>
      </dgm:t>
    </dgm:pt>
    <dgm:pt modelId="{EED65669-1332-4E8B-9BF4-73CA10E94983}">
      <dgm:prSet/>
      <dgm:spPr/>
      <dgm:t>
        <a:bodyPr/>
        <a:lstStyle/>
        <a:p>
          <a:r>
            <a:rPr lang="en-US" dirty="0"/>
            <a:t>Yes- Address will need to be updated in Success Factors (SF)</a:t>
          </a:r>
        </a:p>
      </dgm:t>
    </dgm:pt>
    <dgm:pt modelId="{C8739194-5285-4671-ABC4-7D422A442E2D}" type="parTrans" cxnId="{CBC9670E-684D-4387-BF8A-3DD26278BE18}">
      <dgm:prSet/>
      <dgm:spPr/>
      <dgm:t>
        <a:bodyPr/>
        <a:lstStyle/>
        <a:p>
          <a:endParaRPr lang="en-US"/>
        </a:p>
      </dgm:t>
    </dgm:pt>
    <dgm:pt modelId="{30A354F2-0602-4C37-A572-6EA3FB01C235}" type="sibTrans" cxnId="{CBC9670E-684D-4387-BF8A-3DD26278BE18}">
      <dgm:prSet/>
      <dgm:spPr>
        <a:solidFill>
          <a:schemeClr val="accent1">
            <a:lumMod val="75000"/>
          </a:schemeClr>
        </a:solidFill>
      </dgm:spPr>
      <dgm:t>
        <a:bodyPr/>
        <a:lstStyle/>
        <a:p>
          <a:endParaRPr lang="en-US"/>
        </a:p>
      </dgm:t>
    </dgm:pt>
    <dgm:pt modelId="{7688341D-57B1-4E99-BF9A-6BF02537ECED}">
      <dgm:prSet/>
      <dgm:spPr>
        <a:solidFill>
          <a:schemeClr val="accent1">
            <a:lumMod val="75000"/>
          </a:schemeClr>
        </a:solidFill>
      </dgm:spPr>
      <dgm:t>
        <a:bodyPr/>
        <a:lstStyle/>
        <a:p>
          <a:r>
            <a:rPr lang="en-US" dirty="0"/>
            <a:t>No- Continue with 2 required documents</a:t>
          </a:r>
        </a:p>
      </dgm:t>
    </dgm:pt>
    <dgm:pt modelId="{AD933408-5173-4E4B-A87B-894CA3CC5DF0}" type="parTrans" cxnId="{2AF1D6A7-8CC2-45DA-91FA-F1FC455540B7}">
      <dgm:prSet/>
      <dgm:spPr/>
      <dgm:t>
        <a:bodyPr/>
        <a:lstStyle/>
        <a:p>
          <a:endParaRPr lang="en-US"/>
        </a:p>
      </dgm:t>
    </dgm:pt>
    <dgm:pt modelId="{08B70D0D-529C-4BEF-80B2-FC81F145F748}" type="sibTrans" cxnId="{2AF1D6A7-8CC2-45DA-91FA-F1FC455540B7}">
      <dgm:prSet/>
      <dgm:spPr/>
      <dgm:t>
        <a:bodyPr/>
        <a:lstStyle/>
        <a:p>
          <a:endParaRPr lang="en-US"/>
        </a:p>
      </dgm:t>
    </dgm:pt>
    <dgm:pt modelId="{4AF88E8E-F77A-4AC5-B796-C471CBAF6C60}" type="pres">
      <dgm:prSet presAssocID="{DF95DB53-B019-4B7F-A206-A60DB49BEBB0}" presName="diagram" presStyleCnt="0">
        <dgm:presLayoutVars>
          <dgm:dir/>
          <dgm:resizeHandles/>
        </dgm:presLayoutVars>
      </dgm:prSet>
      <dgm:spPr/>
    </dgm:pt>
    <dgm:pt modelId="{6C8FE455-4543-4CCC-8DD0-09118A6AE886}" type="pres">
      <dgm:prSet presAssocID="{239DBAC3-3988-4E7B-8977-AE56A392B780}" presName="firstNode" presStyleLbl="node1" presStyleIdx="0" presStyleCnt="6" custLinFactNeighborX="5597" custLinFactNeighborY="-13276">
        <dgm:presLayoutVars>
          <dgm:bulletEnabled val="1"/>
        </dgm:presLayoutVars>
      </dgm:prSet>
      <dgm:spPr/>
    </dgm:pt>
    <dgm:pt modelId="{1B9D60E7-8537-4B70-B3FA-AA913286D16B}" type="pres">
      <dgm:prSet presAssocID="{2AB20E91-B75D-42B3-BF1E-04A83E5DA0D2}" presName="sibTrans" presStyleLbl="sibTrans2D1" presStyleIdx="0" presStyleCnt="5" custAng="315300" custScaleX="121411" custScaleY="102489" custLinFactNeighborX="-5071" custLinFactNeighborY="-4276"/>
      <dgm:spPr/>
    </dgm:pt>
    <dgm:pt modelId="{8965D0AA-BE98-476E-B8BC-F69A68215157}" type="pres">
      <dgm:prSet presAssocID="{A92F9F82-319B-4A22-86D6-144C45560A8B}" presName="middleNode" presStyleCnt="0"/>
      <dgm:spPr/>
    </dgm:pt>
    <dgm:pt modelId="{C60FA730-D7E5-46ED-A779-44F4863477A3}" type="pres">
      <dgm:prSet presAssocID="{A92F9F82-319B-4A22-86D6-144C45560A8B}" presName="padding" presStyleLbl="node1" presStyleIdx="0" presStyleCnt="6"/>
      <dgm:spPr/>
    </dgm:pt>
    <dgm:pt modelId="{15A7E093-07BB-499C-BF5B-92924FE8DA56}" type="pres">
      <dgm:prSet presAssocID="{A92F9F82-319B-4A22-86D6-144C45560A8B}" presName="shape" presStyleLbl="node1" presStyleIdx="1" presStyleCnt="6" custScaleX="123214" custScaleY="108452" custLinFactX="100000" custLinFactY="-100000" custLinFactNeighborX="104473" custLinFactNeighborY="-138042">
        <dgm:presLayoutVars>
          <dgm:bulletEnabled val="1"/>
        </dgm:presLayoutVars>
      </dgm:prSet>
      <dgm:spPr/>
    </dgm:pt>
    <dgm:pt modelId="{096B6C1A-3A6C-4887-B626-D058B6E313AE}" type="pres">
      <dgm:prSet presAssocID="{C6C46C14-C35D-40E0-807C-819DE580E48D}" presName="sibTrans" presStyleLbl="sibTrans2D1" presStyleIdx="1" presStyleCnt="5" custAng="91469" custScaleX="137203" custScaleY="106139" custLinFactNeighborX="-10706" custLinFactNeighborY="9412"/>
      <dgm:spPr/>
    </dgm:pt>
    <dgm:pt modelId="{E1183A23-39DB-4383-8ACA-04EA756C06FB}" type="pres">
      <dgm:prSet presAssocID="{F2A225E4-1F21-482D-AED6-E9AE06FFACD6}" presName="middleNode" presStyleCnt="0"/>
      <dgm:spPr/>
    </dgm:pt>
    <dgm:pt modelId="{DFAAA8BF-3B24-446D-BDAE-E04451519E46}" type="pres">
      <dgm:prSet presAssocID="{F2A225E4-1F21-482D-AED6-E9AE06FFACD6}" presName="padding" presStyleLbl="node1" presStyleIdx="1" presStyleCnt="6"/>
      <dgm:spPr/>
    </dgm:pt>
    <dgm:pt modelId="{E03DFB19-8104-45AB-A31C-686BB8CB22A9}" type="pres">
      <dgm:prSet presAssocID="{F2A225E4-1F21-482D-AED6-E9AE06FFACD6}" presName="shape" presStyleLbl="node1" presStyleIdx="2" presStyleCnt="6" custScaleX="142960" custScaleY="97092" custLinFactX="78762" custLinFactY="-100000" custLinFactNeighborX="100000" custLinFactNeighborY="-140932">
        <dgm:presLayoutVars>
          <dgm:bulletEnabled val="1"/>
        </dgm:presLayoutVars>
      </dgm:prSet>
      <dgm:spPr/>
    </dgm:pt>
    <dgm:pt modelId="{64ABF2AB-112D-4B52-8A0F-16C1A0A6FD99}" type="pres">
      <dgm:prSet presAssocID="{7B648583-5BCD-4FCD-8FD9-D5A7B140A820}" presName="sibTrans" presStyleLbl="sibTrans2D1" presStyleIdx="2" presStyleCnt="5" custScaleX="113704" custScaleY="112828" custLinFactNeighborX="-29872" custLinFactNeighborY="908"/>
      <dgm:spPr/>
    </dgm:pt>
    <dgm:pt modelId="{0877FDB5-426D-460D-BA33-273FBD5C839C}" type="pres">
      <dgm:prSet presAssocID="{72AC26BB-006E-4579-9B37-CDA7A4AB445E}" presName="middleNode" presStyleCnt="0"/>
      <dgm:spPr/>
    </dgm:pt>
    <dgm:pt modelId="{63E545BF-306C-4992-8094-83DECCD66C1A}" type="pres">
      <dgm:prSet presAssocID="{72AC26BB-006E-4579-9B37-CDA7A4AB445E}" presName="padding" presStyleLbl="node1" presStyleIdx="2" presStyleCnt="6"/>
      <dgm:spPr/>
    </dgm:pt>
    <dgm:pt modelId="{A43C6702-87D6-4565-A6F4-411652C246B3}" type="pres">
      <dgm:prSet presAssocID="{72AC26BB-006E-4579-9B37-CDA7A4AB445E}" presName="shape" presStyleLbl="node1" presStyleIdx="3" presStyleCnt="6" custScaleX="107501" custScaleY="117494" custLinFactNeighborX="51759" custLinFactNeighborY="88598">
        <dgm:presLayoutVars>
          <dgm:bulletEnabled val="1"/>
        </dgm:presLayoutVars>
      </dgm:prSet>
      <dgm:spPr/>
    </dgm:pt>
    <dgm:pt modelId="{25C7FE94-AEBB-43F9-8038-C894E9AB0977}" type="pres">
      <dgm:prSet presAssocID="{83301A59-8638-46E4-812B-41991F9EF705}" presName="sibTrans" presStyleLbl="sibTrans2D1" presStyleIdx="3" presStyleCnt="5" custLinFactNeighborX="2531" custLinFactNeighborY="-4361"/>
      <dgm:spPr/>
    </dgm:pt>
    <dgm:pt modelId="{36D3C520-E12D-4B19-8707-B97EC2A3D99B}" type="pres">
      <dgm:prSet presAssocID="{EED65669-1332-4E8B-9BF4-73CA10E94983}" presName="middleNode" presStyleCnt="0"/>
      <dgm:spPr/>
    </dgm:pt>
    <dgm:pt modelId="{BCB9CCB0-9C82-4E07-83A8-918DA39261FE}" type="pres">
      <dgm:prSet presAssocID="{EED65669-1332-4E8B-9BF4-73CA10E94983}" presName="padding" presStyleLbl="node1" presStyleIdx="3" presStyleCnt="6"/>
      <dgm:spPr/>
    </dgm:pt>
    <dgm:pt modelId="{70F8792E-731E-4D29-902F-38A1C90D304F}" type="pres">
      <dgm:prSet presAssocID="{EED65669-1332-4E8B-9BF4-73CA10E94983}" presName="shape" presStyleLbl="node1" presStyleIdx="4" presStyleCnt="6" custLinFactX="-100000" custLinFactY="100000" custLinFactNeighborX="-187866" custLinFactNeighborY="100658">
        <dgm:presLayoutVars>
          <dgm:bulletEnabled val="1"/>
        </dgm:presLayoutVars>
      </dgm:prSet>
      <dgm:spPr/>
    </dgm:pt>
    <dgm:pt modelId="{4EBA5CA5-627A-4090-8B10-E64769436F3F}" type="pres">
      <dgm:prSet presAssocID="{30A354F2-0602-4C37-A572-6EA3FB01C235}" presName="sibTrans" presStyleLbl="sibTrans2D1" presStyleIdx="4" presStyleCnt="5" custAng="2765284" custScaleX="126508" custScaleY="112178" custLinFactX="86773" custLinFactNeighborX="100000" custLinFactNeighborY="-99226"/>
      <dgm:spPr/>
    </dgm:pt>
    <dgm:pt modelId="{B760DEC1-6648-48DA-B4D8-F2399F491C72}" type="pres">
      <dgm:prSet presAssocID="{7688341D-57B1-4E99-BF9A-6BF02537ECED}" presName="lastNode" presStyleLbl="node1" presStyleIdx="5" presStyleCnt="6" custScaleX="73605" custScaleY="68267" custLinFactNeighborX="-19685" custLinFactNeighborY="9159">
        <dgm:presLayoutVars>
          <dgm:bulletEnabled val="1"/>
        </dgm:presLayoutVars>
      </dgm:prSet>
      <dgm:spPr/>
    </dgm:pt>
  </dgm:ptLst>
  <dgm:cxnLst>
    <dgm:cxn modelId="{CBC9670E-684D-4387-BF8A-3DD26278BE18}" srcId="{DF95DB53-B019-4B7F-A206-A60DB49BEBB0}" destId="{EED65669-1332-4E8B-9BF4-73CA10E94983}" srcOrd="4" destOrd="0" parTransId="{C8739194-5285-4671-ABC4-7D422A442E2D}" sibTransId="{30A354F2-0602-4C37-A572-6EA3FB01C235}"/>
    <dgm:cxn modelId="{54E5933A-CE85-422A-A2B9-46C39CEB99A1}" type="presOf" srcId="{72AC26BB-006E-4579-9B37-CDA7A4AB445E}" destId="{A43C6702-87D6-4565-A6F4-411652C246B3}" srcOrd="0" destOrd="0" presId="urn:microsoft.com/office/officeart/2005/8/layout/bProcess2"/>
    <dgm:cxn modelId="{63B2C93D-5FFD-4631-9614-DD07F585E8D2}" srcId="{DF95DB53-B019-4B7F-A206-A60DB49BEBB0}" destId="{72AC26BB-006E-4579-9B37-CDA7A4AB445E}" srcOrd="3" destOrd="0" parTransId="{AC5491A9-FE14-4063-9ECF-2FA03D19B0D2}" sibTransId="{83301A59-8638-46E4-812B-41991F9EF705}"/>
    <dgm:cxn modelId="{AC1D0E5D-4404-4C09-9A05-99FAC87B5353}" type="presOf" srcId="{2AB20E91-B75D-42B3-BF1E-04A83E5DA0D2}" destId="{1B9D60E7-8537-4B70-B3FA-AA913286D16B}" srcOrd="0" destOrd="0" presId="urn:microsoft.com/office/officeart/2005/8/layout/bProcess2"/>
    <dgm:cxn modelId="{8FE02870-C613-4FC7-AB2B-5D4519DF801F}" type="presOf" srcId="{EED65669-1332-4E8B-9BF4-73CA10E94983}" destId="{70F8792E-731E-4D29-902F-38A1C90D304F}" srcOrd="0" destOrd="0" presId="urn:microsoft.com/office/officeart/2005/8/layout/bProcess2"/>
    <dgm:cxn modelId="{E456AB76-ACDC-45E0-9FDE-EBA79B29788F}" type="presOf" srcId="{DF95DB53-B019-4B7F-A206-A60DB49BEBB0}" destId="{4AF88E8E-F77A-4AC5-B796-C471CBAF6C60}" srcOrd="0" destOrd="0" presId="urn:microsoft.com/office/officeart/2005/8/layout/bProcess2"/>
    <dgm:cxn modelId="{3DED1178-19D3-49C9-A644-6B5A609C80AA}" type="presOf" srcId="{F2A225E4-1F21-482D-AED6-E9AE06FFACD6}" destId="{E03DFB19-8104-45AB-A31C-686BB8CB22A9}" srcOrd="0" destOrd="0" presId="urn:microsoft.com/office/officeart/2005/8/layout/bProcess2"/>
    <dgm:cxn modelId="{5E930659-1F9A-436D-B341-2E770811DD40}" srcId="{DF95DB53-B019-4B7F-A206-A60DB49BEBB0}" destId="{A92F9F82-319B-4A22-86D6-144C45560A8B}" srcOrd="1" destOrd="0" parTransId="{78E59EDA-3A01-412A-96F5-43232EBB991B}" sibTransId="{C6C46C14-C35D-40E0-807C-819DE580E48D}"/>
    <dgm:cxn modelId="{E8BB7979-5D5E-41C0-8933-A496C9DA7927}" srcId="{DF95DB53-B019-4B7F-A206-A60DB49BEBB0}" destId="{F2A225E4-1F21-482D-AED6-E9AE06FFACD6}" srcOrd="2" destOrd="0" parTransId="{9EEFD794-9910-4C02-9C63-6090F43E4C62}" sibTransId="{7B648583-5BCD-4FCD-8FD9-D5A7B140A820}"/>
    <dgm:cxn modelId="{A4F8357C-C72A-4D1C-9F89-7D8C01DCE296}" srcId="{DF95DB53-B019-4B7F-A206-A60DB49BEBB0}" destId="{239DBAC3-3988-4E7B-8977-AE56A392B780}" srcOrd="0" destOrd="0" parTransId="{7588593F-6627-43CA-8AC1-8358CBC97878}" sibTransId="{2AB20E91-B75D-42B3-BF1E-04A83E5DA0D2}"/>
    <dgm:cxn modelId="{39217D82-7246-4049-B1CD-9C0459C121BA}" type="presOf" srcId="{239DBAC3-3988-4E7B-8977-AE56A392B780}" destId="{6C8FE455-4543-4CCC-8DD0-09118A6AE886}" srcOrd="0" destOrd="0" presId="urn:microsoft.com/office/officeart/2005/8/layout/bProcess2"/>
    <dgm:cxn modelId="{D8D7FD92-AEB0-4552-A77E-A97B45D66FA6}" type="presOf" srcId="{30A354F2-0602-4C37-A572-6EA3FB01C235}" destId="{4EBA5CA5-627A-4090-8B10-E64769436F3F}" srcOrd="0" destOrd="0" presId="urn:microsoft.com/office/officeart/2005/8/layout/bProcess2"/>
    <dgm:cxn modelId="{16740796-D39A-4926-8F0D-A748C835EA45}" type="presOf" srcId="{7B648583-5BCD-4FCD-8FD9-D5A7B140A820}" destId="{64ABF2AB-112D-4B52-8A0F-16C1A0A6FD99}" srcOrd="0" destOrd="0" presId="urn:microsoft.com/office/officeart/2005/8/layout/bProcess2"/>
    <dgm:cxn modelId="{36166798-0EBC-4433-85AB-FCF63294D115}" type="presOf" srcId="{A92F9F82-319B-4A22-86D6-144C45560A8B}" destId="{15A7E093-07BB-499C-BF5B-92924FE8DA56}" srcOrd="0" destOrd="0" presId="urn:microsoft.com/office/officeart/2005/8/layout/bProcess2"/>
    <dgm:cxn modelId="{2AF1D6A7-8CC2-45DA-91FA-F1FC455540B7}" srcId="{DF95DB53-B019-4B7F-A206-A60DB49BEBB0}" destId="{7688341D-57B1-4E99-BF9A-6BF02537ECED}" srcOrd="5" destOrd="0" parTransId="{AD933408-5173-4E4B-A87B-894CA3CC5DF0}" sibTransId="{08B70D0D-529C-4BEF-80B2-FC81F145F748}"/>
    <dgm:cxn modelId="{889F92AE-20A7-4573-9357-F991711E0798}" type="presOf" srcId="{83301A59-8638-46E4-812B-41991F9EF705}" destId="{25C7FE94-AEBB-43F9-8038-C894E9AB0977}" srcOrd="0" destOrd="0" presId="urn:microsoft.com/office/officeart/2005/8/layout/bProcess2"/>
    <dgm:cxn modelId="{B32230C0-EBA4-4CB0-8F5B-DDDDC13A01CC}" type="presOf" srcId="{C6C46C14-C35D-40E0-807C-819DE580E48D}" destId="{096B6C1A-3A6C-4887-B626-D058B6E313AE}" srcOrd="0" destOrd="0" presId="urn:microsoft.com/office/officeart/2005/8/layout/bProcess2"/>
    <dgm:cxn modelId="{DCA6C7ED-AEB3-41AF-B0B0-0D5360B9C9EE}" type="presOf" srcId="{7688341D-57B1-4E99-BF9A-6BF02537ECED}" destId="{B760DEC1-6648-48DA-B4D8-F2399F491C72}" srcOrd="0" destOrd="0" presId="urn:microsoft.com/office/officeart/2005/8/layout/bProcess2"/>
    <dgm:cxn modelId="{270E5619-A6ED-4EE4-AC0E-F7C396293C51}" type="presParOf" srcId="{4AF88E8E-F77A-4AC5-B796-C471CBAF6C60}" destId="{6C8FE455-4543-4CCC-8DD0-09118A6AE886}" srcOrd="0" destOrd="0" presId="urn:microsoft.com/office/officeart/2005/8/layout/bProcess2"/>
    <dgm:cxn modelId="{C7CCEEC6-3BC2-4387-9D11-BD036EB4882F}" type="presParOf" srcId="{4AF88E8E-F77A-4AC5-B796-C471CBAF6C60}" destId="{1B9D60E7-8537-4B70-B3FA-AA913286D16B}" srcOrd="1" destOrd="0" presId="urn:microsoft.com/office/officeart/2005/8/layout/bProcess2"/>
    <dgm:cxn modelId="{6D025DF0-FAE1-4838-8AB4-375AF26835DD}" type="presParOf" srcId="{4AF88E8E-F77A-4AC5-B796-C471CBAF6C60}" destId="{8965D0AA-BE98-476E-B8BC-F69A68215157}" srcOrd="2" destOrd="0" presId="urn:microsoft.com/office/officeart/2005/8/layout/bProcess2"/>
    <dgm:cxn modelId="{105DCDA5-E005-40BD-B053-BD21119DDC1B}" type="presParOf" srcId="{8965D0AA-BE98-476E-B8BC-F69A68215157}" destId="{C60FA730-D7E5-46ED-A779-44F4863477A3}" srcOrd="0" destOrd="0" presId="urn:microsoft.com/office/officeart/2005/8/layout/bProcess2"/>
    <dgm:cxn modelId="{51B20A23-0922-4C89-A21B-4C1D8069CF64}" type="presParOf" srcId="{8965D0AA-BE98-476E-B8BC-F69A68215157}" destId="{15A7E093-07BB-499C-BF5B-92924FE8DA56}" srcOrd="1" destOrd="0" presId="urn:microsoft.com/office/officeart/2005/8/layout/bProcess2"/>
    <dgm:cxn modelId="{20D2E54A-D00F-4944-9DD3-16207BF7ABE7}" type="presParOf" srcId="{4AF88E8E-F77A-4AC5-B796-C471CBAF6C60}" destId="{096B6C1A-3A6C-4887-B626-D058B6E313AE}" srcOrd="3" destOrd="0" presId="urn:microsoft.com/office/officeart/2005/8/layout/bProcess2"/>
    <dgm:cxn modelId="{5BE5CC41-91C4-408A-B3C2-8997CCA8278C}" type="presParOf" srcId="{4AF88E8E-F77A-4AC5-B796-C471CBAF6C60}" destId="{E1183A23-39DB-4383-8ACA-04EA756C06FB}" srcOrd="4" destOrd="0" presId="urn:microsoft.com/office/officeart/2005/8/layout/bProcess2"/>
    <dgm:cxn modelId="{5C302E41-B7D3-465F-94C8-B04EAAAD7D1C}" type="presParOf" srcId="{E1183A23-39DB-4383-8ACA-04EA756C06FB}" destId="{DFAAA8BF-3B24-446D-BDAE-E04451519E46}" srcOrd="0" destOrd="0" presId="urn:microsoft.com/office/officeart/2005/8/layout/bProcess2"/>
    <dgm:cxn modelId="{2935F0CD-40CD-44C7-8278-F937841072A8}" type="presParOf" srcId="{E1183A23-39DB-4383-8ACA-04EA756C06FB}" destId="{E03DFB19-8104-45AB-A31C-686BB8CB22A9}" srcOrd="1" destOrd="0" presId="urn:microsoft.com/office/officeart/2005/8/layout/bProcess2"/>
    <dgm:cxn modelId="{987538F1-2A36-4AE8-9DAA-54E1A5061033}" type="presParOf" srcId="{4AF88E8E-F77A-4AC5-B796-C471CBAF6C60}" destId="{64ABF2AB-112D-4B52-8A0F-16C1A0A6FD99}" srcOrd="5" destOrd="0" presId="urn:microsoft.com/office/officeart/2005/8/layout/bProcess2"/>
    <dgm:cxn modelId="{F0E87C00-B13E-46ED-A9AD-47381A7649FC}" type="presParOf" srcId="{4AF88E8E-F77A-4AC5-B796-C471CBAF6C60}" destId="{0877FDB5-426D-460D-BA33-273FBD5C839C}" srcOrd="6" destOrd="0" presId="urn:microsoft.com/office/officeart/2005/8/layout/bProcess2"/>
    <dgm:cxn modelId="{BEF27B69-8B50-46D6-80F9-979B13F4555F}" type="presParOf" srcId="{0877FDB5-426D-460D-BA33-273FBD5C839C}" destId="{63E545BF-306C-4992-8094-83DECCD66C1A}" srcOrd="0" destOrd="0" presId="urn:microsoft.com/office/officeart/2005/8/layout/bProcess2"/>
    <dgm:cxn modelId="{78C0ECE3-C15A-4B3B-B97E-2D25E8DDC7C7}" type="presParOf" srcId="{0877FDB5-426D-460D-BA33-273FBD5C839C}" destId="{A43C6702-87D6-4565-A6F4-411652C246B3}" srcOrd="1" destOrd="0" presId="urn:microsoft.com/office/officeart/2005/8/layout/bProcess2"/>
    <dgm:cxn modelId="{DAB66983-C924-491D-8CE6-2079CA62E21B}" type="presParOf" srcId="{4AF88E8E-F77A-4AC5-B796-C471CBAF6C60}" destId="{25C7FE94-AEBB-43F9-8038-C894E9AB0977}" srcOrd="7" destOrd="0" presId="urn:microsoft.com/office/officeart/2005/8/layout/bProcess2"/>
    <dgm:cxn modelId="{E4E21796-9147-4320-8B68-AB40F654D5ED}" type="presParOf" srcId="{4AF88E8E-F77A-4AC5-B796-C471CBAF6C60}" destId="{36D3C520-E12D-4B19-8707-B97EC2A3D99B}" srcOrd="8" destOrd="0" presId="urn:microsoft.com/office/officeart/2005/8/layout/bProcess2"/>
    <dgm:cxn modelId="{0F3915D1-1E13-4F66-B3D1-1B40EC5A60C4}" type="presParOf" srcId="{36D3C520-E12D-4B19-8707-B97EC2A3D99B}" destId="{BCB9CCB0-9C82-4E07-83A8-918DA39261FE}" srcOrd="0" destOrd="0" presId="urn:microsoft.com/office/officeart/2005/8/layout/bProcess2"/>
    <dgm:cxn modelId="{22162745-A86D-4584-8CA4-39D370365580}" type="presParOf" srcId="{36D3C520-E12D-4B19-8707-B97EC2A3D99B}" destId="{70F8792E-731E-4D29-902F-38A1C90D304F}" srcOrd="1" destOrd="0" presId="urn:microsoft.com/office/officeart/2005/8/layout/bProcess2"/>
    <dgm:cxn modelId="{41897375-9CBE-4DC7-B441-E0B5010B60BC}" type="presParOf" srcId="{4AF88E8E-F77A-4AC5-B796-C471CBAF6C60}" destId="{4EBA5CA5-627A-4090-8B10-E64769436F3F}" srcOrd="9" destOrd="0" presId="urn:microsoft.com/office/officeart/2005/8/layout/bProcess2"/>
    <dgm:cxn modelId="{8F2E1A81-AA28-4F41-AD07-3501FD3AE4F4}" type="presParOf" srcId="{4AF88E8E-F77A-4AC5-B796-C471CBAF6C60}" destId="{B760DEC1-6648-48DA-B4D8-F2399F491C72}" srcOrd="10"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95DB53-B019-4B7F-A206-A60DB49BEBB0}" type="doc">
      <dgm:prSet loTypeId="urn:microsoft.com/office/officeart/2005/8/layout/bProcess2" loCatId="process" qsTypeId="urn:microsoft.com/office/officeart/2005/8/quickstyle/simple1" qsCatId="simple" csTypeId="urn:microsoft.com/office/officeart/2005/8/colors/colorful2" csCatId="colorful" phldr="1"/>
      <dgm:spPr/>
      <dgm:t>
        <a:bodyPr/>
        <a:lstStyle/>
        <a:p>
          <a:endParaRPr lang="en-US"/>
        </a:p>
      </dgm:t>
    </dgm:pt>
    <dgm:pt modelId="{239DBAC3-3988-4E7B-8977-AE56A392B780}">
      <dgm:prSet phldrT="[Text]" custT="1"/>
      <dgm:spPr/>
      <dgm:t>
        <a:bodyPr/>
        <a:lstStyle/>
        <a:p>
          <a:r>
            <a:rPr lang="en-US" sz="1050" dirty="0"/>
            <a:t>Are you assisting a Purdue Masters student?</a:t>
          </a:r>
        </a:p>
      </dgm:t>
    </dgm:pt>
    <dgm:pt modelId="{7588593F-6627-43CA-8AC1-8358CBC97878}" type="parTrans" cxnId="{A4F8357C-C72A-4D1C-9F89-7D8C01DCE296}">
      <dgm:prSet/>
      <dgm:spPr/>
      <dgm:t>
        <a:bodyPr/>
        <a:lstStyle/>
        <a:p>
          <a:endParaRPr lang="en-US"/>
        </a:p>
      </dgm:t>
    </dgm:pt>
    <dgm:pt modelId="{2AB20E91-B75D-42B3-BF1E-04A83E5DA0D2}" type="sibTrans" cxnId="{A4F8357C-C72A-4D1C-9F89-7D8C01DCE296}">
      <dgm:prSet/>
      <dgm:spPr/>
      <dgm:t>
        <a:bodyPr/>
        <a:lstStyle/>
        <a:p>
          <a:endParaRPr lang="en-US"/>
        </a:p>
      </dgm:t>
    </dgm:pt>
    <dgm:pt modelId="{F2A225E4-1F21-482D-AED6-E9AE06FFACD6}">
      <dgm:prSet phldrT="[Text]" custT="1"/>
      <dgm:spPr/>
      <dgm:t>
        <a:bodyPr/>
        <a:lstStyle/>
        <a:p>
          <a:r>
            <a:rPr lang="en-US" sz="1050" dirty="0"/>
            <a:t>Yes</a:t>
          </a:r>
        </a:p>
      </dgm:t>
    </dgm:pt>
    <dgm:pt modelId="{9EEFD794-9910-4C02-9C63-6090F43E4C62}" type="parTrans" cxnId="{E8BB7979-5D5E-41C0-8933-A496C9DA7927}">
      <dgm:prSet/>
      <dgm:spPr/>
      <dgm:t>
        <a:bodyPr/>
        <a:lstStyle/>
        <a:p>
          <a:endParaRPr lang="en-US"/>
        </a:p>
      </dgm:t>
    </dgm:pt>
    <dgm:pt modelId="{7B648583-5BCD-4FCD-8FD9-D5A7B140A820}" type="sibTrans" cxnId="{E8BB7979-5D5E-41C0-8933-A496C9DA7927}">
      <dgm:prSet/>
      <dgm:spPr>
        <a:solidFill>
          <a:schemeClr val="accent1"/>
        </a:solidFill>
      </dgm:spPr>
      <dgm:t>
        <a:bodyPr/>
        <a:lstStyle/>
        <a:p>
          <a:endParaRPr lang="en-US"/>
        </a:p>
      </dgm:t>
    </dgm:pt>
    <dgm:pt modelId="{8B5CA1C4-CA74-438A-BE10-13A0651AFDD7}">
      <dgm:prSet custT="1"/>
      <dgm:spPr/>
      <dgm:t>
        <a:bodyPr/>
        <a:lstStyle/>
        <a:p>
          <a:r>
            <a:rPr lang="en-US" sz="1000" dirty="0"/>
            <a:t>Direct student to William A Robbins III</a:t>
          </a:r>
        </a:p>
      </dgm:t>
    </dgm:pt>
    <dgm:pt modelId="{63D9BB58-8170-41CB-9538-9F465FC82114}" type="parTrans" cxnId="{AEFCB4BD-60BD-4BA6-ACAF-8E0BD3B20ADD}">
      <dgm:prSet/>
      <dgm:spPr/>
      <dgm:t>
        <a:bodyPr/>
        <a:lstStyle/>
        <a:p>
          <a:endParaRPr lang="en-US"/>
        </a:p>
      </dgm:t>
    </dgm:pt>
    <dgm:pt modelId="{F3A7471E-2F2F-4563-B949-F7A19EEA308B}" type="sibTrans" cxnId="{AEFCB4BD-60BD-4BA6-ACAF-8E0BD3B20ADD}">
      <dgm:prSet/>
      <dgm:spPr>
        <a:solidFill>
          <a:schemeClr val="accent3">
            <a:lumMod val="75000"/>
          </a:schemeClr>
        </a:solidFill>
      </dgm:spPr>
      <dgm:t>
        <a:bodyPr/>
        <a:lstStyle/>
        <a:p>
          <a:endParaRPr lang="en-US"/>
        </a:p>
      </dgm:t>
    </dgm:pt>
    <dgm:pt modelId="{5A187ADE-754A-4DA5-A145-67C62D29C9A6}">
      <dgm:prSet phldrT="[Text]" custT="1"/>
      <dgm:spPr/>
      <dgm:t>
        <a:bodyPr/>
        <a:lstStyle/>
        <a:p>
          <a:r>
            <a:rPr lang="en-US" sz="1000" dirty="0"/>
            <a:t>William will follow previous decision charts</a:t>
          </a:r>
        </a:p>
      </dgm:t>
    </dgm:pt>
    <dgm:pt modelId="{6BC30A69-B2A0-46F4-BECA-00C5580E06EE}" type="sibTrans" cxnId="{5E57771F-7504-456F-81D0-E3B722418973}">
      <dgm:prSet/>
      <dgm:spPr>
        <a:solidFill>
          <a:srgbClr val="5A8B25"/>
        </a:solidFill>
      </dgm:spPr>
      <dgm:t>
        <a:bodyPr/>
        <a:lstStyle/>
        <a:p>
          <a:endParaRPr lang="en-US"/>
        </a:p>
      </dgm:t>
    </dgm:pt>
    <dgm:pt modelId="{1DB99D01-99A5-43E7-8E79-A944B90B433E}" type="parTrans" cxnId="{5E57771F-7504-456F-81D0-E3B722418973}">
      <dgm:prSet/>
      <dgm:spPr/>
      <dgm:t>
        <a:bodyPr/>
        <a:lstStyle/>
        <a:p>
          <a:endParaRPr lang="en-US"/>
        </a:p>
      </dgm:t>
    </dgm:pt>
    <dgm:pt modelId="{4AF88E8E-F77A-4AC5-B796-C471CBAF6C60}" type="pres">
      <dgm:prSet presAssocID="{DF95DB53-B019-4B7F-A206-A60DB49BEBB0}" presName="diagram" presStyleCnt="0">
        <dgm:presLayoutVars>
          <dgm:dir/>
          <dgm:resizeHandles/>
        </dgm:presLayoutVars>
      </dgm:prSet>
      <dgm:spPr/>
    </dgm:pt>
    <dgm:pt modelId="{6C8FE455-4543-4CCC-8DD0-09118A6AE886}" type="pres">
      <dgm:prSet presAssocID="{239DBAC3-3988-4E7B-8977-AE56A392B780}" presName="firstNode" presStyleLbl="node1" presStyleIdx="0" presStyleCnt="4" custScaleX="125461" custScaleY="72698" custLinFactNeighborX="-24307" custLinFactNeighborY="-26315">
        <dgm:presLayoutVars>
          <dgm:bulletEnabled val="1"/>
        </dgm:presLayoutVars>
      </dgm:prSet>
      <dgm:spPr/>
    </dgm:pt>
    <dgm:pt modelId="{1B9D60E7-8537-4B70-B3FA-AA913286D16B}" type="pres">
      <dgm:prSet presAssocID="{2AB20E91-B75D-42B3-BF1E-04A83E5DA0D2}" presName="sibTrans" presStyleLbl="sibTrans2D1" presStyleIdx="0" presStyleCnt="3" custAng="33825" custScaleX="124090" custScaleY="103296" custLinFactNeighborX="-11543" custLinFactNeighborY="3308"/>
      <dgm:spPr/>
    </dgm:pt>
    <dgm:pt modelId="{E11FD066-4296-4847-9154-F14524814347}" type="pres">
      <dgm:prSet presAssocID="{F2A225E4-1F21-482D-AED6-E9AE06FFACD6}" presName="middleNode" presStyleCnt="0"/>
      <dgm:spPr/>
    </dgm:pt>
    <dgm:pt modelId="{5BEF70F5-3E6F-4967-AD64-E36A6CFA5B21}" type="pres">
      <dgm:prSet presAssocID="{F2A225E4-1F21-482D-AED6-E9AE06FFACD6}" presName="padding" presStyleLbl="node1" presStyleIdx="0" presStyleCnt="4"/>
      <dgm:spPr/>
    </dgm:pt>
    <dgm:pt modelId="{5116BB1E-6BBF-4534-80FE-8A5732E48764}" type="pres">
      <dgm:prSet presAssocID="{F2A225E4-1F21-482D-AED6-E9AE06FFACD6}" presName="shape" presStyleLbl="node1" presStyleIdx="1" presStyleCnt="4" custScaleX="111310" custScaleY="84566" custLinFactX="70967" custLinFactY="-98852" custLinFactNeighborX="100000" custLinFactNeighborY="-100000">
        <dgm:presLayoutVars>
          <dgm:bulletEnabled val="1"/>
        </dgm:presLayoutVars>
      </dgm:prSet>
      <dgm:spPr/>
    </dgm:pt>
    <dgm:pt modelId="{09D23228-CAD0-440C-9378-5F8452582795}" type="pres">
      <dgm:prSet presAssocID="{7B648583-5BCD-4FCD-8FD9-D5A7B140A820}" presName="sibTrans" presStyleLbl="sibTrans2D1" presStyleIdx="1" presStyleCnt="3" custAng="582887" custScaleX="120572" custScaleY="92730" custLinFactNeighborX="-35513" custLinFactNeighborY="3803"/>
      <dgm:spPr/>
    </dgm:pt>
    <dgm:pt modelId="{2930DB77-95EE-4744-BAA6-08AF03521FAA}" type="pres">
      <dgm:prSet presAssocID="{8B5CA1C4-CA74-438A-BE10-13A0651AFDD7}" presName="middleNode" presStyleCnt="0"/>
      <dgm:spPr/>
    </dgm:pt>
    <dgm:pt modelId="{75EAA5EE-648B-4FE3-BAB9-D85A2857EDE4}" type="pres">
      <dgm:prSet presAssocID="{8B5CA1C4-CA74-438A-BE10-13A0651AFDD7}" presName="padding" presStyleLbl="node1" presStyleIdx="1" presStyleCnt="4"/>
      <dgm:spPr/>
    </dgm:pt>
    <dgm:pt modelId="{7B5146A2-6156-4DA4-B2BD-5C4E9F2D773C}" type="pres">
      <dgm:prSet presAssocID="{8B5CA1C4-CA74-438A-BE10-13A0651AFDD7}" presName="shape" presStyleLbl="node1" presStyleIdx="2" presStyleCnt="4" custScaleX="173607" custScaleY="112765" custLinFactNeighborX="22602" custLinFactNeighborY="-92507">
        <dgm:presLayoutVars>
          <dgm:bulletEnabled val="1"/>
        </dgm:presLayoutVars>
      </dgm:prSet>
      <dgm:spPr/>
    </dgm:pt>
    <dgm:pt modelId="{82B9910F-89E9-4DFD-BEFA-C264C5A9BB66}" type="pres">
      <dgm:prSet presAssocID="{F3A7471E-2F2F-4563-B949-F7A19EEA308B}" presName="sibTrans" presStyleLbl="sibTrans2D1" presStyleIdx="2" presStyleCnt="3" custAng="20901569" custScaleX="184732" custScaleY="102489" custLinFactNeighborX="-5124" custLinFactNeighborY="-1101"/>
      <dgm:spPr/>
    </dgm:pt>
    <dgm:pt modelId="{3941100F-945E-4101-9931-759B442C3774}" type="pres">
      <dgm:prSet presAssocID="{5A187ADE-754A-4DA5-A145-67C62D29C9A6}" presName="lastNode" presStyleLbl="node1" presStyleIdx="3" presStyleCnt="4" custScaleY="78450" custLinFactX="-12252" custLinFactY="12451" custLinFactNeighborX="-100000" custLinFactNeighborY="100000">
        <dgm:presLayoutVars>
          <dgm:bulletEnabled val="1"/>
        </dgm:presLayoutVars>
      </dgm:prSet>
      <dgm:spPr/>
    </dgm:pt>
  </dgm:ptLst>
  <dgm:cxnLst>
    <dgm:cxn modelId="{65DE0F0C-CEDF-4F61-A414-D85966F7A766}" type="presOf" srcId="{F3A7471E-2F2F-4563-B949-F7A19EEA308B}" destId="{82B9910F-89E9-4DFD-BEFA-C264C5A9BB66}" srcOrd="0" destOrd="0" presId="urn:microsoft.com/office/officeart/2005/8/layout/bProcess2"/>
    <dgm:cxn modelId="{5E57771F-7504-456F-81D0-E3B722418973}" srcId="{DF95DB53-B019-4B7F-A206-A60DB49BEBB0}" destId="{5A187ADE-754A-4DA5-A145-67C62D29C9A6}" srcOrd="3" destOrd="0" parTransId="{1DB99D01-99A5-43E7-8E79-A944B90B433E}" sibTransId="{6BC30A69-B2A0-46F4-BECA-00C5580E06EE}"/>
    <dgm:cxn modelId="{AC1D0E5D-4404-4C09-9A05-99FAC87B5353}" type="presOf" srcId="{2AB20E91-B75D-42B3-BF1E-04A83E5DA0D2}" destId="{1B9D60E7-8537-4B70-B3FA-AA913286D16B}" srcOrd="0" destOrd="0" presId="urn:microsoft.com/office/officeart/2005/8/layout/bProcess2"/>
    <dgm:cxn modelId="{5B9B404B-A50E-4943-9279-5C6805A5578D}" type="presOf" srcId="{5A187ADE-754A-4DA5-A145-67C62D29C9A6}" destId="{3941100F-945E-4101-9931-759B442C3774}" srcOrd="0" destOrd="0" presId="urn:microsoft.com/office/officeart/2005/8/layout/bProcess2"/>
    <dgm:cxn modelId="{62AB8256-2A7D-478C-93EC-2EE1262ECC1C}" type="presOf" srcId="{7B648583-5BCD-4FCD-8FD9-D5A7B140A820}" destId="{09D23228-CAD0-440C-9378-5F8452582795}" srcOrd="0" destOrd="0" presId="urn:microsoft.com/office/officeart/2005/8/layout/bProcess2"/>
    <dgm:cxn modelId="{E456AB76-ACDC-45E0-9FDE-EBA79B29788F}" type="presOf" srcId="{DF95DB53-B019-4B7F-A206-A60DB49BEBB0}" destId="{4AF88E8E-F77A-4AC5-B796-C471CBAF6C60}" srcOrd="0" destOrd="0" presId="urn:microsoft.com/office/officeart/2005/8/layout/bProcess2"/>
    <dgm:cxn modelId="{E8BB7979-5D5E-41C0-8933-A496C9DA7927}" srcId="{DF95DB53-B019-4B7F-A206-A60DB49BEBB0}" destId="{F2A225E4-1F21-482D-AED6-E9AE06FFACD6}" srcOrd="1" destOrd="0" parTransId="{9EEFD794-9910-4C02-9C63-6090F43E4C62}" sibTransId="{7B648583-5BCD-4FCD-8FD9-D5A7B140A820}"/>
    <dgm:cxn modelId="{A4F8357C-C72A-4D1C-9F89-7D8C01DCE296}" srcId="{DF95DB53-B019-4B7F-A206-A60DB49BEBB0}" destId="{239DBAC3-3988-4E7B-8977-AE56A392B780}" srcOrd="0" destOrd="0" parTransId="{7588593F-6627-43CA-8AC1-8358CBC97878}" sibTransId="{2AB20E91-B75D-42B3-BF1E-04A83E5DA0D2}"/>
    <dgm:cxn modelId="{39217D82-7246-4049-B1CD-9C0459C121BA}" type="presOf" srcId="{239DBAC3-3988-4E7B-8977-AE56A392B780}" destId="{6C8FE455-4543-4CCC-8DD0-09118A6AE886}" srcOrd="0" destOrd="0" presId="urn:microsoft.com/office/officeart/2005/8/layout/bProcess2"/>
    <dgm:cxn modelId="{AEFCB4BD-60BD-4BA6-ACAF-8E0BD3B20ADD}" srcId="{DF95DB53-B019-4B7F-A206-A60DB49BEBB0}" destId="{8B5CA1C4-CA74-438A-BE10-13A0651AFDD7}" srcOrd="2" destOrd="0" parTransId="{63D9BB58-8170-41CB-9538-9F465FC82114}" sibTransId="{F3A7471E-2F2F-4563-B949-F7A19EEA308B}"/>
    <dgm:cxn modelId="{AE262FF2-7961-49FC-B654-68ABFD0049D3}" type="presOf" srcId="{8B5CA1C4-CA74-438A-BE10-13A0651AFDD7}" destId="{7B5146A2-6156-4DA4-B2BD-5C4E9F2D773C}" srcOrd="0" destOrd="0" presId="urn:microsoft.com/office/officeart/2005/8/layout/bProcess2"/>
    <dgm:cxn modelId="{E516F6F7-C1AE-4094-AE8E-BCD958D2E335}" type="presOf" srcId="{F2A225E4-1F21-482D-AED6-E9AE06FFACD6}" destId="{5116BB1E-6BBF-4534-80FE-8A5732E48764}" srcOrd="0" destOrd="0" presId="urn:microsoft.com/office/officeart/2005/8/layout/bProcess2"/>
    <dgm:cxn modelId="{270E5619-A6ED-4EE4-AC0E-F7C396293C51}" type="presParOf" srcId="{4AF88E8E-F77A-4AC5-B796-C471CBAF6C60}" destId="{6C8FE455-4543-4CCC-8DD0-09118A6AE886}" srcOrd="0" destOrd="0" presId="urn:microsoft.com/office/officeart/2005/8/layout/bProcess2"/>
    <dgm:cxn modelId="{C7CCEEC6-3BC2-4387-9D11-BD036EB4882F}" type="presParOf" srcId="{4AF88E8E-F77A-4AC5-B796-C471CBAF6C60}" destId="{1B9D60E7-8537-4B70-B3FA-AA913286D16B}" srcOrd="1" destOrd="0" presId="urn:microsoft.com/office/officeart/2005/8/layout/bProcess2"/>
    <dgm:cxn modelId="{4EC0DECE-68D9-44B5-BCFF-5F3B170F7C7E}" type="presParOf" srcId="{4AF88E8E-F77A-4AC5-B796-C471CBAF6C60}" destId="{E11FD066-4296-4847-9154-F14524814347}" srcOrd="2" destOrd="0" presId="urn:microsoft.com/office/officeart/2005/8/layout/bProcess2"/>
    <dgm:cxn modelId="{C60B2795-57DF-4F1C-A879-53FF93BE32F2}" type="presParOf" srcId="{E11FD066-4296-4847-9154-F14524814347}" destId="{5BEF70F5-3E6F-4967-AD64-E36A6CFA5B21}" srcOrd="0" destOrd="0" presId="urn:microsoft.com/office/officeart/2005/8/layout/bProcess2"/>
    <dgm:cxn modelId="{AD8FBE2E-765C-47D2-AC0C-9653ECA64F7B}" type="presParOf" srcId="{E11FD066-4296-4847-9154-F14524814347}" destId="{5116BB1E-6BBF-4534-80FE-8A5732E48764}" srcOrd="1" destOrd="0" presId="urn:microsoft.com/office/officeart/2005/8/layout/bProcess2"/>
    <dgm:cxn modelId="{84547F3F-5743-4ACC-82CB-CC5C8566CCB6}" type="presParOf" srcId="{4AF88E8E-F77A-4AC5-B796-C471CBAF6C60}" destId="{09D23228-CAD0-440C-9378-5F8452582795}" srcOrd="3" destOrd="0" presId="urn:microsoft.com/office/officeart/2005/8/layout/bProcess2"/>
    <dgm:cxn modelId="{9B82E127-E8A6-423A-AEDA-C0510B45BD51}" type="presParOf" srcId="{4AF88E8E-F77A-4AC5-B796-C471CBAF6C60}" destId="{2930DB77-95EE-4744-BAA6-08AF03521FAA}" srcOrd="4" destOrd="0" presId="urn:microsoft.com/office/officeart/2005/8/layout/bProcess2"/>
    <dgm:cxn modelId="{1B2D6F26-E32A-4979-ACEF-0F1FFB9D9F50}" type="presParOf" srcId="{2930DB77-95EE-4744-BAA6-08AF03521FAA}" destId="{75EAA5EE-648B-4FE3-BAB9-D85A2857EDE4}" srcOrd="0" destOrd="0" presId="urn:microsoft.com/office/officeart/2005/8/layout/bProcess2"/>
    <dgm:cxn modelId="{ED221B90-5989-417C-9161-12C62DC0F068}" type="presParOf" srcId="{2930DB77-95EE-4744-BAA6-08AF03521FAA}" destId="{7B5146A2-6156-4DA4-B2BD-5C4E9F2D773C}" srcOrd="1" destOrd="0" presId="urn:microsoft.com/office/officeart/2005/8/layout/bProcess2"/>
    <dgm:cxn modelId="{84BF1BA8-4A72-4280-B780-070E4AFCAD85}" type="presParOf" srcId="{4AF88E8E-F77A-4AC5-B796-C471CBAF6C60}" destId="{82B9910F-89E9-4DFD-BEFA-C264C5A9BB66}" srcOrd="5" destOrd="0" presId="urn:microsoft.com/office/officeart/2005/8/layout/bProcess2"/>
    <dgm:cxn modelId="{BFB5F1EB-A14E-4DFD-A3EE-F01D1CF4D1F9}" type="presParOf" srcId="{4AF88E8E-F77A-4AC5-B796-C471CBAF6C60}" destId="{3941100F-945E-4101-9931-759B442C3774}" srcOrd="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95DB53-B019-4B7F-A206-A60DB49BEBB0}" type="doc">
      <dgm:prSet loTypeId="urn:microsoft.com/office/officeart/2005/8/layout/bProcess2" loCatId="process" qsTypeId="urn:microsoft.com/office/officeart/2005/8/quickstyle/simple1" qsCatId="simple" csTypeId="urn:microsoft.com/office/officeart/2005/8/colors/colorful2" csCatId="colorful" phldr="1"/>
      <dgm:spPr/>
      <dgm:t>
        <a:bodyPr/>
        <a:lstStyle/>
        <a:p>
          <a:endParaRPr lang="en-US"/>
        </a:p>
      </dgm:t>
    </dgm:pt>
    <dgm:pt modelId="{239DBAC3-3988-4E7B-8977-AE56A392B780}">
      <dgm:prSet phldrT="[Text]" custT="1"/>
      <dgm:spPr/>
      <dgm:t>
        <a:bodyPr/>
        <a:lstStyle/>
        <a:p>
          <a:r>
            <a:rPr lang="en-US" sz="1050" dirty="0"/>
            <a:t>Are you assisting a Purdue Doctoral student?</a:t>
          </a:r>
        </a:p>
      </dgm:t>
    </dgm:pt>
    <dgm:pt modelId="{7588593F-6627-43CA-8AC1-8358CBC97878}" type="parTrans" cxnId="{A4F8357C-C72A-4D1C-9F89-7D8C01DCE296}">
      <dgm:prSet/>
      <dgm:spPr/>
      <dgm:t>
        <a:bodyPr/>
        <a:lstStyle/>
        <a:p>
          <a:endParaRPr lang="en-US"/>
        </a:p>
      </dgm:t>
    </dgm:pt>
    <dgm:pt modelId="{2AB20E91-B75D-42B3-BF1E-04A83E5DA0D2}" type="sibTrans" cxnId="{A4F8357C-C72A-4D1C-9F89-7D8C01DCE296}">
      <dgm:prSet/>
      <dgm:spPr/>
      <dgm:t>
        <a:bodyPr/>
        <a:lstStyle/>
        <a:p>
          <a:endParaRPr lang="en-US"/>
        </a:p>
      </dgm:t>
    </dgm:pt>
    <dgm:pt modelId="{F2A225E4-1F21-482D-AED6-E9AE06FFACD6}">
      <dgm:prSet phldrT="[Text]" custT="1"/>
      <dgm:spPr/>
      <dgm:t>
        <a:bodyPr/>
        <a:lstStyle/>
        <a:p>
          <a:r>
            <a:rPr lang="en-US" sz="1050" dirty="0"/>
            <a:t>Yes</a:t>
          </a:r>
        </a:p>
      </dgm:t>
    </dgm:pt>
    <dgm:pt modelId="{9EEFD794-9910-4C02-9C63-6090F43E4C62}" type="parTrans" cxnId="{E8BB7979-5D5E-41C0-8933-A496C9DA7927}">
      <dgm:prSet/>
      <dgm:spPr/>
      <dgm:t>
        <a:bodyPr/>
        <a:lstStyle/>
        <a:p>
          <a:endParaRPr lang="en-US"/>
        </a:p>
      </dgm:t>
    </dgm:pt>
    <dgm:pt modelId="{7B648583-5BCD-4FCD-8FD9-D5A7B140A820}" type="sibTrans" cxnId="{E8BB7979-5D5E-41C0-8933-A496C9DA7927}">
      <dgm:prSet/>
      <dgm:spPr>
        <a:solidFill>
          <a:schemeClr val="accent1"/>
        </a:solidFill>
      </dgm:spPr>
      <dgm:t>
        <a:bodyPr/>
        <a:lstStyle/>
        <a:p>
          <a:endParaRPr lang="en-US"/>
        </a:p>
      </dgm:t>
    </dgm:pt>
    <dgm:pt modelId="{8B5CA1C4-CA74-438A-BE10-13A0651AFDD7}">
      <dgm:prSet custT="1"/>
      <dgm:spPr/>
      <dgm:t>
        <a:bodyPr/>
        <a:lstStyle/>
        <a:p>
          <a:r>
            <a:rPr lang="en-US" sz="1000" dirty="0"/>
            <a:t>Direct student to  Quintin Martin (</a:t>
          </a:r>
          <a:r>
            <a:rPr lang="en-US" sz="1000" dirty="0">
              <a:hlinkClick xmlns:r="http://schemas.openxmlformats.org/officeDocument/2006/relationships" r:id="rId1"/>
            </a:rPr>
            <a:t>mart1128@purdue.edu</a:t>
          </a:r>
          <a:r>
            <a:rPr lang="en-US" sz="1000" dirty="0"/>
            <a:t>) </a:t>
          </a:r>
        </a:p>
      </dgm:t>
    </dgm:pt>
    <dgm:pt modelId="{63D9BB58-8170-41CB-9538-9F465FC82114}" type="parTrans" cxnId="{AEFCB4BD-60BD-4BA6-ACAF-8E0BD3B20ADD}">
      <dgm:prSet/>
      <dgm:spPr/>
      <dgm:t>
        <a:bodyPr/>
        <a:lstStyle/>
        <a:p>
          <a:endParaRPr lang="en-US"/>
        </a:p>
      </dgm:t>
    </dgm:pt>
    <dgm:pt modelId="{F3A7471E-2F2F-4563-B949-F7A19EEA308B}" type="sibTrans" cxnId="{AEFCB4BD-60BD-4BA6-ACAF-8E0BD3B20ADD}">
      <dgm:prSet/>
      <dgm:spPr>
        <a:solidFill>
          <a:schemeClr val="accent3">
            <a:lumMod val="75000"/>
          </a:schemeClr>
        </a:solidFill>
      </dgm:spPr>
      <dgm:t>
        <a:bodyPr/>
        <a:lstStyle/>
        <a:p>
          <a:endParaRPr lang="en-US"/>
        </a:p>
      </dgm:t>
    </dgm:pt>
    <dgm:pt modelId="{5A187ADE-754A-4DA5-A145-67C62D29C9A6}">
      <dgm:prSet phldrT="[Text]" custT="1"/>
      <dgm:spPr/>
      <dgm:t>
        <a:bodyPr/>
        <a:lstStyle/>
        <a:p>
          <a:r>
            <a:rPr lang="en-US" sz="1000" dirty="0"/>
            <a:t>Quintin will follow previous decision charts</a:t>
          </a:r>
        </a:p>
      </dgm:t>
    </dgm:pt>
    <dgm:pt modelId="{6BC30A69-B2A0-46F4-BECA-00C5580E06EE}" type="sibTrans" cxnId="{5E57771F-7504-456F-81D0-E3B722418973}">
      <dgm:prSet/>
      <dgm:spPr>
        <a:solidFill>
          <a:srgbClr val="5A8B25"/>
        </a:solidFill>
      </dgm:spPr>
      <dgm:t>
        <a:bodyPr/>
        <a:lstStyle/>
        <a:p>
          <a:endParaRPr lang="en-US"/>
        </a:p>
      </dgm:t>
    </dgm:pt>
    <dgm:pt modelId="{1DB99D01-99A5-43E7-8E79-A944B90B433E}" type="parTrans" cxnId="{5E57771F-7504-456F-81D0-E3B722418973}">
      <dgm:prSet/>
      <dgm:spPr/>
      <dgm:t>
        <a:bodyPr/>
        <a:lstStyle/>
        <a:p>
          <a:endParaRPr lang="en-US"/>
        </a:p>
      </dgm:t>
    </dgm:pt>
    <dgm:pt modelId="{4AF88E8E-F77A-4AC5-B796-C471CBAF6C60}" type="pres">
      <dgm:prSet presAssocID="{DF95DB53-B019-4B7F-A206-A60DB49BEBB0}" presName="diagram" presStyleCnt="0">
        <dgm:presLayoutVars>
          <dgm:dir/>
          <dgm:resizeHandles/>
        </dgm:presLayoutVars>
      </dgm:prSet>
      <dgm:spPr/>
    </dgm:pt>
    <dgm:pt modelId="{6C8FE455-4543-4CCC-8DD0-09118A6AE886}" type="pres">
      <dgm:prSet presAssocID="{239DBAC3-3988-4E7B-8977-AE56A392B780}" presName="firstNode" presStyleLbl="node1" presStyleIdx="0" presStyleCnt="4" custScaleX="125461" custScaleY="72698" custLinFactNeighborX="-24307" custLinFactNeighborY="-26315">
        <dgm:presLayoutVars>
          <dgm:bulletEnabled val="1"/>
        </dgm:presLayoutVars>
      </dgm:prSet>
      <dgm:spPr/>
    </dgm:pt>
    <dgm:pt modelId="{1B9D60E7-8537-4B70-B3FA-AA913286D16B}" type="pres">
      <dgm:prSet presAssocID="{2AB20E91-B75D-42B3-BF1E-04A83E5DA0D2}" presName="sibTrans" presStyleLbl="sibTrans2D1" presStyleIdx="0" presStyleCnt="3" custAng="33825" custScaleX="124090" custScaleY="103296" custLinFactNeighborX="-11543" custLinFactNeighborY="3308"/>
      <dgm:spPr/>
    </dgm:pt>
    <dgm:pt modelId="{E11FD066-4296-4847-9154-F14524814347}" type="pres">
      <dgm:prSet presAssocID="{F2A225E4-1F21-482D-AED6-E9AE06FFACD6}" presName="middleNode" presStyleCnt="0"/>
      <dgm:spPr/>
    </dgm:pt>
    <dgm:pt modelId="{5BEF70F5-3E6F-4967-AD64-E36A6CFA5B21}" type="pres">
      <dgm:prSet presAssocID="{F2A225E4-1F21-482D-AED6-E9AE06FFACD6}" presName="padding" presStyleLbl="node1" presStyleIdx="0" presStyleCnt="4"/>
      <dgm:spPr/>
    </dgm:pt>
    <dgm:pt modelId="{5116BB1E-6BBF-4534-80FE-8A5732E48764}" type="pres">
      <dgm:prSet presAssocID="{F2A225E4-1F21-482D-AED6-E9AE06FFACD6}" presName="shape" presStyleLbl="node1" presStyleIdx="1" presStyleCnt="4" custScaleX="111310" custScaleY="84566" custLinFactX="70967" custLinFactY="-98852" custLinFactNeighborX="100000" custLinFactNeighborY="-100000">
        <dgm:presLayoutVars>
          <dgm:bulletEnabled val="1"/>
        </dgm:presLayoutVars>
      </dgm:prSet>
      <dgm:spPr/>
    </dgm:pt>
    <dgm:pt modelId="{09D23228-CAD0-440C-9378-5F8452582795}" type="pres">
      <dgm:prSet presAssocID="{7B648583-5BCD-4FCD-8FD9-D5A7B140A820}" presName="sibTrans" presStyleLbl="sibTrans2D1" presStyleIdx="1" presStyleCnt="3" custAng="582887" custScaleX="120572" custScaleY="92730" custLinFactNeighborX="-35513" custLinFactNeighborY="3803"/>
      <dgm:spPr/>
    </dgm:pt>
    <dgm:pt modelId="{2930DB77-95EE-4744-BAA6-08AF03521FAA}" type="pres">
      <dgm:prSet presAssocID="{8B5CA1C4-CA74-438A-BE10-13A0651AFDD7}" presName="middleNode" presStyleCnt="0"/>
      <dgm:spPr/>
    </dgm:pt>
    <dgm:pt modelId="{75EAA5EE-648B-4FE3-BAB9-D85A2857EDE4}" type="pres">
      <dgm:prSet presAssocID="{8B5CA1C4-CA74-438A-BE10-13A0651AFDD7}" presName="padding" presStyleLbl="node1" presStyleIdx="1" presStyleCnt="4"/>
      <dgm:spPr/>
    </dgm:pt>
    <dgm:pt modelId="{7B5146A2-6156-4DA4-B2BD-5C4E9F2D773C}" type="pres">
      <dgm:prSet presAssocID="{8B5CA1C4-CA74-438A-BE10-13A0651AFDD7}" presName="shape" presStyleLbl="node1" presStyleIdx="2" presStyleCnt="4" custScaleX="173607" custScaleY="112765" custLinFactNeighborX="22602" custLinFactNeighborY="-92507">
        <dgm:presLayoutVars>
          <dgm:bulletEnabled val="1"/>
        </dgm:presLayoutVars>
      </dgm:prSet>
      <dgm:spPr/>
    </dgm:pt>
    <dgm:pt modelId="{82B9910F-89E9-4DFD-BEFA-C264C5A9BB66}" type="pres">
      <dgm:prSet presAssocID="{F3A7471E-2F2F-4563-B949-F7A19EEA308B}" presName="sibTrans" presStyleLbl="sibTrans2D1" presStyleIdx="2" presStyleCnt="3" custAng="20901569" custScaleX="184732" custScaleY="102489" custLinFactNeighborX="-5124" custLinFactNeighborY="-1101"/>
      <dgm:spPr/>
    </dgm:pt>
    <dgm:pt modelId="{3941100F-945E-4101-9931-759B442C3774}" type="pres">
      <dgm:prSet presAssocID="{5A187ADE-754A-4DA5-A145-67C62D29C9A6}" presName="lastNode" presStyleLbl="node1" presStyleIdx="3" presStyleCnt="4" custScaleY="78450" custLinFactX="-12252" custLinFactY="12451" custLinFactNeighborX="-100000" custLinFactNeighborY="100000">
        <dgm:presLayoutVars>
          <dgm:bulletEnabled val="1"/>
        </dgm:presLayoutVars>
      </dgm:prSet>
      <dgm:spPr/>
    </dgm:pt>
  </dgm:ptLst>
  <dgm:cxnLst>
    <dgm:cxn modelId="{65DE0F0C-CEDF-4F61-A414-D85966F7A766}" type="presOf" srcId="{F3A7471E-2F2F-4563-B949-F7A19EEA308B}" destId="{82B9910F-89E9-4DFD-BEFA-C264C5A9BB66}" srcOrd="0" destOrd="0" presId="urn:microsoft.com/office/officeart/2005/8/layout/bProcess2"/>
    <dgm:cxn modelId="{5E57771F-7504-456F-81D0-E3B722418973}" srcId="{DF95DB53-B019-4B7F-A206-A60DB49BEBB0}" destId="{5A187ADE-754A-4DA5-A145-67C62D29C9A6}" srcOrd="3" destOrd="0" parTransId="{1DB99D01-99A5-43E7-8E79-A944B90B433E}" sibTransId="{6BC30A69-B2A0-46F4-BECA-00C5580E06EE}"/>
    <dgm:cxn modelId="{AC1D0E5D-4404-4C09-9A05-99FAC87B5353}" type="presOf" srcId="{2AB20E91-B75D-42B3-BF1E-04A83E5DA0D2}" destId="{1B9D60E7-8537-4B70-B3FA-AA913286D16B}" srcOrd="0" destOrd="0" presId="urn:microsoft.com/office/officeart/2005/8/layout/bProcess2"/>
    <dgm:cxn modelId="{5B9B404B-A50E-4943-9279-5C6805A5578D}" type="presOf" srcId="{5A187ADE-754A-4DA5-A145-67C62D29C9A6}" destId="{3941100F-945E-4101-9931-759B442C3774}" srcOrd="0" destOrd="0" presId="urn:microsoft.com/office/officeart/2005/8/layout/bProcess2"/>
    <dgm:cxn modelId="{62AB8256-2A7D-478C-93EC-2EE1262ECC1C}" type="presOf" srcId="{7B648583-5BCD-4FCD-8FD9-D5A7B140A820}" destId="{09D23228-CAD0-440C-9378-5F8452582795}" srcOrd="0" destOrd="0" presId="urn:microsoft.com/office/officeart/2005/8/layout/bProcess2"/>
    <dgm:cxn modelId="{E456AB76-ACDC-45E0-9FDE-EBA79B29788F}" type="presOf" srcId="{DF95DB53-B019-4B7F-A206-A60DB49BEBB0}" destId="{4AF88E8E-F77A-4AC5-B796-C471CBAF6C60}" srcOrd="0" destOrd="0" presId="urn:microsoft.com/office/officeart/2005/8/layout/bProcess2"/>
    <dgm:cxn modelId="{E8BB7979-5D5E-41C0-8933-A496C9DA7927}" srcId="{DF95DB53-B019-4B7F-A206-A60DB49BEBB0}" destId="{F2A225E4-1F21-482D-AED6-E9AE06FFACD6}" srcOrd="1" destOrd="0" parTransId="{9EEFD794-9910-4C02-9C63-6090F43E4C62}" sibTransId="{7B648583-5BCD-4FCD-8FD9-D5A7B140A820}"/>
    <dgm:cxn modelId="{A4F8357C-C72A-4D1C-9F89-7D8C01DCE296}" srcId="{DF95DB53-B019-4B7F-A206-A60DB49BEBB0}" destId="{239DBAC3-3988-4E7B-8977-AE56A392B780}" srcOrd="0" destOrd="0" parTransId="{7588593F-6627-43CA-8AC1-8358CBC97878}" sibTransId="{2AB20E91-B75D-42B3-BF1E-04A83E5DA0D2}"/>
    <dgm:cxn modelId="{39217D82-7246-4049-B1CD-9C0459C121BA}" type="presOf" srcId="{239DBAC3-3988-4E7B-8977-AE56A392B780}" destId="{6C8FE455-4543-4CCC-8DD0-09118A6AE886}" srcOrd="0" destOrd="0" presId="urn:microsoft.com/office/officeart/2005/8/layout/bProcess2"/>
    <dgm:cxn modelId="{AEFCB4BD-60BD-4BA6-ACAF-8E0BD3B20ADD}" srcId="{DF95DB53-B019-4B7F-A206-A60DB49BEBB0}" destId="{8B5CA1C4-CA74-438A-BE10-13A0651AFDD7}" srcOrd="2" destOrd="0" parTransId="{63D9BB58-8170-41CB-9538-9F465FC82114}" sibTransId="{F3A7471E-2F2F-4563-B949-F7A19EEA308B}"/>
    <dgm:cxn modelId="{AE262FF2-7961-49FC-B654-68ABFD0049D3}" type="presOf" srcId="{8B5CA1C4-CA74-438A-BE10-13A0651AFDD7}" destId="{7B5146A2-6156-4DA4-B2BD-5C4E9F2D773C}" srcOrd="0" destOrd="0" presId="urn:microsoft.com/office/officeart/2005/8/layout/bProcess2"/>
    <dgm:cxn modelId="{E516F6F7-C1AE-4094-AE8E-BCD958D2E335}" type="presOf" srcId="{F2A225E4-1F21-482D-AED6-E9AE06FFACD6}" destId="{5116BB1E-6BBF-4534-80FE-8A5732E48764}" srcOrd="0" destOrd="0" presId="urn:microsoft.com/office/officeart/2005/8/layout/bProcess2"/>
    <dgm:cxn modelId="{270E5619-A6ED-4EE4-AC0E-F7C396293C51}" type="presParOf" srcId="{4AF88E8E-F77A-4AC5-B796-C471CBAF6C60}" destId="{6C8FE455-4543-4CCC-8DD0-09118A6AE886}" srcOrd="0" destOrd="0" presId="urn:microsoft.com/office/officeart/2005/8/layout/bProcess2"/>
    <dgm:cxn modelId="{C7CCEEC6-3BC2-4387-9D11-BD036EB4882F}" type="presParOf" srcId="{4AF88E8E-F77A-4AC5-B796-C471CBAF6C60}" destId="{1B9D60E7-8537-4B70-B3FA-AA913286D16B}" srcOrd="1" destOrd="0" presId="urn:microsoft.com/office/officeart/2005/8/layout/bProcess2"/>
    <dgm:cxn modelId="{4EC0DECE-68D9-44B5-BCFF-5F3B170F7C7E}" type="presParOf" srcId="{4AF88E8E-F77A-4AC5-B796-C471CBAF6C60}" destId="{E11FD066-4296-4847-9154-F14524814347}" srcOrd="2" destOrd="0" presId="urn:microsoft.com/office/officeart/2005/8/layout/bProcess2"/>
    <dgm:cxn modelId="{C60B2795-57DF-4F1C-A879-53FF93BE32F2}" type="presParOf" srcId="{E11FD066-4296-4847-9154-F14524814347}" destId="{5BEF70F5-3E6F-4967-AD64-E36A6CFA5B21}" srcOrd="0" destOrd="0" presId="urn:microsoft.com/office/officeart/2005/8/layout/bProcess2"/>
    <dgm:cxn modelId="{AD8FBE2E-765C-47D2-AC0C-9653ECA64F7B}" type="presParOf" srcId="{E11FD066-4296-4847-9154-F14524814347}" destId="{5116BB1E-6BBF-4534-80FE-8A5732E48764}" srcOrd="1" destOrd="0" presId="urn:microsoft.com/office/officeart/2005/8/layout/bProcess2"/>
    <dgm:cxn modelId="{84547F3F-5743-4ACC-82CB-CC5C8566CCB6}" type="presParOf" srcId="{4AF88E8E-F77A-4AC5-B796-C471CBAF6C60}" destId="{09D23228-CAD0-440C-9378-5F8452582795}" srcOrd="3" destOrd="0" presId="urn:microsoft.com/office/officeart/2005/8/layout/bProcess2"/>
    <dgm:cxn modelId="{9B82E127-E8A6-423A-AEDA-C0510B45BD51}" type="presParOf" srcId="{4AF88E8E-F77A-4AC5-B796-C471CBAF6C60}" destId="{2930DB77-95EE-4744-BAA6-08AF03521FAA}" srcOrd="4" destOrd="0" presId="urn:microsoft.com/office/officeart/2005/8/layout/bProcess2"/>
    <dgm:cxn modelId="{1B2D6F26-E32A-4979-ACEF-0F1FFB9D9F50}" type="presParOf" srcId="{2930DB77-95EE-4744-BAA6-08AF03521FAA}" destId="{75EAA5EE-648B-4FE3-BAB9-D85A2857EDE4}" srcOrd="0" destOrd="0" presId="urn:microsoft.com/office/officeart/2005/8/layout/bProcess2"/>
    <dgm:cxn modelId="{ED221B90-5989-417C-9161-12C62DC0F068}" type="presParOf" srcId="{2930DB77-95EE-4744-BAA6-08AF03521FAA}" destId="{7B5146A2-6156-4DA4-B2BD-5C4E9F2D773C}" srcOrd="1" destOrd="0" presId="urn:microsoft.com/office/officeart/2005/8/layout/bProcess2"/>
    <dgm:cxn modelId="{84BF1BA8-4A72-4280-B780-070E4AFCAD85}" type="presParOf" srcId="{4AF88E8E-F77A-4AC5-B796-C471CBAF6C60}" destId="{82B9910F-89E9-4DFD-BEFA-C264C5A9BB66}" srcOrd="5" destOrd="0" presId="urn:microsoft.com/office/officeart/2005/8/layout/bProcess2"/>
    <dgm:cxn modelId="{BFB5F1EB-A14E-4DFD-A3EE-F01D1CF4D1F9}" type="presParOf" srcId="{4AF88E8E-F77A-4AC5-B796-C471CBAF6C60}" destId="{3941100F-945E-4101-9931-759B442C3774}" srcOrd="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95DB53-B019-4B7F-A206-A60DB49BEBB0}" type="doc">
      <dgm:prSet loTypeId="urn:microsoft.com/office/officeart/2005/8/layout/bProcess2" loCatId="process" qsTypeId="urn:microsoft.com/office/officeart/2005/8/quickstyle/simple1" qsCatId="simple" csTypeId="urn:microsoft.com/office/officeart/2005/8/colors/colorful2" csCatId="colorful" phldr="1"/>
      <dgm:spPr/>
      <dgm:t>
        <a:bodyPr/>
        <a:lstStyle/>
        <a:p>
          <a:endParaRPr lang="en-US"/>
        </a:p>
      </dgm:t>
    </dgm:pt>
    <dgm:pt modelId="{239DBAC3-3988-4E7B-8977-AE56A392B780}">
      <dgm:prSet phldrT="[Text]"/>
      <dgm:spPr/>
      <dgm:t>
        <a:bodyPr/>
        <a:lstStyle/>
        <a:p>
          <a:r>
            <a:rPr lang="en-US" dirty="0"/>
            <a:t>Are you assisting an employee or non-employee?</a:t>
          </a:r>
        </a:p>
      </dgm:t>
    </dgm:pt>
    <dgm:pt modelId="{7588593F-6627-43CA-8AC1-8358CBC97878}" type="parTrans" cxnId="{A4F8357C-C72A-4D1C-9F89-7D8C01DCE296}">
      <dgm:prSet/>
      <dgm:spPr/>
      <dgm:t>
        <a:bodyPr/>
        <a:lstStyle/>
        <a:p>
          <a:endParaRPr lang="en-US"/>
        </a:p>
      </dgm:t>
    </dgm:pt>
    <dgm:pt modelId="{2AB20E91-B75D-42B3-BF1E-04A83E5DA0D2}" type="sibTrans" cxnId="{A4F8357C-C72A-4D1C-9F89-7D8C01DCE296}">
      <dgm:prSet/>
      <dgm:spPr/>
      <dgm:t>
        <a:bodyPr/>
        <a:lstStyle/>
        <a:p>
          <a:endParaRPr lang="en-US"/>
        </a:p>
      </dgm:t>
    </dgm:pt>
    <dgm:pt modelId="{A92F9F82-319B-4A22-86D6-144C45560A8B}">
      <dgm:prSet phldrT="[Text]" custT="1"/>
      <dgm:spPr/>
      <dgm:t>
        <a:bodyPr/>
        <a:lstStyle/>
        <a:p>
          <a:r>
            <a:rPr lang="en-US" sz="1100" b="1" dirty="0"/>
            <a:t>Non-Employee</a:t>
          </a:r>
          <a:endParaRPr lang="en-US" sz="300" b="1" dirty="0"/>
        </a:p>
      </dgm:t>
    </dgm:pt>
    <dgm:pt modelId="{78E59EDA-3A01-412A-96F5-43232EBB991B}" type="parTrans" cxnId="{5E930659-1F9A-436D-B341-2E770811DD40}">
      <dgm:prSet/>
      <dgm:spPr/>
      <dgm:t>
        <a:bodyPr/>
        <a:lstStyle/>
        <a:p>
          <a:endParaRPr lang="en-US"/>
        </a:p>
      </dgm:t>
    </dgm:pt>
    <dgm:pt modelId="{C6C46C14-C35D-40E0-807C-819DE580E48D}" type="sibTrans" cxnId="{5E930659-1F9A-436D-B341-2E770811DD40}">
      <dgm:prSet/>
      <dgm:spPr/>
      <dgm:t>
        <a:bodyPr/>
        <a:lstStyle/>
        <a:p>
          <a:endParaRPr lang="en-US"/>
        </a:p>
      </dgm:t>
    </dgm:pt>
    <dgm:pt modelId="{F2A225E4-1F21-482D-AED6-E9AE06FFACD6}">
      <dgm:prSet phldrT="[Text]" custT="1"/>
      <dgm:spPr/>
      <dgm:t>
        <a:bodyPr/>
        <a:lstStyle/>
        <a:p>
          <a:r>
            <a:rPr lang="en-US" sz="1050" dirty="0"/>
            <a:t>Have you been paid by Purdue before?</a:t>
          </a:r>
        </a:p>
      </dgm:t>
    </dgm:pt>
    <dgm:pt modelId="{9EEFD794-9910-4C02-9C63-6090F43E4C62}" type="parTrans" cxnId="{E8BB7979-5D5E-41C0-8933-A496C9DA7927}">
      <dgm:prSet/>
      <dgm:spPr/>
      <dgm:t>
        <a:bodyPr/>
        <a:lstStyle/>
        <a:p>
          <a:endParaRPr lang="en-US"/>
        </a:p>
      </dgm:t>
    </dgm:pt>
    <dgm:pt modelId="{7B648583-5BCD-4FCD-8FD9-D5A7B140A820}" type="sibTrans" cxnId="{E8BB7979-5D5E-41C0-8933-A496C9DA7927}">
      <dgm:prSet/>
      <dgm:spPr/>
      <dgm:t>
        <a:bodyPr/>
        <a:lstStyle/>
        <a:p>
          <a:endParaRPr lang="en-US"/>
        </a:p>
      </dgm:t>
    </dgm:pt>
    <dgm:pt modelId="{72AC26BB-006E-4579-9B37-CDA7A4AB445E}">
      <dgm:prSet/>
      <dgm:spPr/>
      <dgm:t>
        <a:bodyPr/>
        <a:lstStyle/>
        <a:p>
          <a:r>
            <a:rPr lang="en-US" dirty="0"/>
            <a:t>Has anything changed since you were paid last time by Purdue? (i.e. address, bank information)</a:t>
          </a:r>
        </a:p>
      </dgm:t>
    </dgm:pt>
    <dgm:pt modelId="{AC5491A9-FE14-4063-9ECF-2FA03D19B0D2}" type="parTrans" cxnId="{63B2C93D-5FFD-4631-9614-DD07F585E8D2}">
      <dgm:prSet/>
      <dgm:spPr/>
      <dgm:t>
        <a:bodyPr/>
        <a:lstStyle/>
        <a:p>
          <a:endParaRPr lang="en-US"/>
        </a:p>
      </dgm:t>
    </dgm:pt>
    <dgm:pt modelId="{83301A59-8638-46E4-812B-41991F9EF705}" type="sibTrans" cxnId="{63B2C93D-5FFD-4631-9614-DD07F585E8D2}">
      <dgm:prSet/>
      <dgm:spPr/>
      <dgm:t>
        <a:bodyPr/>
        <a:lstStyle/>
        <a:p>
          <a:endParaRPr lang="en-US"/>
        </a:p>
      </dgm:t>
    </dgm:pt>
    <dgm:pt modelId="{EED65669-1332-4E8B-9BF4-73CA10E94983}">
      <dgm:prSet custT="1"/>
      <dgm:spPr/>
      <dgm:t>
        <a:bodyPr/>
        <a:lstStyle/>
        <a:p>
          <a:r>
            <a:rPr lang="en-US" sz="1800" dirty="0"/>
            <a:t>Yes</a:t>
          </a:r>
        </a:p>
      </dgm:t>
    </dgm:pt>
    <dgm:pt modelId="{C8739194-5285-4671-ABC4-7D422A442E2D}" type="parTrans" cxnId="{CBC9670E-684D-4387-BF8A-3DD26278BE18}">
      <dgm:prSet/>
      <dgm:spPr/>
      <dgm:t>
        <a:bodyPr/>
        <a:lstStyle/>
        <a:p>
          <a:endParaRPr lang="en-US"/>
        </a:p>
      </dgm:t>
    </dgm:pt>
    <dgm:pt modelId="{30A354F2-0602-4C37-A572-6EA3FB01C235}" type="sibTrans" cxnId="{CBC9670E-684D-4387-BF8A-3DD26278BE18}">
      <dgm:prSet/>
      <dgm:spPr>
        <a:solidFill>
          <a:schemeClr val="accent3">
            <a:lumMod val="40000"/>
            <a:lumOff val="60000"/>
          </a:schemeClr>
        </a:solidFill>
      </dgm:spPr>
      <dgm:t>
        <a:bodyPr/>
        <a:lstStyle/>
        <a:p>
          <a:endParaRPr lang="en-US"/>
        </a:p>
      </dgm:t>
    </dgm:pt>
    <dgm:pt modelId="{C15E4E71-2CA6-4FA4-A586-DEC3A56290EB}">
      <dgm:prSet phldrT="[Text]" custT="1"/>
      <dgm:spPr>
        <a:solidFill>
          <a:schemeClr val="tx2">
            <a:lumMod val="75000"/>
          </a:schemeClr>
        </a:solidFill>
      </dgm:spPr>
      <dgm:t>
        <a:bodyPr/>
        <a:lstStyle/>
        <a:p>
          <a:r>
            <a:rPr lang="en-US" sz="1050" u="sng" dirty="0"/>
            <a:t>Required Document:           </a:t>
          </a:r>
          <a:r>
            <a:rPr lang="en-US" sz="1050" dirty="0"/>
            <a:t> Payee Certification (PC) form</a:t>
          </a:r>
        </a:p>
      </dgm:t>
    </dgm:pt>
    <dgm:pt modelId="{CA75885B-1443-4792-8DEB-F6F4A17FB6B3}" type="parTrans" cxnId="{EE717D05-E8C7-457D-84AB-689ABD97DE7C}">
      <dgm:prSet/>
      <dgm:spPr/>
      <dgm:t>
        <a:bodyPr/>
        <a:lstStyle/>
        <a:p>
          <a:endParaRPr lang="en-US"/>
        </a:p>
      </dgm:t>
    </dgm:pt>
    <dgm:pt modelId="{4C46F1D2-3536-47B3-835E-0B35A7C2CA3D}" type="sibTrans" cxnId="{EE717D05-E8C7-457D-84AB-689ABD97DE7C}">
      <dgm:prSet/>
      <dgm:spPr/>
      <dgm:t>
        <a:bodyPr/>
        <a:lstStyle/>
        <a:p>
          <a:endParaRPr lang="en-US"/>
        </a:p>
      </dgm:t>
    </dgm:pt>
    <dgm:pt modelId="{52586802-531C-4007-9E81-40824806141D}">
      <dgm:prSet custT="1"/>
      <dgm:spPr/>
      <dgm:t>
        <a:bodyPr/>
        <a:lstStyle/>
        <a:p>
          <a:r>
            <a:rPr lang="en-US" sz="1200" dirty="0"/>
            <a:t>Yes</a:t>
          </a:r>
        </a:p>
      </dgm:t>
    </dgm:pt>
    <dgm:pt modelId="{763E2FA6-1F2A-4A9E-B622-34C36874EECC}" type="parTrans" cxnId="{2BCD304F-2A78-4A17-A677-3649DFD43A60}">
      <dgm:prSet/>
      <dgm:spPr/>
      <dgm:t>
        <a:bodyPr/>
        <a:lstStyle/>
        <a:p>
          <a:endParaRPr lang="en-US"/>
        </a:p>
      </dgm:t>
    </dgm:pt>
    <dgm:pt modelId="{66E18F6A-B934-4F2B-8132-0D1D8A349197}" type="sibTrans" cxnId="{2BCD304F-2A78-4A17-A677-3649DFD43A60}">
      <dgm:prSet/>
      <dgm:spPr/>
      <dgm:t>
        <a:bodyPr/>
        <a:lstStyle/>
        <a:p>
          <a:endParaRPr lang="en-US"/>
        </a:p>
      </dgm:t>
    </dgm:pt>
    <dgm:pt modelId="{0EC4039E-5021-4ECE-AFBF-B02FAB008084}">
      <dgm:prSet custT="1"/>
      <dgm:spPr>
        <a:solidFill>
          <a:schemeClr val="accent6">
            <a:lumMod val="40000"/>
            <a:lumOff val="60000"/>
          </a:schemeClr>
        </a:solidFill>
      </dgm:spPr>
      <dgm:t>
        <a:bodyPr/>
        <a:lstStyle/>
        <a:p>
          <a:r>
            <a:rPr lang="en-US" sz="1200" dirty="0"/>
            <a:t>No</a:t>
          </a:r>
        </a:p>
      </dgm:t>
    </dgm:pt>
    <dgm:pt modelId="{0CC20503-A563-4B26-ABEC-70F76BDA6C90}" type="parTrans" cxnId="{E11EC919-5461-4041-A5C6-A0EF42CBFCD2}">
      <dgm:prSet/>
      <dgm:spPr/>
      <dgm:t>
        <a:bodyPr/>
        <a:lstStyle/>
        <a:p>
          <a:endParaRPr lang="en-US"/>
        </a:p>
      </dgm:t>
    </dgm:pt>
    <dgm:pt modelId="{5E536606-D8A6-48DB-95B3-30437FEBCBB3}" type="sibTrans" cxnId="{E11EC919-5461-4041-A5C6-A0EF42CBFCD2}">
      <dgm:prSet/>
      <dgm:spPr>
        <a:solidFill>
          <a:schemeClr val="accent3">
            <a:lumMod val="75000"/>
          </a:schemeClr>
        </a:solidFill>
      </dgm:spPr>
      <dgm:t>
        <a:bodyPr/>
        <a:lstStyle/>
        <a:p>
          <a:endParaRPr lang="en-US"/>
        </a:p>
      </dgm:t>
    </dgm:pt>
    <dgm:pt modelId="{BEE4FB8C-E077-4750-8EEF-EACB45F885D9}">
      <dgm:prSet custT="1"/>
      <dgm:spPr>
        <a:solidFill>
          <a:schemeClr val="accent3">
            <a:lumMod val="40000"/>
            <a:lumOff val="60000"/>
          </a:schemeClr>
        </a:solidFill>
      </dgm:spPr>
      <dgm:t>
        <a:bodyPr/>
        <a:lstStyle/>
        <a:p>
          <a:r>
            <a:rPr lang="en-US" sz="1050" dirty="0"/>
            <a:t>Required Documents:            1) Payee Certification (PC) form</a:t>
          </a:r>
        </a:p>
        <a:p>
          <a:r>
            <a:rPr lang="en-US" sz="1050" dirty="0"/>
            <a:t> 2) Substitute W9</a:t>
          </a:r>
        </a:p>
      </dgm:t>
    </dgm:pt>
    <dgm:pt modelId="{5855E327-1391-4D23-B4FA-85235BE5DFA3}" type="parTrans" cxnId="{81F8F3FE-1DF2-417A-8BEB-13CD8CE21837}">
      <dgm:prSet/>
      <dgm:spPr/>
      <dgm:t>
        <a:bodyPr/>
        <a:lstStyle/>
        <a:p>
          <a:endParaRPr lang="en-US"/>
        </a:p>
      </dgm:t>
    </dgm:pt>
    <dgm:pt modelId="{77833825-5F81-4E08-8F8A-57BDCF307FFF}" type="sibTrans" cxnId="{81F8F3FE-1DF2-417A-8BEB-13CD8CE21837}">
      <dgm:prSet/>
      <dgm:spPr>
        <a:solidFill>
          <a:schemeClr val="accent6">
            <a:lumMod val="40000"/>
            <a:lumOff val="60000"/>
          </a:schemeClr>
        </a:solidFill>
      </dgm:spPr>
      <dgm:t>
        <a:bodyPr/>
        <a:lstStyle/>
        <a:p>
          <a:endParaRPr lang="en-US"/>
        </a:p>
      </dgm:t>
    </dgm:pt>
    <dgm:pt modelId="{4AF88E8E-F77A-4AC5-B796-C471CBAF6C60}" type="pres">
      <dgm:prSet presAssocID="{DF95DB53-B019-4B7F-A206-A60DB49BEBB0}" presName="diagram" presStyleCnt="0">
        <dgm:presLayoutVars>
          <dgm:dir/>
          <dgm:resizeHandles/>
        </dgm:presLayoutVars>
      </dgm:prSet>
      <dgm:spPr/>
    </dgm:pt>
    <dgm:pt modelId="{6C8FE455-4543-4CCC-8DD0-09118A6AE886}" type="pres">
      <dgm:prSet presAssocID="{239DBAC3-3988-4E7B-8977-AE56A392B780}" presName="firstNode" presStyleLbl="node1" presStyleIdx="0" presStyleCnt="9" custLinFactNeighborX="-37506" custLinFactNeighborY="3676">
        <dgm:presLayoutVars>
          <dgm:bulletEnabled val="1"/>
        </dgm:presLayoutVars>
      </dgm:prSet>
      <dgm:spPr/>
    </dgm:pt>
    <dgm:pt modelId="{1B9D60E7-8537-4B70-B3FA-AA913286D16B}" type="pres">
      <dgm:prSet presAssocID="{2AB20E91-B75D-42B3-BF1E-04A83E5DA0D2}" presName="sibTrans" presStyleLbl="sibTrans2D1" presStyleIdx="0" presStyleCnt="8" custAng="315300" custScaleX="121411" custScaleY="102489" custLinFactNeighborX="-5071" custLinFactNeighborY="-4276"/>
      <dgm:spPr/>
    </dgm:pt>
    <dgm:pt modelId="{8965D0AA-BE98-476E-B8BC-F69A68215157}" type="pres">
      <dgm:prSet presAssocID="{A92F9F82-319B-4A22-86D6-144C45560A8B}" presName="middleNode" presStyleCnt="0"/>
      <dgm:spPr/>
    </dgm:pt>
    <dgm:pt modelId="{C60FA730-D7E5-46ED-A779-44F4863477A3}" type="pres">
      <dgm:prSet presAssocID="{A92F9F82-319B-4A22-86D6-144C45560A8B}" presName="padding" presStyleLbl="node1" presStyleIdx="0" presStyleCnt="9"/>
      <dgm:spPr/>
    </dgm:pt>
    <dgm:pt modelId="{15A7E093-07BB-499C-BF5B-92924FE8DA56}" type="pres">
      <dgm:prSet presAssocID="{A92F9F82-319B-4A22-86D6-144C45560A8B}" presName="shape" presStyleLbl="node1" presStyleIdx="1" presStyleCnt="9" custScaleX="123214" custScaleY="108452" custLinFactX="25199" custLinFactY="-100000" custLinFactNeighborX="100000" custLinFactNeighborY="-103395">
        <dgm:presLayoutVars>
          <dgm:bulletEnabled val="1"/>
        </dgm:presLayoutVars>
      </dgm:prSet>
      <dgm:spPr/>
    </dgm:pt>
    <dgm:pt modelId="{096B6C1A-3A6C-4887-B626-D058B6E313AE}" type="pres">
      <dgm:prSet presAssocID="{C6C46C14-C35D-40E0-807C-819DE580E48D}" presName="sibTrans" presStyleLbl="sibTrans2D1" presStyleIdx="1" presStyleCnt="8" custAng="91469" custScaleX="137203" custScaleY="106139" custLinFactNeighborX="-10706" custLinFactNeighborY="9412"/>
      <dgm:spPr/>
    </dgm:pt>
    <dgm:pt modelId="{E1183A23-39DB-4383-8ACA-04EA756C06FB}" type="pres">
      <dgm:prSet presAssocID="{F2A225E4-1F21-482D-AED6-E9AE06FFACD6}" presName="middleNode" presStyleCnt="0"/>
      <dgm:spPr/>
    </dgm:pt>
    <dgm:pt modelId="{DFAAA8BF-3B24-446D-BDAE-E04451519E46}" type="pres">
      <dgm:prSet presAssocID="{F2A225E4-1F21-482D-AED6-E9AE06FFACD6}" presName="padding" presStyleLbl="node1" presStyleIdx="1" presStyleCnt="9"/>
      <dgm:spPr/>
    </dgm:pt>
    <dgm:pt modelId="{E03DFB19-8104-45AB-A31C-686BB8CB22A9}" type="pres">
      <dgm:prSet presAssocID="{F2A225E4-1F21-482D-AED6-E9AE06FFACD6}" presName="shape" presStyleLbl="node1" presStyleIdx="2" presStyleCnt="9" custScaleX="154551" custScaleY="117033" custLinFactX="128892" custLinFactY="-200000" custLinFactNeighborX="200000" custLinFactNeighborY="-211077">
        <dgm:presLayoutVars>
          <dgm:bulletEnabled val="1"/>
        </dgm:presLayoutVars>
      </dgm:prSet>
      <dgm:spPr/>
    </dgm:pt>
    <dgm:pt modelId="{64ABF2AB-112D-4B52-8A0F-16C1A0A6FD99}" type="pres">
      <dgm:prSet presAssocID="{7B648583-5BCD-4FCD-8FD9-D5A7B140A820}" presName="sibTrans" presStyleLbl="sibTrans2D1" presStyleIdx="2" presStyleCnt="8" custAng="13709188" custScaleX="113704" custScaleY="112828" custLinFactX="500000" custLinFactY="-100000" custLinFactNeighborX="570576" custLinFactNeighborY="-157777"/>
      <dgm:spPr/>
    </dgm:pt>
    <dgm:pt modelId="{72DD4FFB-3E2D-44DF-A323-4D6330BCBF29}" type="pres">
      <dgm:prSet presAssocID="{52586802-531C-4007-9E81-40824806141D}" presName="middleNode" presStyleCnt="0"/>
      <dgm:spPr/>
    </dgm:pt>
    <dgm:pt modelId="{A25CF359-DBB7-4CCF-B3C6-814C40C45F4F}" type="pres">
      <dgm:prSet presAssocID="{52586802-531C-4007-9E81-40824806141D}" presName="padding" presStyleLbl="node1" presStyleIdx="2" presStyleCnt="9"/>
      <dgm:spPr/>
    </dgm:pt>
    <dgm:pt modelId="{DF32FFDA-0527-4538-B17F-6F54FFE180D3}" type="pres">
      <dgm:prSet presAssocID="{52586802-531C-4007-9E81-40824806141D}" presName="shape" presStyleLbl="node1" presStyleIdx="3" presStyleCnt="9" custLinFactX="-29342" custLinFactY="-70022" custLinFactNeighborX="-100000" custLinFactNeighborY="-100000">
        <dgm:presLayoutVars>
          <dgm:bulletEnabled val="1"/>
        </dgm:presLayoutVars>
      </dgm:prSet>
      <dgm:spPr/>
    </dgm:pt>
    <dgm:pt modelId="{43BAD01B-25B9-4721-889B-7D366CC27F91}" type="pres">
      <dgm:prSet presAssocID="{66E18F6A-B934-4F2B-8132-0D1D8A349197}" presName="sibTrans" presStyleLbl="sibTrans2D1" presStyleIdx="3" presStyleCnt="8" custAng="10200257" custLinFactNeighborX="-72268" custLinFactNeighborY="-22898"/>
      <dgm:spPr/>
    </dgm:pt>
    <dgm:pt modelId="{0877FDB5-426D-460D-BA33-273FBD5C839C}" type="pres">
      <dgm:prSet presAssocID="{72AC26BB-006E-4579-9B37-CDA7A4AB445E}" presName="middleNode" presStyleCnt="0"/>
      <dgm:spPr/>
    </dgm:pt>
    <dgm:pt modelId="{63E545BF-306C-4992-8094-83DECCD66C1A}" type="pres">
      <dgm:prSet presAssocID="{72AC26BB-006E-4579-9B37-CDA7A4AB445E}" presName="padding" presStyleLbl="node1" presStyleIdx="3" presStyleCnt="9"/>
      <dgm:spPr/>
    </dgm:pt>
    <dgm:pt modelId="{A43C6702-87D6-4565-A6F4-411652C246B3}" type="pres">
      <dgm:prSet presAssocID="{72AC26BB-006E-4579-9B37-CDA7A4AB445E}" presName="shape" presStyleLbl="node1" presStyleIdx="4" presStyleCnt="9" custScaleX="185254" custScaleY="117494" custLinFactNeighborX="1691" custLinFactNeighborY="-65778">
        <dgm:presLayoutVars>
          <dgm:bulletEnabled val="1"/>
        </dgm:presLayoutVars>
      </dgm:prSet>
      <dgm:spPr/>
    </dgm:pt>
    <dgm:pt modelId="{25C7FE94-AEBB-43F9-8038-C894E9AB0977}" type="pres">
      <dgm:prSet presAssocID="{83301A59-8638-46E4-812B-41991F9EF705}" presName="sibTrans" presStyleLbl="sibTrans2D1" presStyleIdx="4" presStyleCnt="8" custAng="10550523" custScaleX="653693" custLinFactNeighborX="92175" custLinFactNeighborY="26239"/>
      <dgm:spPr/>
    </dgm:pt>
    <dgm:pt modelId="{36D3C520-E12D-4B19-8707-B97EC2A3D99B}" type="pres">
      <dgm:prSet presAssocID="{EED65669-1332-4E8B-9BF4-73CA10E94983}" presName="middleNode" presStyleCnt="0"/>
      <dgm:spPr/>
    </dgm:pt>
    <dgm:pt modelId="{BCB9CCB0-9C82-4E07-83A8-918DA39261FE}" type="pres">
      <dgm:prSet presAssocID="{EED65669-1332-4E8B-9BF4-73CA10E94983}" presName="padding" presStyleLbl="node1" presStyleIdx="4" presStyleCnt="9"/>
      <dgm:spPr/>
    </dgm:pt>
    <dgm:pt modelId="{70F8792E-731E-4D29-902F-38A1C90D304F}" type="pres">
      <dgm:prSet presAssocID="{EED65669-1332-4E8B-9BF4-73CA10E94983}" presName="shape" presStyleLbl="node1" presStyleIdx="5" presStyleCnt="9" custLinFactX="100000" custLinFactNeighborX="180613" custLinFactNeighborY="-11666">
        <dgm:presLayoutVars>
          <dgm:bulletEnabled val="1"/>
        </dgm:presLayoutVars>
      </dgm:prSet>
      <dgm:spPr/>
    </dgm:pt>
    <dgm:pt modelId="{4EBA5CA5-627A-4090-8B10-E64769436F3F}" type="pres">
      <dgm:prSet presAssocID="{30A354F2-0602-4C37-A572-6EA3FB01C235}" presName="sibTrans" presStyleLbl="sibTrans2D1" presStyleIdx="5" presStyleCnt="8" custAng="21056013" custScaleX="126508" custScaleY="112178" custLinFactX="-500000" custLinFactY="100000" custLinFactNeighborX="-520469" custLinFactNeighborY="130306"/>
      <dgm:spPr/>
    </dgm:pt>
    <dgm:pt modelId="{72C67A95-AAA8-4F97-9BDA-B416746D04E0}" type="pres">
      <dgm:prSet presAssocID="{BEE4FB8C-E077-4750-8EEF-EACB45F885D9}" presName="middleNode" presStyleCnt="0"/>
      <dgm:spPr/>
    </dgm:pt>
    <dgm:pt modelId="{0B82D9BF-9648-40FF-8568-B594D2BC9E54}" type="pres">
      <dgm:prSet presAssocID="{BEE4FB8C-E077-4750-8EEF-EACB45F885D9}" presName="padding" presStyleLbl="node1" presStyleIdx="5" presStyleCnt="9"/>
      <dgm:spPr/>
    </dgm:pt>
    <dgm:pt modelId="{486C8282-5CCB-4FB2-BD98-43B97D6B06DB}" type="pres">
      <dgm:prSet presAssocID="{BEE4FB8C-E077-4750-8EEF-EACB45F885D9}" presName="shape" presStyleLbl="node1" presStyleIdx="6" presStyleCnt="9" custScaleX="203541" custScaleY="160499" custLinFactX="-219798" custLinFactY="181337" custLinFactNeighborX="-300000" custLinFactNeighborY="200000">
        <dgm:presLayoutVars>
          <dgm:bulletEnabled val="1"/>
        </dgm:presLayoutVars>
      </dgm:prSet>
      <dgm:spPr/>
    </dgm:pt>
    <dgm:pt modelId="{920BACD8-AD0B-4ED1-A644-5E5E27D2BABB}" type="pres">
      <dgm:prSet presAssocID="{77833825-5F81-4E08-8F8A-57BDCF307FFF}" presName="sibTrans" presStyleLbl="sibTrans2D1" presStyleIdx="6" presStyleCnt="8" custAng="4063777" custLinFactX="271180" custLinFactY="-100000" custLinFactNeighborX="300000" custLinFactNeighborY="-117985"/>
      <dgm:spPr/>
    </dgm:pt>
    <dgm:pt modelId="{C02C047E-2714-4B40-AEA1-F982B5693590}" type="pres">
      <dgm:prSet presAssocID="{0EC4039E-5021-4ECE-AFBF-B02FAB008084}" presName="middleNode" presStyleCnt="0"/>
      <dgm:spPr/>
    </dgm:pt>
    <dgm:pt modelId="{57CEE005-3F87-4C6F-87D8-D624AA8418B9}" type="pres">
      <dgm:prSet presAssocID="{0EC4039E-5021-4ECE-AFBF-B02FAB008084}" presName="padding" presStyleLbl="node1" presStyleIdx="6" presStyleCnt="9"/>
      <dgm:spPr/>
    </dgm:pt>
    <dgm:pt modelId="{828A74A0-BB73-49EF-B35A-A5688E40AE43}" type="pres">
      <dgm:prSet presAssocID="{0EC4039E-5021-4ECE-AFBF-B02FAB008084}" presName="shape" presStyleLbl="node1" presStyleIdx="7" presStyleCnt="9" custLinFactX="-31428" custLinFactNeighborX="-100000" custLinFactNeighborY="27556">
        <dgm:presLayoutVars>
          <dgm:bulletEnabled val="1"/>
        </dgm:presLayoutVars>
      </dgm:prSet>
      <dgm:spPr/>
    </dgm:pt>
    <dgm:pt modelId="{6AE39C84-B450-41B4-9E84-689E1C9B49A2}" type="pres">
      <dgm:prSet presAssocID="{5E536606-D8A6-48DB-95B3-30437FEBCBB3}" presName="sibTrans" presStyleLbl="sibTrans2D1" presStyleIdx="7" presStyleCnt="8" custScaleX="152154" custScaleY="113737"/>
      <dgm:spPr/>
    </dgm:pt>
    <dgm:pt modelId="{1B8C136B-C760-4D81-8E86-63037CAD3396}" type="pres">
      <dgm:prSet presAssocID="{C15E4E71-2CA6-4FA4-A586-DEC3A56290EB}" presName="lastNode" presStyleLbl="node1" presStyleIdx="8" presStyleCnt="9" custScaleX="127896" custScaleY="87428" custLinFactNeighborX="-2603" custLinFactNeighborY="-15514">
        <dgm:presLayoutVars>
          <dgm:bulletEnabled val="1"/>
        </dgm:presLayoutVars>
      </dgm:prSet>
      <dgm:spPr/>
    </dgm:pt>
  </dgm:ptLst>
  <dgm:cxnLst>
    <dgm:cxn modelId="{EE717D05-E8C7-457D-84AB-689ABD97DE7C}" srcId="{DF95DB53-B019-4B7F-A206-A60DB49BEBB0}" destId="{C15E4E71-2CA6-4FA4-A586-DEC3A56290EB}" srcOrd="8" destOrd="0" parTransId="{CA75885B-1443-4792-8DEB-F6F4A17FB6B3}" sibTransId="{4C46F1D2-3536-47B3-835E-0B35A7C2CA3D}"/>
    <dgm:cxn modelId="{CBC9670E-684D-4387-BF8A-3DD26278BE18}" srcId="{DF95DB53-B019-4B7F-A206-A60DB49BEBB0}" destId="{EED65669-1332-4E8B-9BF4-73CA10E94983}" srcOrd="5" destOrd="0" parTransId="{C8739194-5285-4671-ABC4-7D422A442E2D}" sibTransId="{30A354F2-0602-4C37-A572-6EA3FB01C235}"/>
    <dgm:cxn modelId="{2FD26911-31E5-4196-8B3A-2B82E0F8235A}" type="presOf" srcId="{BEE4FB8C-E077-4750-8EEF-EACB45F885D9}" destId="{486C8282-5CCB-4FB2-BD98-43B97D6B06DB}" srcOrd="0" destOrd="0" presId="urn:microsoft.com/office/officeart/2005/8/layout/bProcess2"/>
    <dgm:cxn modelId="{E11EC919-5461-4041-A5C6-A0EF42CBFCD2}" srcId="{DF95DB53-B019-4B7F-A206-A60DB49BEBB0}" destId="{0EC4039E-5021-4ECE-AFBF-B02FAB008084}" srcOrd="7" destOrd="0" parTransId="{0CC20503-A563-4B26-ABEC-70F76BDA6C90}" sibTransId="{5E536606-D8A6-48DB-95B3-30437FEBCBB3}"/>
    <dgm:cxn modelId="{54E5933A-CE85-422A-A2B9-46C39CEB99A1}" type="presOf" srcId="{72AC26BB-006E-4579-9B37-CDA7A4AB445E}" destId="{A43C6702-87D6-4565-A6F4-411652C246B3}" srcOrd="0" destOrd="0" presId="urn:microsoft.com/office/officeart/2005/8/layout/bProcess2"/>
    <dgm:cxn modelId="{63B2C93D-5FFD-4631-9614-DD07F585E8D2}" srcId="{DF95DB53-B019-4B7F-A206-A60DB49BEBB0}" destId="{72AC26BB-006E-4579-9B37-CDA7A4AB445E}" srcOrd="4" destOrd="0" parTransId="{AC5491A9-FE14-4063-9ECF-2FA03D19B0D2}" sibTransId="{83301A59-8638-46E4-812B-41991F9EF705}"/>
    <dgm:cxn modelId="{AC1D0E5D-4404-4C09-9A05-99FAC87B5353}" type="presOf" srcId="{2AB20E91-B75D-42B3-BF1E-04A83E5DA0D2}" destId="{1B9D60E7-8537-4B70-B3FA-AA913286D16B}" srcOrd="0" destOrd="0" presId="urn:microsoft.com/office/officeart/2005/8/layout/bProcess2"/>
    <dgm:cxn modelId="{FE232A48-DD4D-44AC-8B9F-845CBAA07216}" type="presOf" srcId="{5E536606-D8A6-48DB-95B3-30437FEBCBB3}" destId="{6AE39C84-B450-41B4-9E84-689E1C9B49A2}" srcOrd="0" destOrd="0" presId="urn:microsoft.com/office/officeart/2005/8/layout/bProcess2"/>
    <dgm:cxn modelId="{2BCD304F-2A78-4A17-A677-3649DFD43A60}" srcId="{DF95DB53-B019-4B7F-A206-A60DB49BEBB0}" destId="{52586802-531C-4007-9E81-40824806141D}" srcOrd="3" destOrd="0" parTransId="{763E2FA6-1F2A-4A9E-B622-34C36874EECC}" sibTransId="{66E18F6A-B934-4F2B-8132-0D1D8A349197}"/>
    <dgm:cxn modelId="{8FE02870-C613-4FC7-AB2B-5D4519DF801F}" type="presOf" srcId="{EED65669-1332-4E8B-9BF4-73CA10E94983}" destId="{70F8792E-731E-4D29-902F-38A1C90D304F}" srcOrd="0" destOrd="0" presId="urn:microsoft.com/office/officeart/2005/8/layout/bProcess2"/>
    <dgm:cxn modelId="{81B41A76-58DA-4BBA-8AE4-C01C1CDD0C8C}" type="presOf" srcId="{0EC4039E-5021-4ECE-AFBF-B02FAB008084}" destId="{828A74A0-BB73-49EF-B35A-A5688E40AE43}" srcOrd="0" destOrd="0" presId="urn:microsoft.com/office/officeart/2005/8/layout/bProcess2"/>
    <dgm:cxn modelId="{E456AB76-ACDC-45E0-9FDE-EBA79B29788F}" type="presOf" srcId="{DF95DB53-B019-4B7F-A206-A60DB49BEBB0}" destId="{4AF88E8E-F77A-4AC5-B796-C471CBAF6C60}" srcOrd="0" destOrd="0" presId="urn:microsoft.com/office/officeart/2005/8/layout/bProcess2"/>
    <dgm:cxn modelId="{3DED1178-19D3-49C9-A644-6B5A609C80AA}" type="presOf" srcId="{F2A225E4-1F21-482D-AED6-E9AE06FFACD6}" destId="{E03DFB19-8104-45AB-A31C-686BB8CB22A9}" srcOrd="0" destOrd="0" presId="urn:microsoft.com/office/officeart/2005/8/layout/bProcess2"/>
    <dgm:cxn modelId="{5E930659-1F9A-436D-B341-2E770811DD40}" srcId="{DF95DB53-B019-4B7F-A206-A60DB49BEBB0}" destId="{A92F9F82-319B-4A22-86D6-144C45560A8B}" srcOrd="1" destOrd="0" parTransId="{78E59EDA-3A01-412A-96F5-43232EBB991B}" sibTransId="{C6C46C14-C35D-40E0-807C-819DE580E48D}"/>
    <dgm:cxn modelId="{E8BB7979-5D5E-41C0-8933-A496C9DA7927}" srcId="{DF95DB53-B019-4B7F-A206-A60DB49BEBB0}" destId="{F2A225E4-1F21-482D-AED6-E9AE06FFACD6}" srcOrd="2" destOrd="0" parTransId="{9EEFD794-9910-4C02-9C63-6090F43E4C62}" sibTransId="{7B648583-5BCD-4FCD-8FD9-D5A7B140A820}"/>
    <dgm:cxn modelId="{A4F8357C-C72A-4D1C-9F89-7D8C01DCE296}" srcId="{DF95DB53-B019-4B7F-A206-A60DB49BEBB0}" destId="{239DBAC3-3988-4E7B-8977-AE56A392B780}" srcOrd="0" destOrd="0" parTransId="{7588593F-6627-43CA-8AC1-8358CBC97878}" sibTransId="{2AB20E91-B75D-42B3-BF1E-04A83E5DA0D2}"/>
    <dgm:cxn modelId="{39217D82-7246-4049-B1CD-9C0459C121BA}" type="presOf" srcId="{239DBAC3-3988-4E7B-8977-AE56A392B780}" destId="{6C8FE455-4543-4CCC-8DD0-09118A6AE886}" srcOrd="0" destOrd="0" presId="urn:microsoft.com/office/officeart/2005/8/layout/bProcess2"/>
    <dgm:cxn modelId="{D8D7FD92-AEB0-4552-A77E-A97B45D66FA6}" type="presOf" srcId="{30A354F2-0602-4C37-A572-6EA3FB01C235}" destId="{4EBA5CA5-627A-4090-8B10-E64769436F3F}" srcOrd="0" destOrd="0" presId="urn:microsoft.com/office/officeart/2005/8/layout/bProcess2"/>
    <dgm:cxn modelId="{16740796-D39A-4926-8F0D-A748C835EA45}" type="presOf" srcId="{7B648583-5BCD-4FCD-8FD9-D5A7B140A820}" destId="{64ABF2AB-112D-4B52-8A0F-16C1A0A6FD99}" srcOrd="0" destOrd="0" presId="urn:microsoft.com/office/officeart/2005/8/layout/bProcess2"/>
    <dgm:cxn modelId="{F4DE3297-E3F9-4414-9A68-213F14CD8B65}" type="presOf" srcId="{52586802-531C-4007-9E81-40824806141D}" destId="{DF32FFDA-0527-4538-B17F-6F54FFE180D3}" srcOrd="0" destOrd="0" presId="urn:microsoft.com/office/officeart/2005/8/layout/bProcess2"/>
    <dgm:cxn modelId="{36166798-0EBC-4433-85AB-FCF63294D115}" type="presOf" srcId="{A92F9F82-319B-4A22-86D6-144C45560A8B}" destId="{15A7E093-07BB-499C-BF5B-92924FE8DA56}" srcOrd="0" destOrd="0" presId="urn:microsoft.com/office/officeart/2005/8/layout/bProcess2"/>
    <dgm:cxn modelId="{889F92AE-20A7-4573-9357-F991711E0798}" type="presOf" srcId="{83301A59-8638-46E4-812B-41991F9EF705}" destId="{25C7FE94-AEBB-43F9-8038-C894E9AB0977}" srcOrd="0" destOrd="0" presId="urn:microsoft.com/office/officeart/2005/8/layout/bProcess2"/>
    <dgm:cxn modelId="{80C31FB1-D5DF-4374-8926-E341E7FD7102}" type="presOf" srcId="{77833825-5F81-4E08-8F8A-57BDCF307FFF}" destId="{920BACD8-AD0B-4ED1-A644-5E5E27D2BABB}" srcOrd="0" destOrd="0" presId="urn:microsoft.com/office/officeart/2005/8/layout/bProcess2"/>
    <dgm:cxn modelId="{B32230C0-EBA4-4CB0-8F5B-DDDDC13A01CC}" type="presOf" srcId="{C6C46C14-C35D-40E0-807C-819DE580E48D}" destId="{096B6C1A-3A6C-4887-B626-D058B6E313AE}" srcOrd="0" destOrd="0" presId="urn:microsoft.com/office/officeart/2005/8/layout/bProcess2"/>
    <dgm:cxn modelId="{242F53DA-2138-4B18-9073-34678463A683}" type="presOf" srcId="{C15E4E71-2CA6-4FA4-A586-DEC3A56290EB}" destId="{1B8C136B-C760-4D81-8E86-63037CAD3396}" srcOrd="0" destOrd="0" presId="urn:microsoft.com/office/officeart/2005/8/layout/bProcess2"/>
    <dgm:cxn modelId="{7EC8D7F7-98D5-433F-9BC5-7650DC845B4A}" type="presOf" srcId="{66E18F6A-B934-4F2B-8132-0D1D8A349197}" destId="{43BAD01B-25B9-4721-889B-7D366CC27F91}" srcOrd="0" destOrd="0" presId="urn:microsoft.com/office/officeart/2005/8/layout/bProcess2"/>
    <dgm:cxn modelId="{81F8F3FE-1DF2-417A-8BEB-13CD8CE21837}" srcId="{DF95DB53-B019-4B7F-A206-A60DB49BEBB0}" destId="{BEE4FB8C-E077-4750-8EEF-EACB45F885D9}" srcOrd="6" destOrd="0" parTransId="{5855E327-1391-4D23-B4FA-85235BE5DFA3}" sibTransId="{77833825-5F81-4E08-8F8A-57BDCF307FFF}"/>
    <dgm:cxn modelId="{270E5619-A6ED-4EE4-AC0E-F7C396293C51}" type="presParOf" srcId="{4AF88E8E-F77A-4AC5-B796-C471CBAF6C60}" destId="{6C8FE455-4543-4CCC-8DD0-09118A6AE886}" srcOrd="0" destOrd="0" presId="urn:microsoft.com/office/officeart/2005/8/layout/bProcess2"/>
    <dgm:cxn modelId="{C7CCEEC6-3BC2-4387-9D11-BD036EB4882F}" type="presParOf" srcId="{4AF88E8E-F77A-4AC5-B796-C471CBAF6C60}" destId="{1B9D60E7-8537-4B70-B3FA-AA913286D16B}" srcOrd="1" destOrd="0" presId="urn:microsoft.com/office/officeart/2005/8/layout/bProcess2"/>
    <dgm:cxn modelId="{6D025DF0-FAE1-4838-8AB4-375AF26835DD}" type="presParOf" srcId="{4AF88E8E-F77A-4AC5-B796-C471CBAF6C60}" destId="{8965D0AA-BE98-476E-B8BC-F69A68215157}" srcOrd="2" destOrd="0" presId="urn:microsoft.com/office/officeart/2005/8/layout/bProcess2"/>
    <dgm:cxn modelId="{105DCDA5-E005-40BD-B053-BD21119DDC1B}" type="presParOf" srcId="{8965D0AA-BE98-476E-B8BC-F69A68215157}" destId="{C60FA730-D7E5-46ED-A779-44F4863477A3}" srcOrd="0" destOrd="0" presId="urn:microsoft.com/office/officeart/2005/8/layout/bProcess2"/>
    <dgm:cxn modelId="{51B20A23-0922-4C89-A21B-4C1D8069CF64}" type="presParOf" srcId="{8965D0AA-BE98-476E-B8BC-F69A68215157}" destId="{15A7E093-07BB-499C-BF5B-92924FE8DA56}" srcOrd="1" destOrd="0" presId="urn:microsoft.com/office/officeart/2005/8/layout/bProcess2"/>
    <dgm:cxn modelId="{20D2E54A-D00F-4944-9DD3-16207BF7ABE7}" type="presParOf" srcId="{4AF88E8E-F77A-4AC5-B796-C471CBAF6C60}" destId="{096B6C1A-3A6C-4887-B626-D058B6E313AE}" srcOrd="3" destOrd="0" presId="urn:microsoft.com/office/officeart/2005/8/layout/bProcess2"/>
    <dgm:cxn modelId="{5BE5CC41-91C4-408A-B3C2-8997CCA8278C}" type="presParOf" srcId="{4AF88E8E-F77A-4AC5-B796-C471CBAF6C60}" destId="{E1183A23-39DB-4383-8ACA-04EA756C06FB}" srcOrd="4" destOrd="0" presId="urn:microsoft.com/office/officeart/2005/8/layout/bProcess2"/>
    <dgm:cxn modelId="{5C302E41-B7D3-465F-94C8-B04EAAAD7D1C}" type="presParOf" srcId="{E1183A23-39DB-4383-8ACA-04EA756C06FB}" destId="{DFAAA8BF-3B24-446D-BDAE-E04451519E46}" srcOrd="0" destOrd="0" presId="urn:microsoft.com/office/officeart/2005/8/layout/bProcess2"/>
    <dgm:cxn modelId="{2935F0CD-40CD-44C7-8278-F937841072A8}" type="presParOf" srcId="{E1183A23-39DB-4383-8ACA-04EA756C06FB}" destId="{E03DFB19-8104-45AB-A31C-686BB8CB22A9}" srcOrd="1" destOrd="0" presId="urn:microsoft.com/office/officeart/2005/8/layout/bProcess2"/>
    <dgm:cxn modelId="{987538F1-2A36-4AE8-9DAA-54E1A5061033}" type="presParOf" srcId="{4AF88E8E-F77A-4AC5-B796-C471CBAF6C60}" destId="{64ABF2AB-112D-4B52-8A0F-16C1A0A6FD99}" srcOrd="5" destOrd="0" presId="urn:microsoft.com/office/officeart/2005/8/layout/bProcess2"/>
    <dgm:cxn modelId="{152F2504-80EF-4452-8C03-8E9A59977F75}" type="presParOf" srcId="{4AF88E8E-F77A-4AC5-B796-C471CBAF6C60}" destId="{72DD4FFB-3E2D-44DF-A323-4D6330BCBF29}" srcOrd="6" destOrd="0" presId="urn:microsoft.com/office/officeart/2005/8/layout/bProcess2"/>
    <dgm:cxn modelId="{265A0503-B670-43AB-9F1B-674FB2A83081}" type="presParOf" srcId="{72DD4FFB-3E2D-44DF-A323-4D6330BCBF29}" destId="{A25CF359-DBB7-4CCF-B3C6-814C40C45F4F}" srcOrd="0" destOrd="0" presId="urn:microsoft.com/office/officeart/2005/8/layout/bProcess2"/>
    <dgm:cxn modelId="{1495C83F-F3F1-4DC9-96A0-816D4F1962D4}" type="presParOf" srcId="{72DD4FFB-3E2D-44DF-A323-4D6330BCBF29}" destId="{DF32FFDA-0527-4538-B17F-6F54FFE180D3}" srcOrd="1" destOrd="0" presId="urn:microsoft.com/office/officeart/2005/8/layout/bProcess2"/>
    <dgm:cxn modelId="{672A85A8-1B24-42C2-B958-901BA82909E9}" type="presParOf" srcId="{4AF88E8E-F77A-4AC5-B796-C471CBAF6C60}" destId="{43BAD01B-25B9-4721-889B-7D366CC27F91}" srcOrd="7" destOrd="0" presId="urn:microsoft.com/office/officeart/2005/8/layout/bProcess2"/>
    <dgm:cxn modelId="{F0E87C00-B13E-46ED-A9AD-47381A7649FC}" type="presParOf" srcId="{4AF88E8E-F77A-4AC5-B796-C471CBAF6C60}" destId="{0877FDB5-426D-460D-BA33-273FBD5C839C}" srcOrd="8" destOrd="0" presId="urn:microsoft.com/office/officeart/2005/8/layout/bProcess2"/>
    <dgm:cxn modelId="{BEF27B69-8B50-46D6-80F9-979B13F4555F}" type="presParOf" srcId="{0877FDB5-426D-460D-BA33-273FBD5C839C}" destId="{63E545BF-306C-4992-8094-83DECCD66C1A}" srcOrd="0" destOrd="0" presId="urn:microsoft.com/office/officeart/2005/8/layout/bProcess2"/>
    <dgm:cxn modelId="{78C0ECE3-C15A-4B3B-B97E-2D25E8DDC7C7}" type="presParOf" srcId="{0877FDB5-426D-460D-BA33-273FBD5C839C}" destId="{A43C6702-87D6-4565-A6F4-411652C246B3}" srcOrd="1" destOrd="0" presId="urn:microsoft.com/office/officeart/2005/8/layout/bProcess2"/>
    <dgm:cxn modelId="{DAB66983-C924-491D-8CE6-2079CA62E21B}" type="presParOf" srcId="{4AF88E8E-F77A-4AC5-B796-C471CBAF6C60}" destId="{25C7FE94-AEBB-43F9-8038-C894E9AB0977}" srcOrd="9" destOrd="0" presId="urn:microsoft.com/office/officeart/2005/8/layout/bProcess2"/>
    <dgm:cxn modelId="{E4E21796-9147-4320-8B68-AB40F654D5ED}" type="presParOf" srcId="{4AF88E8E-F77A-4AC5-B796-C471CBAF6C60}" destId="{36D3C520-E12D-4B19-8707-B97EC2A3D99B}" srcOrd="10" destOrd="0" presId="urn:microsoft.com/office/officeart/2005/8/layout/bProcess2"/>
    <dgm:cxn modelId="{0F3915D1-1E13-4F66-B3D1-1B40EC5A60C4}" type="presParOf" srcId="{36D3C520-E12D-4B19-8707-B97EC2A3D99B}" destId="{BCB9CCB0-9C82-4E07-83A8-918DA39261FE}" srcOrd="0" destOrd="0" presId="urn:microsoft.com/office/officeart/2005/8/layout/bProcess2"/>
    <dgm:cxn modelId="{22162745-A86D-4584-8CA4-39D370365580}" type="presParOf" srcId="{36D3C520-E12D-4B19-8707-B97EC2A3D99B}" destId="{70F8792E-731E-4D29-902F-38A1C90D304F}" srcOrd="1" destOrd="0" presId="urn:microsoft.com/office/officeart/2005/8/layout/bProcess2"/>
    <dgm:cxn modelId="{41897375-9CBE-4DC7-B441-E0B5010B60BC}" type="presParOf" srcId="{4AF88E8E-F77A-4AC5-B796-C471CBAF6C60}" destId="{4EBA5CA5-627A-4090-8B10-E64769436F3F}" srcOrd="11" destOrd="0" presId="urn:microsoft.com/office/officeart/2005/8/layout/bProcess2"/>
    <dgm:cxn modelId="{DCE03290-5FEC-4058-A6C0-03089EBEAB6F}" type="presParOf" srcId="{4AF88E8E-F77A-4AC5-B796-C471CBAF6C60}" destId="{72C67A95-AAA8-4F97-9BDA-B416746D04E0}" srcOrd="12" destOrd="0" presId="urn:microsoft.com/office/officeart/2005/8/layout/bProcess2"/>
    <dgm:cxn modelId="{787799D2-A127-4D8D-8812-233A9E96BA01}" type="presParOf" srcId="{72C67A95-AAA8-4F97-9BDA-B416746D04E0}" destId="{0B82D9BF-9648-40FF-8568-B594D2BC9E54}" srcOrd="0" destOrd="0" presId="urn:microsoft.com/office/officeart/2005/8/layout/bProcess2"/>
    <dgm:cxn modelId="{3C4F9BCD-DAD9-4D30-8097-93BCAE15B2E3}" type="presParOf" srcId="{72C67A95-AAA8-4F97-9BDA-B416746D04E0}" destId="{486C8282-5CCB-4FB2-BD98-43B97D6B06DB}" srcOrd="1" destOrd="0" presId="urn:microsoft.com/office/officeart/2005/8/layout/bProcess2"/>
    <dgm:cxn modelId="{3569E894-1BD7-4075-A1C3-634CD6A89537}" type="presParOf" srcId="{4AF88E8E-F77A-4AC5-B796-C471CBAF6C60}" destId="{920BACD8-AD0B-4ED1-A644-5E5E27D2BABB}" srcOrd="13" destOrd="0" presId="urn:microsoft.com/office/officeart/2005/8/layout/bProcess2"/>
    <dgm:cxn modelId="{BF3B57A3-1CC3-442C-AC2B-F571763E754E}" type="presParOf" srcId="{4AF88E8E-F77A-4AC5-B796-C471CBAF6C60}" destId="{C02C047E-2714-4B40-AEA1-F982B5693590}" srcOrd="14" destOrd="0" presId="urn:microsoft.com/office/officeart/2005/8/layout/bProcess2"/>
    <dgm:cxn modelId="{314A2C5A-D98C-4D83-AF6B-1415E0DD167E}" type="presParOf" srcId="{C02C047E-2714-4B40-AEA1-F982B5693590}" destId="{57CEE005-3F87-4C6F-87D8-D624AA8418B9}" srcOrd="0" destOrd="0" presId="urn:microsoft.com/office/officeart/2005/8/layout/bProcess2"/>
    <dgm:cxn modelId="{CAF5363F-64FE-4934-AB88-6701F773D595}" type="presParOf" srcId="{C02C047E-2714-4B40-AEA1-F982B5693590}" destId="{828A74A0-BB73-49EF-B35A-A5688E40AE43}" srcOrd="1" destOrd="0" presId="urn:microsoft.com/office/officeart/2005/8/layout/bProcess2"/>
    <dgm:cxn modelId="{DF250146-6E19-4CB4-85A6-D491745EBC00}" type="presParOf" srcId="{4AF88E8E-F77A-4AC5-B796-C471CBAF6C60}" destId="{6AE39C84-B450-41B4-9E84-689E1C9B49A2}" srcOrd="15" destOrd="0" presId="urn:microsoft.com/office/officeart/2005/8/layout/bProcess2"/>
    <dgm:cxn modelId="{21A38D5C-3A5B-43BD-A319-185371B7D943}" type="presParOf" srcId="{4AF88E8E-F77A-4AC5-B796-C471CBAF6C60}" destId="{1B8C136B-C760-4D81-8E86-63037CAD3396}"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95DB53-B019-4B7F-A206-A60DB49BEBB0}" type="doc">
      <dgm:prSet loTypeId="urn:microsoft.com/office/officeart/2005/8/layout/bProcess2" loCatId="process" qsTypeId="urn:microsoft.com/office/officeart/2005/8/quickstyle/simple1" qsCatId="simple" csTypeId="urn:microsoft.com/office/officeart/2005/8/colors/colorful2" csCatId="colorful" phldr="1"/>
      <dgm:spPr/>
      <dgm:t>
        <a:bodyPr/>
        <a:lstStyle/>
        <a:p>
          <a:endParaRPr lang="en-US"/>
        </a:p>
      </dgm:t>
    </dgm:pt>
    <dgm:pt modelId="{239DBAC3-3988-4E7B-8977-AE56A392B780}">
      <dgm:prSet phldrT="[Text]" custT="1"/>
      <dgm:spPr/>
      <dgm:t>
        <a:bodyPr/>
        <a:lstStyle/>
        <a:p>
          <a:r>
            <a:rPr lang="en-US" sz="1000" dirty="0"/>
            <a:t>Are you assisting an employee or non-employee?</a:t>
          </a:r>
        </a:p>
      </dgm:t>
    </dgm:pt>
    <dgm:pt modelId="{7588593F-6627-43CA-8AC1-8358CBC97878}" type="parTrans" cxnId="{A4F8357C-C72A-4D1C-9F89-7D8C01DCE296}">
      <dgm:prSet/>
      <dgm:spPr/>
      <dgm:t>
        <a:bodyPr/>
        <a:lstStyle/>
        <a:p>
          <a:endParaRPr lang="en-US"/>
        </a:p>
      </dgm:t>
    </dgm:pt>
    <dgm:pt modelId="{2AB20E91-B75D-42B3-BF1E-04A83E5DA0D2}" type="sibTrans" cxnId="{A4F8357C-C72A-4D1C-9F89-7D8C01DCE296}">
      <dgm:prSet/>
      <dgm:spPr/>
      <dgm:t>
        <a:bodyPr/>
        <a:lstStyle/>
        <a:p>
          <a:endParaRPr lang="en-US"/>
        </a:p>
      </dgm:t>
    </dgm:pt>
    <dgm:pt modelId="{A92F9F82-319B-4A22-86D6-144C45560A8B}">
      <dgm:prSet phldrT="[Text]" custT="1"/>
      <dgm:spPr/>
      <dgm:t>
        <a:bodyPr/>
        <a:lstStyle/>
        <a:p>
          <a:r>
            <a:rPr lang="en-US" sz="1100" b="1" dirty="0"/>
            <a:t>Non-Employee</a:t>
          </a:r>
          <a:endParaRPr lang="en-US" sz="300" b="1" dirty="0"/>
        </a:p>
      </dgm:t>
    </dgm:pt>
    <dgm:pt modelId="{78E59EDA-3A01-412A-96F5-43232EBB991B}" type="parTrans" cxnId="{5E930659-1F9A-436D-B341-2E770811DD40}">
      <dgm:prSet/>
      <dgm:spPr/>
      <dgm:t>
        <a:bodyPr/>
        <a:lstStyle/>
        <a:p>
          <a:endParaRPr lang="en-US"/>
        </a:p>
      </dgm:t>
    </dgm:pt>
    <dgm:pt modelId="{C6C46C14-C35D-40E0-807C-819DE580E48D}" type="sibTrans" cxnId="{5E930659-1F9A-436D-B341-2E770811DD40}">
      <dgm:prSet/>
      <dgm:spPr/>
      <dgm:t>
        <a:bodyPr/>
        <a:lstStyle/>
        <a:p>
          <a:endParaRPr lang="en-US"/>
        </a:p>
      </dgm:t>
    </dgm:pt>
    <dgm:pt modelId="{F2A225E4-1F21-482D-AED6-E9AE06FFACD6}">
      <dgm:prSet phldrT="[Text]" custT="1"/>
      <dgm:spPr/>
      <dgm:t>
        <a:bodyPr/>
        <a:lstStyle/>
        <a:p>
          <a:r>
            <a:rPr lang="en-US" sz="1050" dirty="0"/>
            <a:t>Have you been paid by Purdue before?</a:t>
          </a:r>
        </a:p>
      </dgm:t>
    </dgm:pt>
    <dgm:pt modelId="{9EEFD794-9910-4C02-9C63-6090F43E4C62}" type="parTrans" cxnId="{E8BB7979-5D5E-41C0-8933-A496C9DA7927}">
      <dgm:prSet/>
      <dgm:spPr/>
      <dgm:t>
        <a:bodyPr/>
        <a:lstStyle/>
        <a:p>
          <a:endParaRPr lang="en-US"/>
        </a:p>
      </dgm:t>
    </dgm:pt>
    <dgm:pt modelId="{7B648583-5BCD-4FCD-8FD9-D5A7B140A820}" type="sibTrans" cxnId="{E8BB7979-5D5E-41C0-8933-A496C9DA7927}">
      <dgm:prSet/>
      <dgm:spPr/>
      <dgm:t>
        <a:bodyPr/>
        <a:lstStyle/>
        <a:p>
          <a:endParaRPr lang="en-US"/>
        </a:p>
      </dgm:t>
    </dgm:pt>
    <dgm:pt modelId="{C15E4E71-2CA6-4FA4-A586-DEC3A56290EB}">
      <dgm:prSet phldrT="[Text]" custT="1"/>
      <dgm:spPr>
        <a:solidFill>
          <a:schemeClr val="tx2">
            <a:lumMod val="75000"/>
          </a:schemeClr>
        </a:solidFill>
      </dgm:spPr>
      <dgm:t>
        <a:bodyPr/>
        <a:lstStyle/>
        <a:p>
          <a:r>
            <a:rPr lang="en-US" sz="1050" dirty="0"/>
            <a:t> </a:t>
          </a:r>
          <a:r>
            <a:rPr lang="en-US" sz="800" dirty="0"/>
            <a:t>Once the individual has completed Glacier requirements, they will need to provide Glacier documents to finalize the reimbursement packet</a:t>
          </a:r>
          <a:endParaRPr lang="en-US" sz="1050" dirty="0"/>
        </a:p>
      </dgm:t>
    </dgm:pt>
    <dgm:pt modelId="{CA75885B-1443-4792-8DEB-F6F4A17FB6B3}" type="parTrans" cxnId="{EE717D05-E8C7-457D-84AB-689ABD97DE7C}">
      <dgm:prSet/>
      <dgm:spPr/>
      <dgm:t>
        <a:bodyPr/>
        <a:lstStyle/>
        <a:p>
          <a:endParaRPr lang="en-US"/>
        </a:p>
      </dgm:t>
    </dgm:pt>
    <dgm:pt modelId="{4C46F1D2-3536-47B3-835E-0B35A7C2CA3D}" type="sibTrans" cxnId="{EE717D05-E8C7-457D-84AB-689ABD97DE7C}">
      <dgm:prSet/>
      <dgm:spPr/>
      <dgm:t>
        <a:bodyPr/>
        <a:lstStyle/>
        <a:p>
          <a:endParaRPr lang="en-US"/>
        </a:p>
      </dgm:t>
    </dgm:pt>
    <dgm:pt modelId="{EB79F91D-3C1B-4045-B2FD-7E10925527C6}">
      <dgm:prSet phldrT="[Text]" custT="1"/>
      <dgm:spPr/>
      <dgm:t>
        <a:bodyPr/>
        <a:lstStyle/>
        <a:p>
          <a:r>
            <a:rPr lang="en-US" sz="1050" dirty="0"/>
            <a:t>No</a:t>
          </a:r>
        </a:p>
      </dgm:t>
    </dgm:pt>
    <dgm:pt modelId="{3ACFC3B1-F4E4-466C-BAC0-5BEC2066C59A}" type="parTrans" cxnId="{34E129D0-3864-410F-BFA1-D9A70B489FA6}">
      <dgm:prSet/>
      <dgm:spPr/>
      <dgm:t>
        <a:bodyPr/>
        <a:lstStyle/>
        <a:p>
          <a:endParaRPr lang="en-US"/>
        </a:p>
      </dgm:t>
    </dgm:pt>
    <dgm:pt modelId="{663F66E6-680F-4409-9004-EAA00882F798}" type="sibTrans" cxnId="{34E129D0-3864-410F-BFA1-D9A70B489FA6}">
      <dgm:prSet/>
      <dgm:spPr/>
      <dgm:t>
        <a:bodyPr/>
        <a:lstStyle/>
        <a:p>
          <a:endParaRPr lang="en-US"/>
        </a:p>
      </dgm:t>
    </dgm:pt>
    <dgm:pt modelId="{29327EA6-2010-4182-B348-2E267A7D5011}">
      <dgm:prSet custT="1"/>
      <dgm:spPr/>
      <dgm:t>
        <a:bodyPr/>
        <a:lstStyle/>
        <a:p>
          <a:pPr algn="l"/>
          <a:r>
            <a:rPr lang="en-US" sz="800" dirty="0"/>
            <a:t>Required Documents           1) Payee Certification (PC) form  2) Substitute W9 3) Receipts (if applicable)</a:t>
          </a:r>
        </a:p>
      </dgm:t>
    </dgm:pt>
    <dgm:pt modelId="{4C035E68-4DA4-47A3-9B4D-86C605961996}" type="parTrans" cxnId="{EAEE498E-07DC-49B3-96F2-402186944CE2}">
      <dgm:prSet/>
      <dgm:spPr/>
      <dgm:t>
        <a:bodyPr/>
        <a:lstStyle/>
        <a:p>
          <a:endParaRPr lang="en-US"/>
        </a:p>
      </dgm:t>
    </dgm:pt>
    <dgm:pt modelId="{203C2A99-A8C6-441C-9925-8BA419D4D0F9}" type="sibTrans" cxnId="{EAEE498E-07DC-49B3-96F2-402186944CE2}">
      <dgm:prSet/>
      <dgm:spPr/>
      <dgm:t>
        <a:bodyPr/>
        <a:lstStyle/>
        <a:p>
          <a:endParaRPr lang="en-US"/>
        </a:p>
      </dgm:t>
    </dgm:pt>
    <dgm:pt modelId="{B75FEAEB-C04F-48CC-AA7E-1B955F25A179}">
      <dgm:prSet custT="1"/>
      <dgm:spPr/>
      <dgm:t>
        <a:bodyPr/>
        <a:lstStyle/>
        <a:p>
          <a:r>
            <a:rPr lang="en-US" sz="800" dirty="0"/>
            <a:t>What is the Citizenship status on the PC form: Citizen, Permanent Resident, Non-Resident Alien or Foreign Entity?</a:t>
          </a:r>
        </a:p>
      </dgm:t>
    </dgm:pt>
    <dgm:pt modelId="{6E0EC7AE-B8A5-4016-9C0D-8A8153B89710}" type="parTrans" cxnId="{2A927A88-16FA-46DE-BD43-CF1743AAF668}">
      <dgm:prSet/>
      <dgm:spPr/>
      <dgm:t>
        <a:bodyPr/>
        <a:lstStyle/>
        <a:p>
          <a:endParaRPr lang="en-US"/>
        </a:p>
      </dgm:t>
    </dgm:pt>
    <dgm:pt modelId="{1702A156-0AB9-4080-89B9-029D7F092AEE}" type="sibTrans" cxnId="{2A927A88-16FA-46DE-BD43-CF1743AAF668}">
      <dgm:prSet/>
      <dgm:spPr/>
      <dgm:t>
        <a:bodyPr/>
        <a:lstStyle/>
        <a:p>
          <a:endParaRPr lang="en-US"/>
        </a:p>
      </dgm:t>
    </dgm:pt>
    <dgm:pt modelId="{B59FB347-4103-4EF8-B7FC-341C80C4AE18}">
      <dgm:prSet custT="1"/>
      <dgm:spPr/>
      <dgm:t>
        <a:bodyPr/>
        <a:lstStyle/>
        <a:p>
          <a:r>
            <a:rPr lang="en-US" sz="800" dirty="0"/>
            <a:t>Non-Resident Alien or Foreign Entity</a:t>
          </a:r>
        </a:p>
      </dgm:t>
    </dgm:pt>
    <dgm:pt modelId="{1998FA92-90CE-4E61-8D1A-7D74FF7F8434}" type="parTrans" cxnId="{F0294804-051E-4818-A839-FAB4C8A2AFF3}">
      <dgm:prSet/>
      <dgm:spPr/>
      <dgm:t>
        <a:bodyPr/>
        <a:lstStyle/>
        <a:p>
          <a:endParaRPr lang="en-US"/>
        </a:p>
      </dgm:t>
    </dgm:pt>
    <dgm:pt modelId="{CB0E26D0-932D-4D0D-A30B-CF1C7AF095ED}" type="sibTrans" cxnId="{F0294804-051E-4818-A839-FAB4C8A2AFF3}">
      <dgm:prSet/>
      <dgm:spPr/>
      <dgm:t>
        <a:bodyPr/>
        <a:lstStyle/>
        <a:p>
          <a:endParaRPr lang="en-US"/>
        </a:p>
      </dgm:t>
    </dgm:pt>
    <dgm:pt modelId="{E95FC7D5-951F-4222-904D-D55361DF9D0C}">
      <dgm:prSet custT="1"/>
      <dgm:spPr/>
      <dgm:t>
        <a:bodyPr/>
        <a:lstStyle/>
        <a:p>
          <a:r>
            <a:rPr lang="en-US" sz="800" dirty="0"/>
            <a:t>Glacier Documents required: Email Sandy Johnson to request initiation of Glacier</a:t>
          </a:r>
        </a:p>
      </dgm:t>
    </dgm:pt>
    <dgm:pt modelId="{83B38CA3-871C-4AC5-B0BD-791244997A21}" type="parTrans" cxnId="{00B23278-1BC4-45BA-97A6-7C2326CD134F}">
      <dgm:prSet/>
      <dgm:spPr/>
      <dgm:t>
        <a:bodyPr/>
        <a:lstStyle/>
        <a:p>
          <a:endParaRPr lang="en-US"/>
        </a:p>
      </dgm:t>
    </dgm:pt>
    <dgm:pt modelId="{9DF2D649-2396-486B-B396-79765463CDCD}" type="sibTrans" cxnId="{00B23278-1BC4-45BA-97A6-7C2326CD134F}">
      <dgm:prSet/>
      <dgm:spPr/>
      <dgm:t>
        <a:bodyPr/>
        <a:lstStyle/>
        <a:p>
          <a:endParaRPr lang="en-US"/>
        </a:p>
      </dgm:t>
    </dgm:pt>
    <dgm:pt modelId="{B28FB680-AD08-4DE7-86F7-A31D7891DCF2}">
      <dgm:prSet custT="1"/>
      <dgm:spPr/>
      <dgm:t>
        <a:bodyPr/>
        <a:lstStyle/>
        <a:p>
          <a:r>
            <a:rPr lang="en-US" sz="800" dirty="0"/>
            <a:t>An email will be sent to the individual providing instructions regarding how to complete Glacier from support@online-tax.net</a:t>
          </a:r>
        </a:p>
      </dgm:t>
    </dgm:pt>
    <dgm:pt modelId="{26E7B166-F49B-4D26-BF48-6C2AC9E7A231}" type="parTrans" cxnId="{138E814B-E389-4EA3-B652-1C267D30F351}">
      <dgm:prSet/>
      <dgm:spPr/>
      <dgm:t>
        <a:bodyPr/>
        <a:lstStyle/>
        <a:p>
          <a:endParaRPr lang="en-US"/>
        </a:p>
      </dgm:t>
    </dgm:pt>
    <dgm:pt modelId="{E669FBCF-F53F-41BA-80C7-004203336E2A}" type="sibTrans" cxnId="{138E814B-E389-4EA3-B652-1C267D30F351}">
      <dgm:prSet/>
      <dgm:spPr>
        <a:solidFill>
          <a:schemeClr val="accent3">
            <a:lumMod val="75000"/>
          </a:schemeClr>
        </a:solidFill>
      </dgm:spPr>
      <dgm:t>
        <a:bodyPr/>
        <a:lstStyle/>
        <a:p>
          <a:endParaRPr lang="en-US"/>
        </a:p>
      </dgm:t>
    </dgm:pt>
    <dgm:pt modelId="{4AF88E8E-F77A-4AC5-B796-C471CBAF6C60}" type="pres">
      <dgm:prSet presAssocID="{DF95DB53-B019-4B7F-A206-A60DB49BEBB0}" presName="diagram" presStyleCnt="0">
        <dgm:presLayoutVars>
          <dgm:dir/>
          <dgm:resizeHandles/>
        </dgm:presLayoutVars>
      </dgm:prSet>
      <dgm:spPr/>
    </dgm:pt>
    <dgm:pt modelId="{6C8FE455-4543-4CCC-8DD0-09118A6AE886}" type="pres">
      <dgm:prSet presAssocID="{239DBAC3-3988-4E7B-8977-AE56A392B780}" presName="firstNode" presStyleLbl="node1" presStyleIdx="0" presStyleCnt="10" custLinFactNeighborX="8247" custLinFactNeighborY="-18921">
        <dgm:presLayoutVars>
          <dgm:bulletEnabled val="1"/>
        </dgm:presLayoutVars>
      </dgm:prSet>
      <dgm:spPr/>
    </dgm:pt>
    <dgm:pt modelId="{1B9D60E7-8537-4B70-B3FA-AA913286D16B}" type="pres">
      <dgm:prSet presAssocID="{2AB20E91-B75D-42B3-BF1E-04A83E5DA0D2}" presName="sibTrans" presStyleLbl="sibTrans2D1" presStyleIdx="0" presStyleCnt="9" custAng="315300" custScaleX="121411" custScaleY="102489" custLinFactNeighborX="-5071" custLinFactNeighborY="-4276"/>
      <dgm:spPr/>
    </dgm:pt>
    <dgm:pt modelId="{40503285-DAAB-49FA-AAA5-76C73625C96B}" type="pres">
      <dgm:prSet presAssocID="{A92F9F82-319B-4A22-86D6-144C45560A8B}" presName="middleNode" presStyleCnt="0"/>
      <dgm:spPr/>
    </dgm:pt>
    <dgm:pt modelId="{969B2387-F163-4517-B73A-66EF883969E8}" type="pres">
      <dgm:prSet presAssocID="{A92F9F82-319B-4A22-86D6-144C45560A8B}" presName="padding" presStyleLbl="node1" presStyleIdx="0" presStyleCnt="10"/>
      <dgm:spPr/>
    </dgm:pt>
    <dgm:pt modelId="{A72DDD34-5BAB-4DC1-9041-C50264AD2C42}" type="pres">
      <dgm:prSet presAssocID="{A92F9F82-319B-4A22-86D6-144C45560A8B}" presName="shape" presStyleLbl="node1" presStyleIdx="1" presStyleCnt="10" custScaleX="152648" custScaleY="119601" custLinFactX="100000" custLinFactY="-100000" custLinFactNeighborX="136904" custLinFactNeighborY="-135773">
        <dgm:presLayoutVars>
          <dgm:bulletEnabled val="1"/>
        </dgm:presLayoutVars>
      </dgm:prSet>
      <dgm:spPr/>
    </dgm:pt>
    <dgm:pt modelId="{F2A2D971-C7A6-4119-819F-2D473C7926AC}" type="pres">
      <dgm:prSet presAssocID="{C6C46C14-C35D-40E0-807C-819DE580E48D}" presName="sibTrans" presStyleLbl="sibTrans2D1" presStyleIdx="1" presStyleCnt="9"/>
      <dgm:spPr/>
    </dgm:pt>
    <dgm:pt modelId="{E1183A23-39DB-4383-8ACA-04EA756C06FB}" type="pres">
      <dgm:prSet presAssocID="{F2A225E4-1F21-482D-AED6-E9AE06FFACD6}" presName="middleNode" presStyleCnt="0"/>
      <dgm:spPr/>
    </dgm:pt>
    <dgm:pt modelId="{DFAAA8BF-3B24-446D-BDAE-E04451519E46}" type="pres">
      <dgm:prSet presAssocID="{F2A225E4-1F21-482D-AED6-E9AE06FFACD6}" presName="padding" presStyleLbl="node1" presStyleIdx="1" presStyleCnt="10"/>
      <dgm:spPr/>
    </dgm:pt>
    <dgm:pt modelId="{E03DFB19-8104-45AB-A31C-686BB8CB22A9}" type="pres">
      <dgm:prSet presAssocID="{F2A225E4-1F21-482D-AED6-E9AE06FFACD6}" presName="shape" presStyleLbl="node1" presStyleIdx="2" presStyleCnt="10" custScaleX="154551" custScaleY="117033" custLinFactX="200000" custLinFactY="-200000" custLinFactNeighborX="250365" custLinFactNeighborY="-237544">
        <dgm:presLayoutVars>
          <dgm:bulletEnabled val="1"/>
        </dgm:presLayoutVars>
      </dgm:prSet>
      <dgm:spPr/>
    </dgm:pt>
    <dgm:pt modelId="{64ABF2AB-112D-4B52-8A0F-16C1A0A6FD99}" type="pres">
      <dgm:prSet presAssocID="{7B648583-5BCD-4FCD-8FD9-D5A7B140A820}" presName="sibTrans" presStyleLbl="sibTrans2D1" presStyleIdx="2" presStyleCnt="9" custAng="21495903" custScaleX="372622" custScaleY="130882" custLinFactNeighborX="-35678" custLinFactNeighborY="-6298"/>
      <dgm:spPr/>
    </dgm:pt>
    <dgm:pt modelId="{5964EBA2-A2E9-4C8A-9E60-A5739DBF4ED2}" type="pres">
      <dgm:prSet presAssocID="{EB79F91D-3C1B-4045-B2FD-7E10925527C6}" presName="middleNode" presStyleCnt="0"/>
      <dgm:spPr/>
    </dgm:pt>
    <dgm:pt modelId="{404F0ADF-A739-4677-B811-96D5207F78E0}" type="pres">
      <dgm:prSet presAssocID="{EB79F91D-3C1B-4045-B2FD-7E10925527C6}" presName="padding" presStyleLbl="node1" presStyleIdx="2" presStyleCnt="10"/>
      <dgm:spPr/>
    </dgm:pt>
    <dgm:pt modelId="{57F10047-FE0F-45E5-9E1A-0AFD2F7629F4}" type="pres">
      <dgm:prSet presAssocID="{EB79F91D-3C1B-4045-B2FD-7E10925527C6}" presName="shape" presStyleLbl="node1" presStyleIdx="3" presStyleCnt="10" custLinFactX="200000" custLinFactY="-200000" custLinFactNeighborX="275406" custLinFactNeighborY="-214776">
        <dgm:presLayoutVars>
          <dgm:bulletEnabled val="1"/>
        </dgm:presLayoutVars>
      </dgm:prSet>
      <dgm:spPr/>
    </dgm:pt>
    <dgm:pt modelId="{FEE76E2B-367D-4178-BFEB-25A5A21CEDE9}" type="pres">
      <dgm:prSet presAssocID="{663F66E6-680F-4409-9004-EAA00882F798}" presName="sibTrans" presStyleLbl="sibTrans2D1" presStyleIdx="3" presStyleCnt="9" custAng="126101" custLinFactNeighborX="-470" custLinFactNeighborY="6336"/>
      <dgm:spPr/>
    </dgm:pt>
    <dgm:pt modelId="{6A830FE2-64AB-4B9D-BC52-D3D754709E70}" type="pres">
      <dgm:prSet presAssocID="{29327EA6-2010-4182-B348-2E267A7D5011}" presName="middleNode" presStyleCnt="0"/>
      <dgm:spPr/>
    </dgm:pt>
    <dgm:pt modelId="{A2EF2C97-92B5-4D95-8618-D1E744C332E7}" type="pres">
      <dgm:prSet presAssocID="{29327EA6-2010-4182-B348-2E267A7D5011}" presName="padding" presStyleLbl="node1" presStyleIdx="3" presStyleCnt="10"/>
      <dgm:spPr/>
    </dgm:pt>
    <dgm:pt modelId="{1FD31A64-60CA-470E-B79D-AD14C2852891}" type="pres">
      <dgm:prSet presAssocID="{29327EA6-2010-4182-B348-2E267A7D5011}" presName="shape" presStyleLbl="node1" presStyleIdx="4" presStyleCnt="10" custScaleX="181321" custScaleY="169804" custLinFactX="100000" custLinFactNeighborX="199155" custLinFactNeighborY="-56201">
        <dgm:presLayoutVars>
          <dgm:bulletEnabled val="1"/>
        </dgm:presLayoutVars>
      </dgm:prSet>
      <dgm:spPr/>
    </dgm:pt>
    <dgm:pt modelId="{091CEB3D-4B41-43D5-81EF-D0D472AE0C84}" type="pres">
      <dgm:prSet presAssocID="{203C2A99-A8C6-441C-9925-8BA419D4D0F9}" presName="sibTrans" presStyleLbl="sibTrans2D1" presStyleIdx="4" presStyleCnt="9"/>
      <dgm:spPr/>
    </dgm:pt>
    <dgm:pt modelId="{36D8DC10-1288-4971-B972-8ED9048C5F74}" type="pres">
      <dgm:prSet presAssocID="{B75FEAEB-C04F-48CC-AA7E-1B955F25A179}" presName="middleNode" presStyleCnt="0"/>
      <dgm:spPr/>
    </dgm:pt>
    <dgm:pt modelId="{A5D0C2ED-2F2D-44F5-B5A8-571F8EFDC9AF}" type="pres">
      <dgm:prSet presAssocID="{B75FEAEB-C04F-48CC-AA7E-1B955F25A179}" presName="padding" presStyleLbl="node1" presStyleIdx="4" presStyleCnt="10"/>
      <dgm:spPr/>
    </dgm:pt>
    <dgm:pt modelId="{D2D8570B-2A24-4F00-9428-3B0FD2B6B8DD}" type="pres">
      <dgm:prSet presAssocID="{B75FEAEB-C04F-48CC-AA7E-1B955F25A179}" presName="shape" presStyleLbl="node1" presStyleIdx="5" presStyleCnt="10" custScaleX="176635" custScaleY="158287" custLinFactY="37105" custLinFactNeighborX="60638" custLinFactNeighborY="100000">
        <dgm:presLayoutVars>
          <dgm:bulletEnabled val="1"/>
        </dgm:presLayoutVars>
      </dgm:prSet>
      <dgm:spPr/>
    </dgm:pt>
    <dgm:pt modelId="{835A3EC6-403E-442F-AA3F-E2AED7D1AE1C}" type="pres">
      <dgm:prSet presAssocID="{1702A156-0AB9-4080-89B9-029D7F092AEE}" presName="sibTrans" presStyleLbl="sibTrans2D1" presStyleIdx="5" presStyleCnt="9" custLinFactNeighborX="-145" custLinFactNeighborY="1759"/>
      <dgm:spPr/>
    </dgm:pt>
    <dgm:pt modelId="{1F0C721B-C671-4B63-B42F-734DE0E0B665}" type="pres">
      <dgm:prSet presAssocID="{B59FB347-4103-4EF8-B7FC-341C80C4AE18}" presName="middleNode" presStyleCnt="0"/>
      <dgm:spPr/>
    </dgm:pt>
    <dgm:pt modelId="{ECF73411-4B81-4894-A510-10FA6F1958B5}" type="pres">
      <dgm:prSet presAssocID="{B59FB347-4103-4EF8-B7FC-341C80C4AE18}" presName="padding" presStyleLbl="node1" presStyleIdx="5" presStyleCnt="10"/>
      <dgm:spPr/>
    </dgm:pt>
    <dgm:pt modelId="{7BD83278-A418-4A50-BBF6-CAB8C02949CE}" type="pres">
      <dgm:prSet presAssocID="{B59FB347-4103-4EF8-B7FC-341C80C4AE18}" presName="shape" presStyleLbl="node1" presStyleIdx="6" presStyleCnt="10" custScaleX="139234" custScaleY="111819" custLinFactX="-200000" custLinFactY="47472" custLinFactNeighborX="-208037" custLinFactNeighborY="100000">
        <dgm:presLayoutVars>
          <dgm:bulletEnabled val="1"/>
        </dgm:presLayoutVars>
      </dgm:prSet>
      <dgm:spPr/>
    </dgm:pt>
    <dgm:pt modelId="{6E8FB2CA-3B43-4401-A14B-4C689DB05B20}" type="pres">
      <dgm:prSet presAssocID="{CB0E26D0-932D-4D0D-A30B-CF1C7AF095ED}" presName="sibTrans" presStyleLbl="sibTrans2D1" presStyleIdx="6" presStyleCnt="9" custScaleX="203623" custLinFactNeighborX="-6861" custLinFactNeighborY="5028"/>
      <dgm:spPr/>
    </dgm:pt>
    <dgm:pt modelId="{B357261D-6503-4D45-ACC6-DE80CCC90F2C}" type="pres">
      <dgm:prSet presAssocID="{E95FC7D5-951F-4222-904D-D55361DF9D0C}" presName="middleNode" presStyleCnt="0"/>
      <dgm:spPr/>
    </dgm:pt>
    <dgm:pt modelId="{9485C9B4-EF7E-470E-BD95-5384666532E3}" type="pres">
      <dgm:prSet presAssocID="{E95FC7D5-951F-4222-904D-D55361DF9D0C}" presName="padding" presStyleLbl="node1" presStyleIdx="6" presStyleCnt="10"/>
      <dgm:spPr/>
    </dgm:pt>
    <dgm:pt modelId="{5264ED23-8EF4-46B4-910A-213BBE82522D}" type="pres">
      <dgm:prSet presAssocID="{E95FC7D5-951F-4222-904D-D55361DF9D0C}" presName="shape" presStyleLbl="node1" presStyleIdx="7" presStyleCnt="10" custScaleX="156663" custScaleY="160887" custLinFactX="-200000" custLinFactY="25786" custLinFactNeighborX="-271869" custLinFactNeighborY="100000">
        <dgm:presLayoutVars>
          <dgm:bulletEnabled val="1"/>
        </dgm:presLayoutVars>
      </dgm:prSet>
      <dgm:spPr/>
    </dgm:pt>
    <dgm:pt modelId="{A618FC0E-2E3F-4A9B-A358-01143EC475C9}" type="pres">
      <dgm:prSet presAssocID="{9DF2D649-2396-486B-B396-79765463CDCD}" presName="sibTrans" presStyleLbl="sibTrans2D1" presStyleIdx="7" presStyleCnt="9" custScaleX="207118" custScaleY="144015" custLinFactNeighborX="-63864" custLinFactNeighborY="30056"/>
      <dgm:spPr/>
    </dgm:pt>
    <dgm:pt modelId="{303888CD-2DF9-487F-81B8-DAAFD75641EA}" type="pres">
      <dgm:prSet presAssocID="{B28FB680-AD08-4DE7-86F7-A31D7891DCF2}" presName="middleNode" presStyleCnt="0"/>
      <dgm:spPr/>
    </dgm:pt>
    <dgm:pt modelId="{FB5A8DA3-5655-4ECE-A2F1-AF2ECAA5DE78}" type="pres">
      <dgm:prSet presAssocID="{B28FB680-AD08-4DE7-86F7-A31D7891DCF2}" presName="padding" presStyleLbl="node1" presStyleIdx="7" presStyleCnt="10"/>
      <dgm:spPr/>
    </dgm:pt>
    <dgm:pt modelId="{8B1E5E4C-FB8B-40EA-83C9-557B26BD3BC7}" type="pres">
      <dgm:prSet presAssocID="{B28FB680-AD08-4DE7-86F7-A31D7891DCF2}" presName="shape" presStyleLbl="node1" presStyleIdx="8" presStyleCnt="10" custScaleX="209189" custScaleY="164684" custLinFactX="-77664" custLinFactNeighborX="-100000" custLinFactNeighborY="-26694">
        <dgm:presLayoutVars>
          <dgm:bulletEnabled val="1"/>
        </dgm:presLayoutVars>
      </dgm:prSet>
      <dgm:spPr/>
    </dgm:pt>
    <dgm:pt modelId="{CA38DDB4-685A-4B9B-B2E7-0BD98E3FEBAD}" type="pres">
      <dgm:prSet presAssocID="{E669FBCF-F53F-41BA-80C7-004203336E2A}" presName="sibTrans" presStyleLbl="sibTrans2D1" presStyleIdx="8" presStyleCnt="9" custScaleX="227040" custLinFactNeighborX="-14542" custLinFactNeighborY="-8448"/>
      <dgm:spPr/>
    </dgm:pt>
    <dgm:pt modelId="{1B8C136B-C760-4D81-8E86-63037CAD3396}" type="pres">
      <dgm:prSet presAssocID="{C15E4E71-2CA6-4FA4-A586-DEC3A56290EB}" presName="lastNode" presStyleLbl="node1" presStyleIdx="9" presStyleCnt="10" custScaleX="140583" custScaleY="171206" custLinFactX="-13903" custLinFactNeighborX="-100000" custLinFactNeighborY="19017">
        <dgm:presLayoutVars>
          <dgm:bulletEnabled val="1"/>
        </dgm:presLayoutVars>
      </dgm:prSet>
      <dgm:spPr/>
    </dgm:pt>
  </dgm:ptLst>
  <dgm:cxnLst>
    <dgm:cxn modelId="{F0294804-051E-4818-A839-FAB4C8A2AFF3}" srcId="{DF95DB53-B019-4B7F-A206-A60DB49BEBB0}" destId="{B59FB347-4103-4EF8-B7FC-341C80C4AE18}" srcOrd="6" destOrd="0" parTransId="{1998FA92-90CE-4E61-8D1A-7D74FF7F8434}" sibTransId="{CB0E26D0-932D-4D0D-A30B-CF1C7AF095ED}"/>
    <dgm:cxn modelId="{EE717D05-E8C7-457D-84AB-689ABD97DE7C}" srcId="{DF95DB53-B019-4B7F-A206-A60DB49BEBB0}" destId="{C15E4E71-2CA6-4FA4-A586-DEC3A56290EB}" srcOrd="9" destOrd="0" parTransId="{CA75885B-1443-4792-8DEB-F6F4A17FB6B3}" sibTransId="{4C46F1D2-3536-47B3-835E-0B35A7C2CA3D}"/>
    <dgm:cxn modelId="{5E524507-D90D-43F5-B278-F0FC69DE4690}" type="presOf" srcId="{29327EA6-2010-4182-B348-2E267A7D5011}" destId="{1FD31A64-60CA-470E-B79D-AD14C2852891}" srcOrd="0" destOrd="0" presId="urn:microsoft.com/office/officeart/2005/8/layout/bProcess2"/>
    <dgm:cxn modelId="{51C7051E-3FCC-406D-BFBD-E5F4916484D5}" type="presOf" srcId="{E669FBCF-F53F-41BA-80C7-004203336E2A}" destId="{CA38DDB4-685A-4B9B-B2E7-0BD98E3FEBAD}" srcOrd="0" destOrd="0" presId="urn:microsoft.com/office/officeart/2005/8/layout/bProcess2"/>
    <dgm:cxn modelId="{0628A72C-DD8A-481B-81DC-CEC598705ED8}" type="presOf" srcId="{203C2A99-A8C6-441C-9925-8BA419D4D0F9}" destId="{091CEB3D-4B41-43D5-81EF-D0D472AE0C84}" srcOrd="0" destOrd="0" presId="urn:microsoft.com/office/officeart/2005/8/layout/bProcess2"/>
    <dgm:cxn modelId="{C2D8E839-EA43-49A5-9BDB-B48AE94ADE88}" type="presOf" srcId="{B59FB347-4103-4EF8-B7FC-341C80C4AE18}" destId="{7BD83278-A418-4A50-BBF6-CAB8C02949CE}" srcOrd="0" destOrd="0" presId="urn:microsoft.com/office/officeart/2005/8/layout/bProcess2"/>
    <dgm:cxn modelId="{AC1D0E5D-4404-4C09-9A05-99FAC87B5353}" type="presOf" srcId="{2AB20E91-B75D-42B3-BF1E-04A83E5DA0D2}" destId="{1B9D60E7-8537-4B70-B3FA-AA913286D16B}" srcOrd="0" destOrd="0" presId="urn:microsoft.com/office/officeart/2005/8/layout/bProcess2"/>
    <dgm:cxn modelId="{C4FC1369-2EC7-4FCC-9EE6-4CBB337A51C6}" type="presOf" srcId="{1702A156-0AB9-4080-89B9-029D7F092AEE}" destId="{835A3EC6-403E-442F-AA3F-E2AED7D1AE1C}" srcOrd="0" destOrd="0" presId="urn:microsoft.com/office/officeart/2005/8/layout/bProcess2"/>
    <dgm:cxn modelId="{1E957E6B-DE97-471E-B9A0-31324E9BADED}" type="presOf" srcId="{663F66E6-680F-4409-9004-EAA00882F798}" destId="{FEE76E2B-367D-4178-BFEB-25A5A21CEDE9}" srcOrd="0" destOrd="0" presId="urn:microsoft.com/office/officeart/2005/8/layout/bProcess2"/>
    <dgm:cxn modelId="{138E814B-E389-4EA3-B652-1C267D30F351}" srcId="{DF95DB53-B019-4B7F-A206-A60DB49BEBB0}" destId="{B28FB680-AD08-4DE7-86F7-A31D7891DCF2}" srcOrd="8" destOrd="0" parTransId="{26E7B166-F49B-4D26-BF48-6C2AC9E7A231}" sibTransId="{E669FBCF-F53F-41BA-80C7-004203336E2A}"/>
    <dgm:cxn modelId="{F18E3154-D74A-4810-8DA9-54E8C62861CC}" type="presOf" srcId="{9DF2D649-2396-486B-B396-79765463CDCD}" destId="{A618FC0E-2E3F-4A9B-A358-01143EC475C9}" srcOrd="0" destOrd="0" presId="urn:microsoft.com/office/officeart/2005/8/layout/bProcess2"/>
    <dgm:cxn modelId="{E456AB76-ACDC-45E0-9FDE-EBA79B29788F}" type="presOf" srcId="{DF95DB53-B019-4B7F-A206-A60DB49BEBB0}" destId="{4AF88E8E-F77A-4AC5-B796-C471CBAF6C60}" srcOrd="0" destOrd="0" presId="urn:microsoft.com/office/officeart/2005/8/layout/bProcess2"/>
    <dgm:cxn modelId="{3DED1178-19D3-49C9-A644-6B5A609C80AA}" type="presOf" srcId="{F2A225E4-1F21-482D-AED6-E9AE06FFACD6}" destId="{E03DFB19-8104-45AB-A31C-686BB8CB22A9}" srcOrd="0" destOrd="0" presId="urn:microsoft.com/office/officeart/2005/8/layout/bProcess2"/>
    <dgm:cxn modelId="{94C11658-6A8A-4BD8-A9D6-9742AD004A6E}" type="presOf" srcId="{C6C46C14-C35D-40E0-807C-819DE580E48D}" destId="{F2A2D971-C7A6-4119-819F-2D473C7926AC}" srcOrd="0" destOrd="0" presId="urn:microsoft.com/office/officeart/2005/8/layout/bProcess2"/>
    <dgm:cxn modelId="{00B23278-1BC4-45BA-97A6-7C2326CD134F}" srcId="{DF95DB53-B019-4B7F-A206-A60DB49BEBB0}" destId="{E95FC7D5-951F-4222-904D-D55361DF9D0C}" srcOrd="7" destOrd="0" parTransId="{83B38CA3-871C-4AC5-B0BD-791244997A21}" sibTransId="{9DF2D649-2396-486B-B396-79765463CDCD}"/>
    <dgm:cxn modelId="{5E930659-1F9A-436D-B341-2E770811DD40}" srcId="{DF95DB53-B019-4B7F-A206-A60DB49BEBB0}" destId="{A92F9F82-319B-4A22-86D6-144C45560A8B}" srcOrd="1" destOrd="0" parTransId="{78E59EDA-3A01-412A-96F5-43232EBB991B}" sibTransId="{C6C46C14-C35D-40E0-807C-819DE580E48D}"/>
    <dgm:cxn modelId="{E8BB7979-5D5E-41C0-8933-A496C9DA7927}" srcId="{DF95DB53-B019-4B7F-A206-A60DB49BEBB0}" destId="{F2A225E4-1F21-482D-AED6-E9AE06FFACD6}" srcOrd="2" destOrd="0" parTransId="{9EEFD794-9910-4C02-9C63-6090F43E4C62}" sibTransId="{7B648583-5BCD-4FCD-8FD9-D5A7B140A820}"/>
    <dgm:cxn modelId="{A4F8357C-C72A-4D1C-9F89-7D8C01DCE296}" srcId="{DF95DB53-B019-4B7F-A206-A60DB49BEBB0}" destId="{239DBAC3-3988-4E7B-8977-AE56A392B780}" srcOrd="0" destOrd="0" parTransId="{7588593F-6627-43CA-8AC1-8358CBC97878}" sibTransId="{2AB20E91-B75D-42B3-BF1E-04A83E5DA0D2}"/>
    <dgm:cxn modelId="{87F2D47F-9CB4-40FB-BCCC-5732C2E06CE1}" type="presOf" srcId="{B28FB680-AD08-4DE7-86F7-A31D7891DCF2}" destId="{8B1E5E4C-FB8B-40EA-83C9-557B26BD3BC7}" srcOrd="0" destOrd="0" presId="urn:microsoft.com/office/officeart/2005/8/layout/bProcess2"/>
    <dgm:cxn modelId="{39217D82-7246-4049-B1CD-9C0459C121BA}" type="presOf" srcId="{239DBAC3-3988-4E7B-8977-AE56A392B780}" destId="{6C8FE455-4543-4CCC-8DD0-09118A6AE886}" srcOrd="0" destOrd="0" presId="urn:microsoft.com/office/officeart/2005/8/layout/bProcess2"/>
    <dgm:cxn modelId="{2A927A88-16FA-46DE-BD43-CF1743AAF668}" srcId="{DF95DB53-B019-4B7F-A206-A60DB49BEBB0}" destId="{B75FEAEB-C04F-48CC-AA7E-1B955F25A179}" srcOrd="5" destOrd="0" parTransId="{6E0EC7AE-B8A5-4016-9C0D-8A8153B89710}" sibTransId="{1702A156-0AB9-4080-89B9-029D7F092AEE}"/>
    <dgm:cxn modelId="{06F0638D-247A-4519-96A4-B25D3AAEB65C}" type="presOf" srcId="{CB0E26D0-932D-4D0D-A30B-CF1C7AF095ED}" destId="{6E8FB2CA-3B43-4401-A14B-4C689DB05B20}" srcOrd="0" destOrd="0" presId="urn:microsoft.com/office/officeart/2005/8/layout/bProcess2"/>
    <dgm:cxn modelId="{EAEE498E-07DC-49B3-96F2-402186944CE2}" srcId="{DF95DB53-B019-4B7F-A206-A60DB49BEBB0}" destId="{29327EA6-2010-4182-B348-2E267A7D5011}" srcOrd="4" destOrd="0" parTransId="{4C035E68-4DA4-47A3-9B4D-86C605961996}" sibTransId="{203C2A99-A8C6-441C-9925-8BA419D4D0F9}"/>
    <dgm:cxn modelId="{16740796-D39A-4926-8F0D-A748C835EA45}" type="presOf" srcId="{7B648583-5BCD-4FCD-8FD9-D5A7B140A820}" destId="{64ABF2AB-112D-4B52-8A0F-16C1A0A6FD99}" srcOrd="0" destOrd="0" presId="urn:microsoft.com/office/officeart/2005/8/layout/bProcess2"/>
    <dgm:cxn modelId="{C327F8A1-3973-45DB-AC35-30CD2C2F9DD2}" type="presOf" srcId="{EB79F91D-3C1B-4045-B2FD-7E10925527C6}" destId="{57F10047-FE0F-45E5-9E1A-0AFD2F7629F4}" srcOrd="0" destOrd="0" presId="urn:microsoft.com/office/officeart/2005/8/layout/bProcess2"/>
    <dgm:cxn modelId="{ACBF62B4-FB05-426C-865A-DF18431AF9ED}" type="presOf" srcId="{B75FEAEB-C04F-48CC-AA7E-1B955F25A179}" destId="{D2D8570B-2A24-4F00-9428-3B0FD2B6B8DD}" srcOrd="0" destOrd="0" presId="urn:microsoft.com/office/officeart/2005/8/layout/bProcess2"/>
    <dgm:cxn modelId="{527D99B4-B0F2-4968-BB54-97333DF1F11D}" type="presOf" srcId="{E95FC7D5-951F-4222-904D-D55361DF9D0C}" destId="{5264ED23-8EF4-46B4-910A-213BBE82522D}" srcOrd="0" destOrd="0" presId="urn:microsoft.com/office/officeart/2005/8/layout/bProcess2"/>
    <dgm:cxn modelId="{34E129D0-3864-410F-BFA1-D9A70B489FA6}" srcId="{DF95DB53-B019-4B7F-A206-A60DB49BEBB0}" destId="{EB79F91D-3C1B-4045-B2FD-7E10925527C6}" srcOrd="3" destOrd="0" parTransId="{3ACFC3B1-F4E4-466C-BAC0-5BEC2066C59A}" sibTransId="{663F66E6-680F-4409-9004-EAA00882F798}"/>
    <dgm:cxn modelId="{242F53DA-2138-4B18-9073-34678463A683}" type="presOf" srcId="{C15E4E71-2CA6-4FA4-A586-DEC3A56290EB}" destId="{1B8C136B-C760-4D81-8E86-63037CAD3396}" srcOrd="0" destOrd="0" presId="urn:microsoft.com/office/officeart/2005/8/layout/bProcess2"/>
    <dgm:cxn modelId="{760471FB-2960-4621-ACA3-167443260D52}" type="presOf" srcId="{A92F9F82-319B-4A22-86D6-144C45560A8B}" destId="{A72DDD34-5BAB-4DC1-9041-C50264AD2C42}" srcOrd="0" destOrd="0" presId="urn:microsoft.com/office/officeart/2005/8/layout/bProcess2"/>
    <dgm:cxn modelId="{270E5619-A6ED-4EE4-AC0E-F7C396293C51}" type="presParOf" srcId="{4AF88E8E-F77A-4AC5-B796-C471CBAF6C60}" destId="{6C8FE455-4543-4CCC-8DD0-09118A6AE886}" srcOrd="0" destOrd="0" presId="urn:microsoft.com/office/officeart/2005/8/layout/bProcess2"/>
    <dgm:cxn modelId="{C7CCEEC6-3BC2-4387-9D11-BD036EB4882F}" type="presParOf" srcId="{4AF88E8E-F77A-4AC5-B796-C471CBAF6C60}" destId="{1B9D60E7-8537-4B70-B3FA-AA913286D16B}" srcOrd="1" destOrd="0" presId="urn:microsoft.com/office/officeart/2005/8/layout/bProcess2"/>
    <dgm:cxn modelId="{536EBBE5-57CC-40D5-BE4B-16872567E67E}" type="presParOf" srcId="{4AF88E8E-F77A-4AC5-B796-C471CBAF6C60}" destId="{40503285-DAAB-49FA-AAA5-76C73625C96B}" srcOrd="2" destOrd="0" presId="urn:microsoft.com/office/officeart/2005/8/layout/bProcess2"/>
    <dgm:cxn modelId="{6315A265-25D2-4E88-898B-E21CF8BA0250}" type="presParOf" srcId="{40503285-DAAB-49FA-AAA5-76C73625C96B}" destId="{969B2387-F163-4517-B73A-66EF883969E8}" srcOrd="0" destOrd="0" presId="urn:microsoft.com/office/officeart/2005/8/layout/bProcess2"/>
    <dgm:cxn modelId="{8FA06890-46AB-4956-AFF5-C0142FFC7FEB}" type="presParOf" srcId="{40503285-DAAB-49FA-AAA5-76C73625C96B}" destId="{A72DDD34-5BAB-4DC1-9041-C50264AD2C42}" srcOrd="1" destOrd="0" presId="urn:microsoft.com/office/officeart/2005/8/layout/bProcess2"/>
    <dgm:cxn modelId="{81188EDF-3D10-46F3-A73A-3C5D55FDEC68}" type="presParOf" srcId="{4AF88E8E-F77A-4AC5-B796-C471CBAF6C60}" destId="{F2A2D971-C7A6-4119-819F-2D473C7926AC}" srcOrd="3" destOrd="0" presId="urn:microsoft.com/office/officeart/2005/8/layout/bProcess2"/>
    <dgm:cxn modelId="{5BE5CC41-91C4-408A-B3C2-8997CCA8278C}" type="presParOf" srcId="{4AF88E8E-F77A-4AC5-B796-C471CBAF6C60}" destId="{E1183A23-39DB-4383-8ACA-04EA756C06FB}" srcOrd="4" destOrd="0" presId="urn:microsoft.com/office/officeart/2005/8/layout/bProcess2"/>
    <dgm:cxn modelId="{5C302E41-B7D3-465F-94C8-B04EAAAD7D1C}" type="presParOf" srcId="{E1183A23-39DB-4383-8ACA-04EA756C06FB}" destId="{DFAAA8BF-3B24-446D-BDAE-E04451519E46}" srcOrd="0" destOrd="0" presId="urn:microsoft.com/office/officeart/2005/8/layout/bProcess2"/>
    <dgm:cxn modelId="{2935F0CD-40CD-44C7-8278-F937841072A8}" type="presParOf" srcId="{E1183A23-39DB-4383-8ACA-04EA756C06FB}" destId="{E03DFB19-8104-45AB-A31C-686BB8CB22A9}" srcOrd="1" destOrd="0" presId="urn:microsoft.com/office/officeart/2005/8/layout/bProcess2"/>
    <dgm:cxn modelId="{987538F1-2A36-4AE8-9DAA-54E1A5061033}" type="presParOf" srcId="{4AF88E8E-F77A-4AC5-B796-C471CBAF6C60}" destId="{64ABF2AB-112D-4B52-8A0F-16C1A0A6FD99}" srcOrd="5" destOrd="0" presId="urn:microsoft.com/office/officeart/2005/8/layout/bProcess2"/>
    <dgm:cxn modelId="{E4DF4370-0B29-49AD-93A8-F1A3E9BAAD08}" type="presParOf" srcId="{4AF88E8E-F77A-4AC5-B796-C471CBAF6C60}" destId="{5964EBA2-A2E9-4C8A-9E60-A5739DBF4ED2}" srcOrd="6" destOrd="0" presId="urn:microsoft.com/office/officeart/2005/8/layout/bProcess2"/>
    <dgm:cxn modelId="{563BBA4C-6D62-4474-95E3-0F385F1E33FF}" type="presParOf" srcId="{5964EBA2-A2E9-4C8A-9E60-A5739DBF4ED2}" destId="{404F0ADF-A739-4677-B811-96D5207F78E0}" srcOrd="0" destOrd="0" presId="urn:microsoft.com/office/officeart/2005/8/layout/bProcess2"/>
    <dgm:cxn modelId="{E18B33CC-70B2-4904-A59E-C5AA4E33C28C}" type="presParOf" srcId="{5964EBA2-A2E9-4C8A-9E60-A5739DBF4ED2}" destId="{57F10047-FE0F-45E5-9E1A-0AFD2F7629F4}" srcOrd="1" destOrd="0" presId="urn:microsoft.com/office/officeart/2005/8/layout/bProcess2"/>
    <dgm:cxn modelId="{B7A59CC4-7B4B-4B7E-BAA0-C24BA59D1A84}" type="presParOf" srcId="{4AF88E8E-F77A-4AC5-B796-C471CBAF6C60}" destId="{FEE76E2B-367D-4178-BFEB-25A5A21CEDE9}" srcOrd="7" destOrd="0" presId="urn:microsoft.com/office/officeart/2005/8/layout/bProcess2"/>
    <dgm:cxn modelId="{0EA02D7B-4F41-4252-A784-4270C182C4BE}" type="presParOf" srcId="{4AF88E8E-F77A-4AC5-B796-C471CBAF6C60}" destId="{6A830FE2-64AB-4B9D-BC52-D3D754709E70}" srcOrd="8" destOrd="0" presId="urn:microsoft.com/office/officeart/2005/8/layout/bProcess2"/>
    <dgm:cxn modelId="{733841E1-CF06-4393-9E48-17D6B5E215E3}" type="presParOf" srcId="{6A830FE2-64AB-4B9D-BC52-D3D754709E70}" destId="{A2EF2C97-92B5-4D95-8618-D1E744C332E7}" srcOrd="0" destOrd="0" presId="urn:microsoft.com/office/officeart/2005/8/layout/bProcess2"/>
    <dgm:cxn modelId="{BFEC1CFB-9D25-48C1-8838-E476D1F9635F}" type="presParOf" srcId="{6A830FE2-64AB-4B9D-BC52-D3D754709E70}" destId="{1FD31A64-60CA-470E-B79D-AD14C2852891}" srcOrd="1" destOrd="0" presId="urn:microsoft.com/office/officeart/2005/8/layout/bProcess2"/>
    <dgm:cxn modelId="{3417EE60-86D7-4FEC-9EE9-1D95A9E80335}" type="presParOf" srcId="{4AF88E8E-F77A-4AC5-B796-C471CBAF6C60}" destId="{091CEB3D-4B41-43D5-81EF-D0D472AE0C84}" srcOrd="9" destOrd="0" presId="urn:microsoft.com/office/officeart/2005/8/layout/bProcess2"/>
    <dgm:cxn modelId="{9EB164B5-B2B6-40D8-8F93-BD69E35DEE74}" type="presParOf" srcId="{4AF88E8E-F77A-4AC5-B796-C471CBAF6C60}" destId="{36D8DC10-1288-4971-B972-8ED9048C5F74}" srcOrd="10" destOrd="0" presId="urn:microsoft.com/office/officeart/2005/8/layout/bProcess2"/>
    <dgm:cxn modelId="{F4C713A0-7170-44E3-9394-608FCC33723C}" type="presParOf" srcId="{36D8DC10-1288-4971-B972-8ED9048C5F74}" destId="{A5D0C2ED-2F2D-44F5-B5A8-571F8EFDC9AF}" srcOrd="0" destOrd="0" presId="urn:microsoft.com/office/officeart/2005/8/layout/bProcess2"/>
    <dgm:cxn modelId="{6C5D7EDE-D7FA-4D4C-B5B6-9F06D7D1C01E}" type="presParOf" srcId="{36D8DC10-1288-4971-B972-8ED9048C5F74}" destId="{D2D8570B-2A24-4F00-9428-3B0FD2B6B8DD}" srcOrd="1" destOrd="0" presId="urn:microsoft.com/office/officeart/2005/8/layout/bProcess2"/>
    <dgm:cxn modelId="{E4B8368A-81A7-4C7E-9A74-C774542C6359}" type="presParOf" srcId="{4AF88E8E-F77A-4AC5-B796-C471CBAF6C60}" destId="{835A3EC6-403E-442F-AA3F-E2AED7D1AE1C}" srcOrd="11" destOrd="0" presId="urn:microsoft.com/office/officeart/2005/8/layout/bProcess2"/>
    <dgm:cxn modelId="{BC80ABC9-8F0B-42D9-94D5-2D9AC864464E}" type="presParOf" srcId="{4AF88E8E-F77A-4AC5-B796-C471CBAF6C60}" destId="{1F0C721B-C671-4B63-B42F-734DE0E0B665}" srcOrd="12" destOrd="0" presId="urn:microsoft.com/office/officeart/2005/8/layout/bProcess2"/>
    <dgm:cxn modelId="{A85F06D1-EA85-4673-8A78-F3484FE2AC0B}" type="presParOf" srcId="{1F0C721B-C671-4B63-B42F-734DE0E0B665}" destId="{ECF73411-4B81-4894-A510-10FA6F1958B5}" srcOrd="0" destOrd="0" presId="urn:microsoft.com/office/officeart/2005/8/layout/bProcess2"/>
    <dgm:cxn modelId="{134FFAEF-8DD3-41EF-BD14-B276B06DE832}" type="presParOf" srcId="{1F0C721B-C671-4B63-B42F-734DE0E0B665}" destId="{7BD83278-A418-4A50-BBF6-CAB8C02949CE}" srcOrd="1" destOrd="0" presId="urn:microsoft.com/office/officeart/2005/8/layout/bProcess2"/>
    <dgm:cxn modelId="{19A67E66-7B26-482E-8A5C-0F48ED5CCD47}" type="presParOf" srcId="{4AF88E8E-F77A-4AC5-B796-C471CBAF6C60}" destId="{6E8FB2CA-3B43-4401-A14B-4C689DB05B20}" srcOrd="13" destOrd="0" presId="urn:microsoft.com/office/officeart/2005/8/layout/bProcess2"/>
    <dgm:cxn modelId="{E670A9D1-518D-4D9B-8AD8-5B1CAA8D5ECB}" type="presParOf" srcId="{4AF88E8E-F77A-4AC5-B796-C471CBAF6C60}" destId="{B357261D-6503-4D45-ACC6-DE80CCC90F2C}" srcOrd="14" destOrd="0" presId="urn:microsoft.com/office/officeart/2005/8/layout/bProcess2"/>
    <dgm:cxn modelId="{E414C3C6-949D-496D-8E1B-B8A47FE2D89A}" type="presParOf" srcId="{B357261D-6503-4D45-ACC6-DE80CCC90F2C}" destId="{9485C9B4-EF7E-470E-BD95-5384666532E3}" srcOrd="0" destOrd="0" presId="urn:microsoft.com/office/officeart/2005/8/layout/bProcess2"/>
    <dgm:cxn modelId="{9678381E-2D8C-4CDD-90DB-B95FC76A4AE0}" type="presParOf" srcId="{B357261D-6503-4D45-ACC6-DE80CCC90F2C}" destId="{5264ED23-8EF4-46B4-910A-213BBE82522D}" srcOrd="1" destOrd="0" presId="urn:microsoft.com/office/officeart/2005/8/layout/bProcess2"/>
    <dgm:cxn modelId="{01D91602-1892-48C6-B2F9-1CB9E632966B}" type="presParOf" srcId="{4AF88E8E-F77A-4AC5-B796-C471CBAF6C60}" destId="{A618FC0E-2E3F-4A9B-A358-01143EC475C9}" srcOrd="15" destOrd="0" presId="urn:microsoft.com/office/officeart/2005/8/layout/bProcess2"/>
    <dgm:cxn modelId="{92AD5094-350A-46B9-877D-1E6A84787A00}" type="presParOf" srcId="{4AF88E8E-F77A-4AC5-B796-C471CBAF6C60}" destId="{303888CD-2DF9-487F-81B8-DAAFD75641EA}" srcOrd="16" destOrd="0" presId="urn:microsoft.com/office/officeart/2005/8/layout/bProcess2"/>
    <dgm:cxn modelId="{9D78712B-1D54-4502-9410-409157CFD088}" type="presParOf" srcId="{303888CD-2DF9-487F-81B8-DAAFD75641EA}" destId="{FB5A8DA3-5655-4ECE-A2F1-AF2ECAA5DE78}" srcOrd="0" destOrd="0" presId="urn:microsoft.com/office/officeart/2005/8/layout/bProcess2"/>
    <dgm:cxn modelId="{B08A0612-16F1-43B8-A037-FCB8C383DDEA}" type="presParOf" srcId="{303888CD-2DF9-487F-81B8-DAAFD75641EA}" destId="{8B1E5E4C-FB8B-40EA-83C9-557B26BD3BC7}" srcOrd="1" destOrd="0" presId="urn:microsoft.com/office/officeart/2005/8/layout/bProcess2"/>
    <dgm:cxn modelId="{17BC6B29-10C7-4D70-A50E-01229354FA7C}" type="presParOf" srcId="{4AF88E8E-F77A-4AC5-B796-C471CBAF6C60}" destId="{CA38DDB4-685A-4B9B-B2E7-0BD98E3FEBAD}" srcOrd="17" destOrd="0" presId="urn:microsoft.com/office/officeart/2005/8/layout/bProcess2"/>
    <dgm:cxn modelId="{21A38D5C-3A5B-43BD-A319-185371B7D943}" type="presParOf" srcId="{4AF88E8E-F77A-4AC5-B796-C471CBAF6C60}" destId="{1B8C136B-C760-4D81-8E86-63037CAD3396}" srcOrd="1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95DB53-B019-4B7F-A206-A60DB49BEBB0}" type="doc">
      <dgm:prSet loTypeId="urn:microsoft.com/office/officeart/2005/8/layout/bProcess2" loCatId="process" qsTypeId="urn:microsoft.com/office/officeart/2005/8/quickstyle/simple1" qsCatId="simple" csTypeId="urn:microsoft.com/office/officeart/2005/8/colors/colorful2" csCatId="colorful" phldr="1"/>
      <dgm:spPr/>
      <dgm:t>
        <a:bodyPr/>
        <a:lstStyle/>
        <a:p>
          <a:endParaRPr lang="en-US"/>
        </a:p>
      </dgm:t>
    </dgm:pt>
    <dgm:pt modelId="{239DBAC3-3988-4E7B-8977-AE56A392B780}">
      <dgm:prSet phldrT="[Text]" custT="1"/>
      <dgm:spPr/>
      <dgm:t>
        <a:bodyPr/>
        <a:lstStyle/>
        <a:p>
          <a:r>
            <a:rPr lang="en-US" sz="1000" dirty="0"/>
            <a:t>Are you assisting an employee or non-employee?</a:t>
          </a:r>
        </a:p>
      </dgm:t>
    </dgm:pt>
    <dgm:pt modelId="{7588593F-6627-43CA-8AC1-8358CBC97878}" type="parTrans" cxnId="{A4F8357C-C72A-4D1C-9F89-7D8C01DCE296}">
      <dgm:prSet/>
      <dgm:spPr/>
      <dgm:t>
        <a:bodyPr/>
        <a:lstStyle/>
        <a:p>
          <a:endParaRPr lang="en-US"/>
        </a:p>
      </dgm:t>
    </dgm:pt>
    <dgm:pt modelId="{2AB20E91-B75D-42B3-BF1E-04A83E5DA0D2}" type="sibTrans" cxnId="{A4F8357C-C72A-4D1C-9F89-7D8C01DCE296}">
      <dgm:prSet/>
      <dgm:spPr/>
      <dgm:t>
        <a:bodyPr/>
        <a:lstStyle/>
        <a:p>
          <a:endParaRPr lang="en-US"/>
        </a:p>
      </dgm:t>
    </dgm:pt>
    <dgm:pt modelId="{A92F9F82-319B-4A22-86D6-144C45560A8B}">
      <dgm:prSet phldrT="[Text]" custT="1"/>
      <dgm:spPr/>
      <dgm:t>
        <a:bodyPr/>
        <a:lstStyle/>
        <a:p>
          <a:r>
            <a:rPr lang="en-US" sz="1100" b="1" dirty="0"/>
            <a:t>Non-Employee</a:t>
          </a:r>
          <a:endParaRPr lang="en-US" sz="300" b="1" dirty="0"/>
        </a:p>
      </dgm:t>
    </dgm:pt>
    <dgm:pt modelId="{78E59EDA-3A01-412A-96F5-43232EBB991B}" type="parTrans" cxnId="{5E930659-1F9A-436D-B341-2E770811DD40}">
      <dgm:prSet/>
      <dgm:spPr/>
      <dgm:t>
        <a:bodyPr/>
        <a:lstStyle/>
        <a:p>
          <a:endParaRPr lang="en-US"/>
        </a:p>
      </dgm:t>
    </dgm:pt>
    <dgm:pt modelId="{C6C46C14-C35D-40E0-807C-819DE580E48D}" type="sibTrans" cxnId="{5E930659-1F9A-436D-B341-2E770811DD40}">
      <dgm:prSet/>
      <dgm:spPr/>
      <dgm:t>
        <a:bodyPr/>
        <a:lstStyle/>
        <a:p>
          <a:endParaRPr lang="en-US"/>
        </a:p>
      </dgm:t>
    </dgm:pt>
    <dgm:pt modelId="{F2A225E4-1F21-482D-AED6-E9AE06FFACD6}">
      <dgm:prSet phldrT="[Text]" custT="1"/>
      <dgm:spPr/>
      <dgm:t>
        <a:bodyPr/>
        <a:lstStyle/>
        <a:p>
          <a:r>
            <a:rPr lang="en-US" sz="1050" dirty="0"/>
            <a:t>Have you been paid by Purdue before?</a:t>
          </a:r>
        </a:p>
      </dgm:t>
    </dgm:pt>
    <dgm:pt modelId="{9EEFD794-9910-4C02-9C63-6090F43E4C62}" type="parTrans" cxnId="{E8BB7979-5D5E-41C0-8933-A496C9DA7927}">
      <dgm:prSet/>
      <dgm:spPr/>
      <dgm:t>
        <a:bodyPr/>
        <a:lstStyle/>
        <a:p>
          <a:endParaRPr lang="en-US"/>
        </a:p>
      </dgm:t>
    </dgm:pt>
    <dgm:pt modelId="{7B648583-5BCD-4FCD-8FD9-D5A7B140A820}" type="sibTrans" cxnId="{E8BB7979-5D5E-41C0-8933-A496C9DA7927}">
      <dgm:prSet/>
      <dgm:spPr/>
      <dgm:t>
        <a:bodyPr/>
        <a:lstStyle/>
        <a:p>
          <a:endParaRPr lang="en-US"/>
        </a:p>
      </dgm:t>
    </dgm:pt>
    <dgm:pt modelId="{C15E4E71-2CA6-4FA4-A586-DEC3A56290EB}">
      <dgm:prSet phldrT="[Text]" custT="1"/>
      <dgm:spPr>
        <a:solidFill>
          <a:schemeClr val="tx2">
            <a:lumMod val="75000"/>
          </a:schemeClr>
        </a:solidFill>
      </dgm:spPr>
      <dgm:t>
        <a:bodyPr/>
        <a:lstStyle/>
        <a:p>
          <a:r>
            <a:rPr lang="en-US" sz="1050" dirty="0"/>
            <a:t> </a:t>
          </a:r>
          <a:r>
            <a:rPr lang="en-US" sz="800" dirty="0"/>
            <a:t>Regular Required Documents</a:t>
          </a:r>
          <a:endParaRPr lang="en-US" sz="1050" dirty="0"/>
        </a:p>
      </dgm:t>
    </dgm:pt>
    <dgm:pt modelId="{CA75885B-1443-4792-8DEB-F6F4A17FB6B3}" type="parTrans" cxnId="{EE717D05-E8C7-457D-84AB-689ABD97DE7C}">
      <dgm:prSet/>
      <dgm:spPr/>
      <dgm:t>
        <a:bodyPr/>
        <a:lstStyle/>
        <a:p>
          <a:endParaRPr lang="en-US"/>
        </a:p>
      </dgm:t>
    </dgm:pt>
    <dgm:pt modelId="{4C46F1D2-3536-47B3-835E-0B35A7C2CA3D}" type="sibTrans" cxnId="{EE717D05-E8C7-457D-84AB-689ABD97DE7C}">
      <dgm:prSet/>
      <dgm:spPr/>
      <dgm:t>
        <a:bodyPr/>
        <a:lstStyle/>
        <a:p>
          <a:endParaRPr lang="en-US"/>
        </a:p>
      </dgm:t>
    </dgm:pt>
    <dgm:pt modelId="{EB79F91D-3C1B-4045-B2FD-7E10925527C6}">
      <dgm:prSet phldrT="[Text]" custT="1"/>
      <dgm:spPr/>
      <dgm:t>
        <a:bodyPr/>
        <a:lstStyle/>
        <a:p>
          <a:r>
            <a:rPr lang="en-US" sz="1050" dirty="0"/>
            <a:t>No</a:t>
          </a:r>
        </a:p>
      </dgm:t>
    </dgm:pt>
    <dgm:pt modelId="{3ACFC3B1-F4E4-466C-BAC0-5BEC2066C59A}" type="parTrans" cxnId="{34E129D0-3864-410F-BFA1-D9A70B489FA6}">
      <dgm:prSet/>
      <dgm:spPr/>
      <dgm:t>
        <a:bodyPr/>
        <a:lstStyle/>
        <a:p>
          <a:endParaRPr lang="en-US"/>
        </a:p>
      </dgm:t>
    </dgm:pt>
    <dgm:pt modelId="{663F66E6-680F-4409-9004-EAA00882F798}" type="sibTrans" cxnId="{34E129D0-3864-410F-BFA1-D9A70B489FA6}">
      <dgm:prSet/>
      <dgm:spPr/>
      <dgm:t>
        <a:bodyPr/>
        <a:lstStyle/>
        <a:p>
          <a:endParaRPr lang="en-US"/>
        </a:p>
      </dgm:t>
    </dgm:pt>
    <dgm:pt modelId="{29327EA6-2010-4182-B348-2E267A7D5011}">
      <dgm:prSet custT="1"/>
      <dgm:spPr/>
      <dgm:t>
        <a:bodyPr/>
        <a:lstStyle/>
        <a:p>
          <a:r>
            <a:rPr lang="en-US" sz="800" dirty="0"/>
            <a:t>Required Documents 1) Payee Certification (PC) form  2) Substitute W9 3) Receipts (if applicable)</a:t>
          </a:r>
        </a:p>
      </dgm:t>
    </dgm:pt>
    <dgm:pt modelId="{4C035E68-4DA4-47A3-9B4D-86C605961996}" type="parTrans" cxnId="{EAEE498E-07DC-49B3-96F2-402186944CE2}">
      <dgm:prSet/>
      <dgm:spPr/>
      <dgm:t>
        <a:bodyPr/>
        <a:lstStyle/>
        <a:p>
          <a:endParaRPr lang="en-US"/>
        </a:p>
      </dgm:t>
    </dgm:pt>
    <dgm:pt modelId="{203C2A99-A8C6-441C-9925-8BA419D4D0F9}" type="sibTrans" cxnId="{EAEE498E-07DC-49B3-96F2-402186944CE2}">
      <dgm:prSet/>
      <dgm:spPr/>
      <dgm:t>
        <a:bodyPr/>
        <a:lstStyle/>
        <a:p>
          <a:endParaRPr lang="en-US"/>
        </a:p>
      </dgm:t>
    </dgm:pt>
    <dgm:pt modelId="{B75FEAEB-C04F-48CC-AA7E-1B955F25A179}">
      <dgm:prSet custT="1"/>
      <dgm:spPr/>
      <dgm:t>
        <a:bodyPr/>
        <a:lstStyle/>
        <a:p>
          <a:r>
            <a:rPr lang="en-US" sz="800" dirty="0"/>
            <a:t>What is the Citizenship status on the PC form: Citizen, Permanent Resident, Non-Resident Alien or Foreign Entity?</a:t>
          </a:r>
        </a:p>
      </dgm:t>
    </dgm:pt>
    <dgm:pt modelId="{6E0EC7AE-B8A5-4016-9C0D-8A8153B89710}" type="parTrans" cxnId="{2A927A88-16FA-46DE-BD43-CF1743AAF668}">
      <dgm:prSet/>
      <dgm:spPr/>
      <dgm:t>
        <a:bodyPr/>
        <a:lstStyle/>
        <a:p>
          <a:endParaRPr lang="en-US"/>
        </a:p>
      </dgm:t>
    </dgm:pt>
    <dgm:pt modelId="{1702A156-0AB9-4080-89B9-029D7F092AEE}" type="sibTrans" cxnId="{2A927A88-16FA-46DE-BD43-CF1743AAF668}">
      <dgm:prSet/>
      <dgm:spPr/>
      <dgm:t>
        <a:bodyPr/>
        <a:lstStyle/>
        <a:p>
          <a:endParaRPr lang="en-US"/>
        </a:p>
      </dgm:t>
    </dgm:pt>
    <dgm:pt modelId="{B59FB347-4103-4EF8-B7FC-341C80C4AE18}">
      <dgm:prSet custT="1"/>
      <dgm:spPr/>
      <dgm:t>
        <a:bodyPr/>
        <a:lstStyle/>
        <a:p>
          <a:r>
            <a:rPr lang="en-US" sz="800" dirty="0"/>
            <a:t>Citizen or Permanent Resident</a:t>
          </a:r>
        </a:p>
      </dgm:t>
    </dgm:pt>
    <dgm:pt modelId="{1998FA92-90CE-4E61-8D1A-7D74FF7F8434}" type="parTrans" cxnId="{F0294804-051E-4818-A839-FAB4C8A2AFF3}">
      <dgm:prSet/>
      <dgm:spPr/>
      <dgm:t>
        <a:bodyPr/>
        <a:lstStyle/>
        <a:p>
          <a:endParaRPr lang="en-US"/>
        </a:p>
      </dgm:t>
    </dgm:pt>
    <dgm:pt modelId="{CB0E26D0-932D-4D0D-A30B-CF1C7AF095ED}" type="sibTrans" cxnId="{F0294804-051E-4818-A839-FAB4C8A2AFF3}">
      <dgm:prSet/>
      <dgm:spPr>
        <a:solidFill>
          <a:schemeClr val="accent3">
            <a:lumMod val="75000"/>
          </a:schemeClr>
        </a:solidFill>
      </dgm:spPr>
      <dgm:t>
        <a:bodyPr/>
        <a:lstStyle/>
        <a:p>
          <a:endParaRPr lang="en-US"/>
        </a:p>
      </dgm:t>
    </dgm:pt>
    <dgm:pt modelId="{4AF88E8E-F77A-4AC5-B796-C471CBAF6C60}" type="pres">
      <dgm:prSet presAssocID="{DF95DB53-B019-4B7F-A206-A60DB49BEBB0}" presName="diagram" presStyleCnt="0">
        <dgm:presLayoutVars>
          <dgm:dir/>
          <dgm:resizeHandles/>
        </dgm:presLayoutVars>
      </dgm:prSet>
      <dgm:spPr/>
    </dgm:pt>
    <dgm:pt modelId="{6C8FE455-4543-4CCC-8DD0-09118A6AE886}" type="pres">
      <dgm:prSet presAssocID="{239DBAC3-3988-4E7B-8977-AE56A392B780}" presName="firstNode" presStyleLbl="node1" presStyleIdx="0" presStyleCnt="8" custLinFactNeighborX="-42985" custLinFactNeighborY="-13798">
        <dgm:presLayoutVars>
          <dgm:bulletEnabled val="1"/>
        </dgm:presLayoutVars>
      </dgm:prSet>
      <dgm:spPr/>
    </dgm:pt>
    <dgm:pt modelId="{1B9D60E7-8537-4B70-B3FA-AA913286D16B}" type="pres">
      <dgm:prSet presAssocID="{2AB20E91-B75D-42B3-BF1E-04A83E5DA0D2}" presName="sibTrans" presStyleLbl="sibTrans2D1" presStyleIdx="0" presStyleCnt="7" custAng="315300" custScaleX="121411" custScaleY="102489" custLinFactNeighborX="-5071" custLinFactNeighborY="-4276"/>
      <dgm:spPr/>
    </dgm:pt>
    <dgm:pt modelId="{40503285-DAAB-49FA-AAA5-76C73625C96B}" type="pres">
      <dgm:prSet presAssocID="{A92F9F82-319B-4A22-86D6-144C45560A8B}" presName="middleNode" presStyleCnt="0"/>
      <dgm:spPr/>
    </dgm:pt>
    <dgm:pt modelId="{969B2387-F163-4517-B73A-66EF883969E8}" type="pres">
      <dgm:prSet presAssocID="{A92F9F82-319B-4A22-86D6-144C45560A8B}" presName="padding" presStyleLbl="node1" presStyleIdx="0" presStyleCnt="8"/>
      <dgm:spPr/>
    </dgm:pt>
    <dgm:pt modelId="{A72DDD34-5BAB-4DC1-9041-C50264AD2C42}" type="pres">
      <dgm:prSet presAssocID="{A92F9F82-319B-4A22-86D6-144C45560A8B}" presName="shape" presStyleLbl="node1" presStyleIdx="1" presStyleCnt="8" custScaleX="152648" custScaleY="119601" custLinFactX="78528" custLinFactY="-100000" custLinFactNeighborX="100000" custLinFactNeighborY="-123703">
        <dgm:presLayoutVars>
          <dgm:bulletEnabled val="1"/>
        </dgm:presLayoutVars>
      </dgm:prSet>
      <dgm:spPr/>
    </dgm:pt>
    <dgm:pt modelId="{F2A2D971-C7A6-4119-819F-2D473C7926AC}" type="pres">
      <dgm:prSet presAssocID="{C6C46C14-C35D-40E0-807C-819DE580E48D}" presName="sibTrans" presStyleLbl="sibTrans2D1" presStyleIdx="1" presStyleCnt="7"/>
      <dgm:spPr/>
    </dgm:pt>
    <dgm:pt modelId="{E1183A23-39DB-4383-8ACA-04EA756C06FB}" type="pres">
      <dgm:prSet presAssocID="{F2A225E4-1F21-482D-AED6-E9AE06FFACD6}" presName="middleNode" presStyleCnt="0"/>
      <dgm:spPr/>
    </dgm:pt>
    <dgm:pt modelId="{DFAAA8BF-3B24-446D-BDAE-E04451519E46}" type="pres">
      <dgm:prSet presAssocID="{F2A225E4-1F21-482D-AED6-E9AE06FFACD6}" presName="padding" presStyleLbl="node1" presStyleIdx="1" presStyleCnt="8"/>
      <dgm:spPr/>
    </dgm:pt>
    <dgm:pt modelId="{E03DFB19-8104-45AB-A31C-686BB8CB22A9}" type="pres">
      <dgm:prSet presAssocID="{F2A225E4-1F21-482D-AED6-E9AE06FFACD6}" presName="shape" presStyleLbl="node1" presStyleIdx="2" presStyleCnt="8" custScaleX="154551" custScaleY="117033" custLinFactX="200000" custLinFactY="-200000" custLinFactNeighborX="221836" custLinFactNeighborY="-227668">
        <dgm:presLayoutVars>
          <dgm:bulletEnabled val="1"/>
        </dgm:presLayoutVars>
      </dgm:prSet>
      <dgm:spPr/>
    </dgm:pt>
    <dgm:pt modelId="{64ABF2AB-112D-4B52-8A0F-16C1A0A6FD99}" type="pres">
      <dgm:prSet presAssocID="{7B648583-5BCD-4FCD-8FD9-D5A7B140A820}" presName="sibTrans" presStyleLbl="sibTrans2D1" presStyleIdx="2" presStyleCnt="7" custAng="21495903" custScaleX="121657" custScaleY="93207" custLinFactNeighborX="20577" custLinFactNeighborY="-25"/>
      <dgm:spPr/>
    </dgm:pt>
    <dgm:pt modelId="{5964EBA2-A2E9-4C8A-9E60-A5739DBF4ED2}" type="pres">
      <dgm:prSet presAssocID="{EB79F91D-3C1B-4045-B2FD-7E10925527C6}" presName="middleNode" presStyleCnt="0"/>
      <dgm:spPr/>
    </dgm:pt>
    <dgm:pt modelId="{404F0ADF-A739-4677-B811-96D5207F78E0}" type="pres">
      <dgm:prSet presAssocID="{EB79F91D-3C1B-4045-B2FD-7E10925527C6}" presName="padding" presStyleLbl="node1" presStyleIdx="2" presStyleCnt="8"/>
      <dgm:spPr/>
    </dgm:pt>
    <dgm:pt modelId="{57F10047-FE0F-45E5-9E1A-0AFD2F7629F4}" type="pres">
      <dgm:prSet presAssocID="{EB79F91D-3C1B-4045-B2FD-7E10925527C6}" presName="shape" presStyleLbl="node1" presStyleIdx="3" presStyleCnt="8" custLinFactX="200000" custLinFactY="-200000" custLinFactNeighborX="275406" custLinFactNeighborY="-214776">
        <dgm:presLayoutVars>
          <dgm:bulletEnabled val="1"/>
        </dgm:presLayoutVars>
      </dgm:prSet>
      <dgm:spPr/>
    </dgm:pt>
    <dgm:pt modelId="{FEE76E2B-367D-4178-BFEB-25A5A21CEDE9}" type="pres">
      <dgm:prSet presAssocID="{663F66E6-680F-4409-9004-EAA00882F798}" presName="sibTrans" presStyleLbl="sibTrans2D1" presStyleIdx="3" presStyleCnt="7" custAng="126101" custScaleX="330028" custLinFactNeighborX="-470" custLinFactNeighborY="6336"/>
      <dgm:spPr/>
    </dgm:pt>
    <dgm:pt modelId="{6A830FE2-64AB-4B9D-BC52-D3D754709E70}" type="pres">
      <dgm:prSet presAssocID="{29327EA6-2010-4182-B348-2E267A7D5011}" presName="middleNode" presStyleCnt="0"/>
      <dgm:spPr/>
    </dgm:pt>
    <dgm:pt modelId="{A2EF2C97-92B5-4D95-8618-D1E744C332E7}" type="pres">
      <dgm:prSet presAssocID="{29327EA6-2010-4182-B348-2E267A7D5011}" presName="padding" presStyleLbl="node1" presStyleIdx="3" presStyleCnt="8"/>
      <dgm:spPr/>
    </dgm:pt>
    <dgm:pt modelId="{1FD31A64-60CA-470E-B79D-AD14C2852891}" type="pres">
      <dgm:prSet presAssocID="{29327EA6-2010-4182-B348-2E267A7D5011}" presName="shape" presStyleLbl="node1" presStyleIdx="4" presStyleCnt="8" custScaleX="181321" custScaleY="169804" custLinFactX="100000" custLinFactNeighborX="194766" custLinFactNeighborY="17317">
        <dgm:presLayoutVars>
          <dgm:bulletEnabled val="1"/>
        </dgm:presLayoutVars>
      </dgm:prSet>
      <dgm:spPr/>
    </dgm:pt>
    <dgm:pt modelId="{091CEB3D-4B41-43D5-81EF-D0D472AE0C84}" type="pres">
      <dgm:prSet presAssocID="{203C2A99-A8C6-441C-9925-8BA419D4D0F9}" presName="sibTrans" presStyleLbl="sibTrans2D1" presStyleIdx="4" presStyleCnt="7"/>
      <dgm:spPr/>
    </dgm:pt>
    <dgm:pt modelId="{36D8DC10-1288-4971-B972-8ED9048C5F74}" type="pres">
      <dgm:prSet presAssocID="{B75FEAEB-C04F-48CC-AA7E-1B955F25A179}" presName="middleNode" presStyleCnt="0"/>
      <dgm:spPr/>
    </dgm:pt>
    <dgm:pt modelId="{A5D0C2ED-2F2D-44F5-B5A8-571F8EFDC9AF}" type="pres">
      <dgm:prSet presAssocID="{B75FEAEB-C04F-48CC-AA7E-1B955F25A179}" presName="padding" presStyleLbl="node1" presStyleIdx="4" presStyleCnt="8"/>
      <dgm:spPr/>
    </dgm:pt>
    <dgm:pt modelId="{D2D8570B-2A24-4F00-9428-3B0FD2B6B8DD}" type="pres">
      <dgm:prSet presAssocID="{B75FEAEB-C04F-48CC-AA7E-1B955F25A179}" presName="shape" presStyleLbl="node1" presStyleIdx="5" presStyleCnt="8" custScaleX="176635" custScaleY="158287" custLinFactY="100000" custLinFactNeighborX="50762" custLinFactNeighborY="156898">
        <dgm:presLayoutVars>
          <dgm:bulletEnabled val="1"/>
        </dgm:presLayoutVars>
      </dgm:prSet>
      <dgm:spPr/>
    </dgm:pt>
    <dgm:pt modelId="{835A3EC6-403E-442F-AA3F-E2AED7D1AE1C}" type="pres">
      <dgm:prSet presAssocID="{1702A156-0AB9-4080-89B9-029D7F092AEE}" presName="sibTrans" presStyleLbl="sibTrans2D1" presStyleIdx="5" presStyleCnt="7" custLinFactNeighborX="-145" custLinFactNeighborY="1759"/>
      <dgm:spPr/>
    </dgm:pt>
    <dgm:pt modelId="{1F0C721B-C671-4B63-B42F-734DE0E0B665}" type="pres">
      <dgm:prSet presAssocID="{B59FB347-4103-4EF8-B7FC-341C80C4AE18}" presName="middleNode" presStyleCnt="0"/>
      <dgm:spPr/>
    </dgm:pt>
    <dgm:pt modelId="{ECF73411-4B81-4894-A510-10FA6F1958B5}" type="pres">
      <dgm:prSet presAssocID="{B59FB347-4103-4EF8-B7FC-341C80C4AE18}" presName="padding" presStyleLbl="node1" presStyleIdx="5" presStyleCnt="8"/>
      <dgm:spPr/>
    </dgm:pt>
    <dgm:pt modelId="{7BD83278-A418-4A50-BBF6-CAB8C02949CE}" type="pres">
      <dgm:prSet presAssocID="{B59FB347-4103-4EF8-B7FC-341C80C4AE18}" presName="shape" presStyleLbl="node1" presStyleIdx="6" presStyleCnt="8" custScaleX="139234" custScaleY="111819" custLinFactX="-200000" custLinFactY="100000" custLinFactNeighborX="-204745" custLinFactNeighborY="173660">
        <dgm:presLayoutVars>
          <dgm:bulletEnabled val="1"/>
        </dgm:presLayoutVars>
      </dgm:prSet>
      <dgm:spPr/>
    </dgm:pt>
    <dgm:pt modelId="{6E8FB2CA-3B43-4401-A14B-4C689DB05B20}" type="pres">
      <dgm:prSet presAssocID="{CB0E26D0-932D-4D0D-A30B-CF1C7AF095ED}" presName="sibTrans" presStyleLbl="sibTrans2D1" presStyleIdx="6" presStyleCnt="7" custScaleX="111121" custScaleY="96833" custLinFactNeighborX="-6861" custLinFactNeighborY="-7826"/>
      <dgm:spPr/>
    </dgm:pt>
    <dgm:pt modelId="{1B8C136B-C760-4D81-8E86-63037CAD3396}" type="pres">
      <dgm:prSet presAssocID="{C15E4E71-2CA6-4FA4-A586-DEC3A56290EB}" presName="lastNode" presStyleLbl="node1" presStyleIdx="7" presStyleCnt="8" custScaleX="106855" custScaleY="86419" custLinFactX="-175001" custLinFactY="12820" custLinFactNeighborX="-200000" custLinFactNeighborY="100000">
        <dgm:presLayoutVars>
          <dgm:bulletEnabled val="1"/>
        </dgm:presLayoutVars>
      </dgm:prSet>
      <dgm:spPr/>
    </dgm:pt>
  </dgm:ptLst>
  <dgm:cxnLst>
    <dgm:cxn modelId="{F0294804-051E-4818-A839-FAB4C8A2AFF3}" srcId="{DF95DB53-B019-4B7F-A206-A60DB49BEBB0}" destId="{B59FB347-4103-4EF8-B7FC-341C80C4AE18}" srcOrd="6" destOrd="0" parTransId="{1998FA92-90CE-4E61-8D1A-7D74FF7F8434}" sibTransId="{CB0E26D0-932D-4D0D-A30B-CF1C7AF095ED}"/>
    <dgm:cxn modelId="{EE717D05-E8C7-457D-84AB-689ABD97DE7C}" srcId="{DF95DB53-B019-4B7F-A206-A60DB49BEBB0}" destId="{C15E4E71-2CA6-4FA4-A586-DEC3A56290EB}" srcOrd="7" destOrd="0" parTransId="{CA75885B-1443-4792-8DEB-F6F4A17FB6B3}" sibTransId="{4C46F1D2-3536-47B3-835E-0B35A7C2CA3D}"/>
    <dgm:cxn modelId="{5E524507-D90D-43F5-B278-F0FC69DE4690}" type="presOf" srcId="{29327EA6-2010-4182-B348-2E267A7D5011}" destId="{1FD31A64-60CA-470E-B79D-AD14C2852891}" srcOrd="0" destOrd="0" presId="urn:microsoft.com/office/officeart/2005/8/layout/bProcess2"/>
    <dgm:cxn modelId="{0628A72C-DD8A-481B-81DC-CEC598705ED8}" type="presOf" srcId="{203C2A99-A8C6-441C-9925-8BA419D4D0F9}" destId="{091CEB3D-4B41-43D5-81EF-D0D472AE0C84}" srcOrd="0" destOrd="0" presId="urn:microsoft.com/office/officeart/2005/8/layout/bProcess2"/>
    <dgm:cxn modelId="{C2D8E839-EA43-49A5-9BDB-B48AE94ADE88}" type="presOf" srcId="{B59FB347-4103-4EF8-B7FC-341C80C4AE18}" destId="{7BD83278-A418-4A50-BBF6-CAB8C02949CE}" srcOrd="0" destOrd="0" presId="urn:microsoft.com/office/officeart/2005/8/layout/bProcess2"/>
    <dgm:cxn modelId="{AC1D0E5D-4404-4C09-9A05-99FAC87B5353}" type="presOf" srcId="{2AB20E91-B75D-42B3-BF1E-04A83E5DA0D2}" destId="{1B9D60E7-8537-4B70-B3FA-AA913286D16B}" srcOrd="0" destOrd="0" presId="urn:microsoft.com/office/officeart/2005/8/layout/bProcess2"/>
    <dgm:cxn modelId="{C4FC1369-2EC7-4FCC-9EE6-4CBB337A51C6}" type="presOf" srcId="{1702A156-0AB9-4080-89B9-029D7F092AEE}" destId="{835A3EC6-403E-442F-AA3F-E2AED7D1AE1C}" srcOrd="0" destOrd="0" presId="urn:microsoft.com/office/officeart/2005/8/layout/bProcess2"/>
    <dgm:cxn modelId="{1E957E6B-DE97-471E-B9A0-31324E9BADED}" type="presOf" srcId="{663F66E6-680F-4409-9004-EAA00882F798}" destId="{FEE76E2B-367D-4178-BFEB-25A5A21CEDE9}" srcOrd="0" destOrd="0" presId="urn:microsoft.com/office/officeart/2005/8/layout/bProcess2"/>
    <dgm:cxn modelId="{E456AB76-ACDC-45E0-9FDE-EBA79B29788F}" type="presOf" srcId="{DF95DB53-B019-4B7F-A206-A60DB49BEBB0}" destId="{4AF88E8E-F77A-4AC5-B796-C471CBAF6C60}" srcOrd="0" destOrd="0" presId="urn:microsoft.com/office/officeart/2005/8/layout/bProcess2"/>
    <dgm:cxn modelId="{3DED1178-19D3-49C9-A644-6B5A609C80AA}" type="presOf" srcId="{F2A225E4-1F21-482D-AED6-E9AE06FFACD6}" destId="{E03DFB19-8104-45AB-A31C-686BB8CB22A9}" srcOrd="0" destOrd="0" presId="urn:microsoft.com/office/officeart/2005/8/layout/bProcess2"/>
    <dgm:cxn modelId="{94C11658-6A8A-4BD8-A9D6-9742AD004A6E}" type="presOf" srcId="{C6C46C14-C35D-40E0-807C-819DE580E48D}" destId="{F2A2D971-C7A6-4119-819F-2D473C7926AC}" srcOrd="0" destOrd="0" presId="urn:microsoft.com/office/officeart/2005/8/layout/bProcess2"/>
    <dgm:cxn modelId="{5E930659-1F9A-436D-B341-2E770811DD40}" srcId="{DF95DB53-B019-4B7F-A206-A60DB49BEBB0}" destId="{A92F9F82-319B-4A22-86D6-144C45560A8B}" srcOrd="1" destOrd="0" parTransId="{78E59EDA-3A01-412A-96F5-43232EBB991B}" sibTransId="{C6C46C14-C35D-40E0-807C-819DE580E48D}"/>
    <dgm:cxn modelId="{E8BB7979-5D5E-41C0-8933-A496C9DA7927}" srcId="{DF95DB53-B019-4B7F-A206-A60DB49BEBB0}" destId="{F2A225E4-1F21-482D-AED6-E9AE06FFACD6}" srcOrd="2" destOrd="0" parTransId="{9EEFD794-9910-4C02-9C63-6090F43E4C62}" sibTransId="{7B648583-5BCD-4FCD-8FD9-D5A7B140A820}"/>
    <dgm:cxn modelId="{A4F8357C-C72A-4D1C-9F89-7D8C01DCE296}" srcId="{DF95DB53-B019-4B7F-A206-A60DB49BEBB0}" destId="{239DBAC3-3988-4E7B-8977-AE56A392B780}" srcOrd="0" destOrd="0" parTransId="{7588593F-6627-43CA-8AC1-8358CBC97878}" sibTransId="{2AB20E91-B75D-42B3-BF1E-04A83E5DA0D2}"/>
    <dgm:cxn modelId="{39217D82-7246-4049-B1CD-9C0459C121BA}" type="presOf" srcId="{239DBAC3-3988-4E7B-8977-AE56A392B780}" destId="{6C8FE455-4543-4CCC-8DD0-09118A6AE886}" srcOrd="0" destOrd="0" presId="urn:microsoft.com/office/officeart/2005/8/layout/bProcess2"/>
    <dgm:cxn modelId="{2A927A88-16FA-46DE-BD43-CF1743AAF668}" srcId="{DF95DB53-B019-4B7F-A206-A60DB49BEBB0}" destId="{B75FEAEB-C04F-48CC-AA7E-1B955F25A179}" srcOrd="5" destOrd="0" parTransId="{6E0EC7AE-B8A5-4016-9C0D-8A8153B89710}" sibTransId="{1702A156-0AB9-4080-89B9-029D7F092AEE}"/>
    <dgm:cxn modelId="{06F0638D-247A-4519-96A4-B25D3AAEB65C}" type="presOf" srcId="{CB0E26D0-932D-4D0D-A30B-CF1C7AF095ED}" destId="{6E8FB2CA-3B43-4401-A14B-4C689DB05B20}" srcOrd="0" destOrd="0" presId="urn:microsoft.com/office/officeart/2005/8/layout/bProcess2"/>
    <dgm:cxn modelId="{EAEE498E-07DC-49B3-96F2-402186944CE2}" srcId="{DF95DB53-B019-4B7F-A206-A60DB49BEBB0}" destId="{29327EA6-2010-4182-B348-2E267A7D5011}" srcOrd="4" destOrd="0" parTransId="{4C035E68-4DA4-47A3-9B4D-86C605961996}" sibTransId="{203C2A99-A8C6-441C-9925-8BA419D4D0F9}"/>
    <dgm:cxn modelId="{16740796-D39A-4926-8F0D-A748C835EA45}" type="presOf" srcId="{7B648583-5BCD-4FCD-8FD9-D5A7B140A820}" destId="{64ABF2AB-112D-4B52-8A0F-16C1A0A6FD99}" srcOrd="0" destOrd="0" presId="urn:microsoft.com/office/officeart/2005/8/layout/bProcess2"/>
    <dgm:cxn modelId="{C327F8A1-3973-45DB-AC35-30CD2C2F9DD2}" type="presOf" srcId="{EB79F91D-3C1B-4045-B2FD-7E10925527C6}" destId="{57F10047-FE0F-45E5-9E1A-0AFD2F7629F4}" srcOrd="0" destOrd="0" presId="urn:microsoft.com/office/officeart/2005/8/layout/bProcess2"/>
    <dgm:cxn modelId="{ACBF62B4-FB05-426C-865A-DF18431AF9ED}" type="presOf" srcId="{B75FEAEB-C04F-48CC-AA7E-1B955F25A179}" destId="{D2D8570B-2A24-4F00-9428-3B0FD2B6B8DD}" srcOrd="0" destOrd="0" presId="urn:microsoft.com/office/officeart/2005/8/layout/bProcess2"/>
    <dgm:cxn modelId="{34E129D0-3864-410F-BFA1-D9A70B489FA6}" srcId="{DF95DB53-B019-4B7F-A206-A60DB49BEBB0}" destId="{EB79F91D-3C1B-4045-B2FD-7E10925527C6}" srcOrd="3" destOrd="0" parTransId="{3ACFC3B1-F4E4-466C-BAC0-5BEC2066C59A}" sibTransId="{663F66E6-680F-4409-9004-EAA00882F798}"/>
    <dgm:cxn modelId="{242F53DA-2138-4B18-9073-34678463A683}" type="presOf" srcId="{C15E4E71-2CA6-4FA4-A586-DEC3A56290EB}" destId="{1B8C136B-C760-4D81-8E86-63037CAD3396}" srcOrd="0" destOrd="0" presId="urn:microsoft.com/office/officeart/2005/8/layout/bProcess2"/>
    <dgm:cxn modelId="{760471FB-2960-4621-ACA3-167443260D52}" type="presOf" srcId="{A92F9F82-319B-4A22-86D6-144C45560A8B}" destId="{A72DDD34-5BAB-4DC1-9041-C50264AD2C42}" srcOrd="0" destOrd="0" presId="urn:microsoft.com/office/officeart/2005/8/layout/bProcess2"/>
    <dgm:cxn modelId="{270E5619-A6ED-4EE4-AC0E-F7C396293C51}" type="presParOf" srcId="{4AF88E8E-F77A-4AC5-B796-C471CBAF6C60}" destId="{6C8FE455-4543-4CCC-8DD0-09118A6AE886}" srcOrd="0" destOrd="0" presId="urn:microsoft.com/office/officeart/2005/8/layout/bProcess2"/>
    <dgm:cxn modelId="{C7CCEEC6-3BC2-4387-9D11-BD036EB4882F}" type="presParOf" srcId="{4AF88E8E-F77A-4AC5-B796-C471CBAF6C60}" destId="{1B9D60E7-8537-4B70-B3FA-AA913286D16B}" srcOrd="1" destOrd="0" presId="urn:microsoft.com/office/officeart/2005/8/layout/bProcess2"/>
    <dgm:cxn modelId="{536EBBE5-57CC-40D5-BE4B-16872567E67E}" type="presParOf" srcId="{4AF88E8E-F77A-4AC5-B796-C471CBAF6C60}" destId="{40503285-DAAB-49FA-AAA5-76C73625C96B}" srcOrd="2" destOrd="0" presId="urn:microsoft.com/office/officeart/2005/8/layout/bProcess2"/>
    <dgm:cxn modelId="{6315A265-25D2-4E88-898B-E21CF8BA0250}" type="presParOf" srcId="{40503285-DAAB-49FA-AAA5-76C73625C96B}" destId="{969B2387-F163-4517-B73A-66EF883969E8}" srcOrd="0" destOrd="0" presId="urn:microsoft.com/office/officeart/2005/8/layout/bProcess2"/>
    <dgm:cxn modelId="{8FA06890-46AB-4956-AFF5-C0142FFC7FEB}" type="presParOf" srcId="{40503285-DAAB-49FA-AAA5-76C73625C96B}" destId="{A72DDD34-5BAB-4DC1-9041-C50264AD2C42}" srcOrd="1" destOrd="0" presId="urn:microsoft.com/office/officeart/2005/8/layout/bProcess2"/>
    <dgm:cxn modelId="{81188EDF-3D10-46F3-A73A-3C5D55FDEC68}" type="presParOf" srcId="{4AF88E8E-F77A-4AC5-B796-C471CBAF6C60}" destId="{F2A2D971-C7A6-4119-819F-2D473C7926AC}" srcOrd="3" destOrd="0" presId="urn:microsoft.com/office/officeart/2005/8/layout/bProcess2"/>
    <dgm:cxn modelId="{5BE5CC41-91C4-408A-B3C2-8997CCA8278C}" type="presParOf" srcId="{4AF88E8E-F77A-4AC5-B796-C471CBAF6C60}" destId="{E1183A23-39DB-4383-8ACA-04EA756C06FB}" srcOrd="4" destOrd="0" presId="urn:microsoft.com/office/officeart/2005/8/layout/bProcess2"/>
    <dgm:cxn modelId="{5C302E41-B7D3-465F-94C8-B04EAAAD7D1C}" type="presParOf" srcId="{E1183A23-39DB-4383-8ACA-04EA756C06FB}" destId="{DFAAA8BF-3B24-446D-BDAE-E04451519E46}" srcOrd="0" destOrd="0" presId="urn:microsoft.com/office/officeart/2005/8/layout/bProcess2"/>
    <dgm:cxn modelId="{2935F0CD-40CD-44C7-8278-F937841072A8}" type="presParOf" srcId="{E1183A23-39DB-4383-8ACA-04EA756C06FB}" destId="{E03DFB19-8104-45AB-A31C-686BB8CB22A9}" srcOrd="1" destOrd="0" presId="urn:microsoft.com/office/officeart/2005/8/layout/bProcess2"/>
    <dgm:cxn modelId="{987538F1-2A36-4AE8-9DAA-54E1A5061033}" type="presParOf" srcId="{4AF88E8E-F77A-4AC5-B796-C471CBAF6C60}" destId="{64ABF2AB-112D-4B52-8A0F-16C1A0A6FD99}" srcOrd="5" destOrd="0" presId="urn:microsoft.com/office/officeart/2005/8/layout/bProcess2"/>
    <dgm:cxn modelId="{E4DF4370-0B29-49AD-93A8-F1A3E9BAAD08}" type="presParOf" srcId="{4AF88E8E-F77A-4AC5-B796-C471CBAF6C60}" destId="{5964EBA2-A2E9-4C8A-9E60-A5739DBF4ED2}" srcOrd="6" destOrd="0" presId="urn:microsoft.com/office/officeart/2005/8/layout/bProcess2"/>
    <dgm:cxn modelId="{563BBA4C-6D62-4474-95E3-0F385F1E33FF}" type="presParOf" srcId="{5964EBA2-A2E9-4C8A-9E60-A5739DBF4ED2}" destId="{404F0ADF-A739-4677-B811-96D5207F78E0}" srcOrd="0" destOrd="0" presId="urn:microsoft.com/office/officeart/2005/8/layout/bProcess2"/>
    <dgm:cxn modelId="{E18B33CC-70B2-4904-A59E-C5AA4E33C28C}" type="presParOf" srcId="{5964EBA2-A2E9-4C8A-9E60-A5739DBF4ED2}" destId="{57F10047-FE0F-45E5-9E1A-0AFD2F7629F4}" srcOrd="1" destOrd="0" presId="urn:microsoft.com/office/officeart/2005/8/layout/bProcess2"/>
    <dgm:cxn modelId="{B7A59CC4-7B4B-4B7E-BAA0-C24BA59D1A84}" type="presParOf" srcId="{4AF88E8E-F77A-4AC5-B796-C471CBAF6C60}" destId="{FEE76E2B-367D-4178-BFEB-25A5A21CEDE9}" srcOrd="7" destOrd="0" presId="urn:microsoft.com/office/officeart/2005/8/layout/bProcess2"/>
    <dgm:cxn modelId="{0EA02D7B-4F41-4252-A784-4270C182C4BE}" type="presParOf" srcId="{4AF88E8E-F77A-4AC5-B796-C471CBAF6C60}" destId="{6A830FE2-64AB-4B9D-BC52-D3D754709E70}" srcOrd="8" destOrd="0" presId="urn:microsoft.com/office/officeart/2005/8/layout/bProcess2"/>
    <dgm:cxn modelId="{733841E1-CF06-4393-9E48-17D6B5E215E3}" type="presParOf" srcId="{6A830FE2-64AB-4B9D-BC52-D3D754709E70}" destId="{A2EF2C97-92B5-4D95-8618-D1E744C332E7}" srcOrd="0" destOrd="0" presId="urn:microsoft.com/office/officeart/2005/8/layout/bProcess2"/>
    <dgm:cxn modelId="{BFEC1CFB-9D25-48C1-8838-E476D1F9635F}" type="presParOf" srcId="{6A830FE2-64AB-4B9D-BC52-D3D754709E70}" destId="{1FD31A64-60CA-470E-B79D-AD14C2852891}" srcOrd="1" destOrd="0" presId="urn:microsoft.com/office/officeart/2005/8/layout/bProcess2"/>
    <dgm:cxn modelId="{3417EE60-86D7-4FEC-9EE9-1D95A9E80335}" type="presParOf" srcId="{4AF88E8E-F77A-4AC5-B796-C471CBAF6C60}" destId="{091CEB3D-4B41-43D5-81EF-D0D472AE0C84}" srcOrd="9" destOrd="0" presId="urn:microsoft.com/office/officeart/2005/8/layout/bProcess2"/>
    <dgm:cxn modelId="{9EB164B5-B2B6-40D8-8F93-BD69E35DEE74}" type="presParOf" srcId="{4AF88E8E-F77A-4AC5-B796-C471CBAF6C60}" destId="{36D8DC10-1288-4971-B972-8ED9048C5F74}" srcOrd="10" destOrd="0" presId="urn:microsoft.com/office/officeart/2005/8/layout/bProcess2"/>
    <dgm:cxn modelId="{F4C713A0-7170-44E3-9394-608FCC33723C}" type="presParOf" srcId="{36D8DC10-1288-4971-B972-8ED9048C5F74}" destId="{A5D0C2ED-2F2D-44F5-B5A8-571F8EFDC9AF}" srcOrd="0" destOrd="0" presId="urn:microsoft.com/office/officeart/2005/8/layout/bProcess2"/>
    <dgm:cxn modelId="{6C5D7EDE-D7FA-4D4C-B5B6-9F06D7D1C01E}" type="presParOf" srcId="{36D8DC10-1288-4971-B972-8ED9048C5F74}" destId="{D2D8570B-2A24-4F00-9428-3B0FD2B6B8DD}" srcOrd="1" destOrd="0" presId="urn:microsoft.com/office/officeart/2005/8/layout/bProcess2"/>
    <dgm:cxn modelId="{E4B8368A-81A7-4C7E-9A74-C774542C6359}" type="presParOf" srcId="{4AF88E8E-F77A-4AC5-B796-C471CBAF6C60}" destId="{835A3EC6-403E-442F-AA3F-E2AED7D1AE1C}" srcOrd="11" destOrd="0" presId="urn:microsoft.com/office/officeart/2005/8/layout/bProcess2"/>
    <dgm:cxn modelId="{BC80ABC9-8F0B-42D9-94D5-2D9AC864464E}" type="presParOf" srcId="{4AF88E8E-F77A-4AC5-B796-C471CBAF6C60}" destId="{1F0C721B-C671-4B63-B42F-734DE0E0B665}" srcOrd="12" destOrd="0" presId="urn:microsoft.com/office/officeart/2005/8/layout/bProcess2"/>
    <dgm:cxn modelId="{A85F06D1-EA85-4673-8A78-F3484FE2AC0B}" type="presParOf" srcId="{1F0C721B-C671-4B63-B42F-734DE0E0B665}" destId="{ECF73411-4B81-4894-A510-10FA6F1958B5}" srcOrd="0" destOrd="0" presId="urn:microsoft.com/office/officeart/2005/8/layout/bProcess2"/>
    <dgm:cxn modelId="{134FFAEF-8DD3-41EF-BD14-B276B06DE832}" type="presParOf" srcId="{1F0C721B-C671-4B63-B42F-734DE0E0B665}" destId="{7BD83278-A418-4A50-BBF6-CAB8C02949CE}" srcOrd="1" destOrd="0" presId="urn:microsoft.com/office/officeart/2005/8/layout/bProcess2"/>
    <dgm:cxn modelId="{19A67E66-7B26-482E-8A5C-0F48ED5CCD47}" type="presParOf" srcId="{4AF88E8E-F77A-4AC5-B796-C471CBAF6C60}" destId="{6E8FB2CA-3B43-4401-A14B-4C689DB05B20}" srcOrd="13" destOrd="0" presId="urn:microsoft.com/office/officeart/2005/8/layout/bProcess2"/>
    <dgm:cxn modelId="{21A38D5C-3A5B-43BD-A319-185371B7D943}" type="presParOf" srcId="{4AF88E8E-F77A-4AC5-B796-C471CBAF6C60}" destId="{1B8C136B-C760-4D81-8E86-63037CAD3396}" srcOrd="14"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95DB53-B019-4B7F-A206-A60DB49BEBB0}" type="doc">
      <dgm:prSet loTypeId="urn:microsoft.com/office/officeart/2005/8/layout/bProcess2" loCatId="process" qsTypeId="urn:microsoft.com/office/officeart/2005/8/quickstyle/simple1" qsCatId="simple" csTypeId="urn:microsoft.com/office/officeart/2005/8/colors/colorful2" csCatId="colorful" phldr="1"/>
      <dgm:spPr/>
      <dgm:t>
        <a:bodyPr/>
        <a:lstStyle/>
        <a:p>
          <a:endParaRPr lang="en-US"/>
        </a:p>
      </dgm:t>
    </dgm:pt>
    <dgm:pt modelId="{239DBAC3-3988-4E7B-8977-AE56A392B780}">
      <dgm:prSet phldrT="[Text]" custT="1"/>
      <dgm:spPr/>
      <dgm:t>
        <a:bodyPr/>
        <a:lstStyle/>
        <a:p>
          <a:r>
            <a:rPr lang="en-US" sz="1000" dirty="0"/>
            <a:t>Is this ONLY for travel reimbursement to a Non Employee?</a:t>
          </a:r>
        </a:p>
      </dgm:t>
    </dgm:pt>
    <dgm:pt modelId="{7588593F-6627-43CA-8AC1-8358CBC97878}" type="parTrans" cxnId="{A4F8357C-C72A-4D1C-9F89-7D8C01DCE296}">
      <dgm:prSet/>
      <dgm:spPr/>
      <dgm:t>
        <a:bodyPr/>
        <a:lstStyle/>
        <a:p>
          <a:endParaRPr lang="en-US"/>
        </a:p>
      </dgm:t>
    </dgm:pt>
    <dgm:pt modelId="{2AB20E91-B75D-42B3-BF1E-04A83E5DA0D2}" type="sibTrans" cxnId="{A4F8357C-C72A-4D1C-9F89-7D8C01DCE296}">
      <dgm:prSet/>
      <dgm:spPr/>
      <dgm:t>
        <a:bodyPr/>
        <a:lstStyle/>
        <a:p>
          <a:endParaRPr lang="en-US"/>
        </a:p>
      </dgm:t>
    </dgm:pt>
    <dgm:pt modelId="{A92F9F82-319B-4A22-86D6-144C45560A8B}">
      <dgm:prSet phldrT="[Text]" custT="1"/>
      <dgm:spPr/>
      <dgm:t>
        <a:bodyPr/>
        <a:lstStyle/>
        <a:p>
          <a:r>
            <a:rPr lang="en-US" sz="900" b="1" dirty="0"/>
            <a:t>Yes, Can be processed as a One Time Payment</a:t>
          </a:r>
          <a:endParaRPr lang="en-US" sz="100" b="1" dirty="0"/>
        </a:p>
      </dgm:t>
    </dgm:pt>
    <dgm:pt modelId="{78E59EDA-3A01-412A-96F5-43232EBB991B}" type="parTrans" cxnId="{5E930659-1F9A-436D-B341-2E770811DD40}">
      <dgm:prSet/>
      <dgm:spPr/>
      <dgm:t>
        <a:bodyPr/>
        <a:lstStyle/>
        <a:p>
          <a:endParaRPr lang="en-US"/>
        </a:p>
      </dgm:t>
    </dgm:pt>
    <dgm:pt modelId="{C6C46C14-C35D-40E0-807C-819DE580E48D}" type="sibTrans" cxnId="{5E930659-1F9A-436D-B341-2E770811DD40}">
      <dgm:prSet/>
      <dgm:spPr>
        <a:solidFill>
          <a:schemeClr val="accent3">
            <a:lumMod val="60000"/>
            <a:lumOff val="40000"/>
          </a:schemeClr>
        </a:solidFill>
      </dgm:spPr>
      <dgm:t>
        <a:bodyPr/>
        <a:lstStyle/>
        <a:p>
          <a:endParaRPr lang="en-US"/>
        </a:p>
      </dgm:t>
    </dgm:pt>
    <dgm:pt modelId="{F2A225E4-1F21-482D-AED6-E9AE06FFACD6}">
      <dgm:prSet phldrT="[Text]" custT="1"/>
      <dgm:spPr/>
      <dgm:t>
        <a:bodyPr/>
        <a:lstStyle/>
        <a:p>
          <a:r>
            <a:rPr lang="en-US" sz="900" u="sng" dirty="0"/>
            <a:t>Required Documents:</a:t>
          </a:r>
          <a:r>
            <a:rPr lang="en-US" sz="900" u="none" dirty="0"/>
            <a:t>          </a:t>
          </a:r>
        </a:p>
        <a:p>
          <a:r>
            <a:rPr lang="en-US" sz="900" dirty="0"/>
            <a:t>1) Form 17C </a:t>
          </a:r>
        </a:p>
        <a:p>
          <a:r>
            <a:rPr lang="en-US" sz="900" dirty="0"/>
            <a:t>2) ACH Form </a:t>
          </a:r>
        </a:p>
        <a:p>
          <a:r>
            <a:rPr lang="en-US" sz="900" dirty="0"/>
            <a:t>3) Payee Certification (PC) form </a:t>
          </a:r>
        </a:p>
        <a:p>
          <a:r>
            <a:rPr lang="en-US" sz="900" dirty="0"/>
            <a:t>4) Substitute W9</a:t>
          </a:r>
        </a:p>
        <a:p>
          <a:r>
            <a:rPr lang="en-US" sz="900" dirty="0"/>
            <a:t>5) Original Receipts</a:t>
          </a:r>
        </a:p>
        <a:p>
          <a:endParaRPr lang="en-US" sz="900" dirty="0"/>
        </a:p>
      </dgm:t>
    </dgm:pt>
    <dgm:pt modelId="{9EEFD794-9910-4C02-9C63-6090F43E4C62}" type="parTrans" cxnId="{E8BB7979-5D5E-41C0-8933-A496C9DA7927}">
      <dgm:prSet/>
      <dgm:spPr/>
      <dgm:t>
        <a:bodyPr/>
        <a:lstStyle/>
        <a:p>
          <a:endParaRPr lang="en-US"/>
        </a:p>
      </dgm:t>
    </dgm:pt>
    <dgm:pt modelId="{7B648583-5BCD-4FCD-8FD9-D5A7B140A820}" type="sibTrans" cxnId="{E8BB7979-5D5E-41C0-8933-A496C9DA7927}">
      <dgm:prSet/>
      <dgm:spPr>
        <a:solidFill>
          <a:schemeClr val="accent1"/>
        </a:solidFill>
      </dgm:spPr>
      <dgm:t>
        <a:bodyPr/>
        <a:lstStyle/>
        <a:p>
          <a:endParaRPr lang="en-US"/>
        </a:p>
      </dgm:t>
    </dgm:pt>
    <dgm:pt modelId="{2CB3E84D-1FFC-49B1-9FB3-5BBE05D54CE1}">
      <dgm:prSet/>
      <dgm:spPr/>
      <dgm:t>
        <a:bodyPr/>
        <a:lstStyle/>
        <a:p>
          <a:r>
            <a:rPr lang="en-US" b="1" dirty="0"/>
            <a:t>No, go to previous 4 Non Employee Decision Charts</a:t>
          </a:r>
        </a:p>
        <a:p>
          <a:endParaRPr lang="en-US" dirty="0"/>
        </a:p>
      </dgm:t>
    </dgm:pt>
    <dgm:pt modelId="{034A8F85-E4BA-4504-B7FB-3E58214EAF55}" type="parTrans" cxnId="{2C38AB23-CA34-477B-A5CF-CC9DFF8925AC}">
      <dgm:prSet/>
      <dgm:spPr/>
      <dgm:t>
        <a:bodyPr/>
        <a:lstStyle/>
        <a:p>
          <a:endParaRPr lang="en-US"/>
        </a:p>
      </dgm:t>
    </dgm:pt>
    <dgm:pt modelId="{022B7B81-68C4-4838-AEF6-2F61D8B4AC93}" type="sibTrans" cxnId="{2C38AB23-CA34-477B-A5CF-CC9DFF8925AC}">
      <dgm:prSet custAng="21567694" custFlipVert="1" custScaleX="146947" custScaleY="128703" custLinFactNeighborX="-30305" custLinFactNeighborY="3643"/>
      <dgm:spPr/>
      <dgm:t>
        <a:bodyPr/>
        <a:lstStyle/>
        <a:p>
          <a:endParaRPr lang="en-US"/>
        </a:p>
      </dgm:t>
    </dgm:pt>
    <dgm:pt modelId="{4AF88E8E-F77A-4AC5-B796-C471CBAF6C60}" type="pres">
      <dgm:prSet presAssocID="{DF95DB53-B019-4B7F-A206-A60DB49BEBB0}" presName="diagram" presStyleCnt="0">
        <dgm:presLayoutVars>
          <dgm:dir/>
          <dgm:resizeHandles/>
        </dgm:presLayoutVars>
      </dgm:prSet>
      <dgm:spPr/>
    </dgm:pt>
    <dgm:pt modelId="{6C8FE455-4543-4CCC-8DD0-09118A6AE886}" type="pres">
      <dgm:prSet presAssocID="{239DBAC3-3988-4E7B-8977-AE56A392B780}" presName="firstNode" presStyleLbl="node1" presStyleIdx="0" presStyleCnt="4" custScaleX="82566" custScaleY="75376" custLinFactNeighborX="-9042" custLinFactNeighborY="4247">
        <dgm:presLayoutVars>
          <dgm:bulletEnabled val="1"/>
        </dgm:presLayoutVars>
      </dgm:prSet>
      <dgm:spPr/>
    </dgm:pt>
    <dgm:pt modelId="{1B9D60E7-8537-4B70-B3FA-AA913286D16B}" type="pres">
      <dgm:prSet presAssocID="{2AB20E91-B75D-42B3-BF1E-04A83E5DA0D2}" presName="sibTrans" presStyleLbl="sibTrans2D1" presStyleIdx="0" presStyleCnt="3" custAng="21567694" custFlipVert="1" custScaleX="146947" custScaleY="128703" custLinFactNeighborX="-30305" custLinFactNeighborY="3643"/>
      <dgm:spPr/>
    </dgm:pt>
    <dgm:pt modelId="{8965D0AA-BE98-476E-B8BC-F69A68215157}" type="pres">
      <dgm:prSet presAssocID="{A92F9F82-319B-4A22-86D6-144C45560A8B}" presName="middleNode" presStyleCnt="0"/>
      <dgm:spPr/>
    </dgm:pt>
    <dgm:pt modelId="{C60FA730-D7E5-46ED-A779-44F4863477A3}" type="pres">
      <dgm:prSet presAssocID="{A92F9F82-319B-4A22-86D6-144C45560A8B}" presName="padding" presStyleLbl="node1" presStyleIdx="0" presStyleCnt="4"/>
      <dgm:spPr/>
    </dgm:pt>
    <dgm:pt modelId="{15A7E093-07BB-499C-BF5B-92924FE8DA56}" type="pres">
      <dgm:prSet presAssocID="{A92F9F82-319B-4A22-86D6-144C45560A8B}" presName="shape" presStyleLbl="node1" presStyleIdx="1" presStyleCnt="4" custScaleX="83732" custScaleY="81087" custLinFactX="100000" custLinFactY="-79445" custLinFactNeighborX="131301" custLinFactNeighborY="-100000">
        <dgm:presLayoutVars>
          <dgm:bulletEnabled val="1"/>
        </dgm:presLayoutVars>
      </dgm:prSet>
      <dgm:spPr/>
    </dgm:pt>
    <dgm:pt modelId="{096B6C1A-3A6C-4887-B626-D058B6E313AE}" type="pres">
      <dgm:prSet presAssocID="{C6C46C14-C35D-40E0-807C-819DE580E48D}" presName="sibTrans" presStyleLbl="sibTrans2D1" presStyleIdx="1" presStyleCnt="3" custAng="118981" custScaleX="55104" custScaleY="81093" custLinFactX="-489425" custLinFactNeighborX="-500000" custLinFactNeighborY="21674"/>
      <dgm:spPr/>
    </dgm:pt>
    <dgm:pt modelId="{7A5F5CC8-ABAA-4BAC-97DC-1FD1F30C7137}" type="pres">
      <dgm:prSet presAssocID="{F2A225E4-1F21-482D-AED6-E9AE06FFACD6}" presName="middleNode" presStyleCnt="0"/>
      <dgm:spPr/>
    </dgm:pt>
    <dgm:pt modelId="{7E03CA3F-B634-4598-BF7D-9221CE40AE96}" type="pres">
      <dgm:prSet presAssocID="{F2A225E4-1F21-482D-AED6-E9AE06FFACD6}" presName="padding" presStyleLbl="node1" presStyleIdx="1" presStyleCnt="4"/>
      <dgm:spPr/>
    </dgm:pt>
    <dgm:pt modelId="{1381A0FB-2CCB-45B0-A70E-4FCD1FFE677A}" type="pres">
      <dgm:prSet presAssocID="{F2A225E4-1F21-482D-AED6-E9AE06FFACD6}" presName="shape" presStyleLbl="node1" presStyleIdx="2" presStyleCnt="4" custScaleX="115866" custScaleY="137600" custLinFactNeighborX="5937" custLinFactNeighborY="-21966">
        <dgm:presLayoutVars>
          <dgm:bulletEnabled val="1"/>
        </dgm:presLayoutVars>
      </dgm:prSet>
      <dgm:spPr/>
    </dgm:pt>
    <dgm:pt modelId="{F6E28396-7A88-4069-A2F8-25FF9EDE0F04}" type="pres">
      <dgm:prSet presAssocID="{7B648583-5BCD-4FCD-8FD9-D5A7B140A820}" presName="sibTrans" presStyleLbl="sibTrans2D1" presStyleIdx="2" presStyleCnt="3" custAng="15806826" custScaleX="73405" custScaleY="74109" custLinFactX="236303" custLinFactY="-56102" custLinFactNeighborX="300000" custLinFactNeighborY="-100000"/>
      <dgm:spPr/>
    </dgm:pt>
    <dgm:pt modelId="{BCC581D3-888B-4665-9AFC-79655F2B540B}" type="pres">
      <dgm:prSet presAssocID="{2CB3E84D-1FFC-49B1-9FB3-5BBE05D54CE1}" presName="lastNode" presStyleLbl="node1" presStyleIdx="3" presStyleCnt="4" custScaleX="59729" custScaleY="55015" custLinFactX="-63869" custLinFactNeighborX="-100000" custLinFactNeighborY="86373">
        <dgm:presLayoutVars>
          <dgm:bulletEnabled val="1"/>
        </dgm:presLayoutVars>
      </dgm:prSet>
      <dgm:spPr/>
    </dgm:pt>
  </dgm:ptLst>
  <dgm:cxnLst>
    <dgm:cxn modelId="{2C38AB23-CA34-477B-A5CF-CC9DFF8925AC}" srcId="{DF95DB53-B019-4B7F-A206-A60DB49BEBB0}" destId="{2CB3E84D-1FFC-49B1-9FB3-5BBE05D54CE1}" srcOrd="3" destOrd="0" parTransId="{034A8F85-E4BA-4504-B7FB-3E58214EAF55}" sibTransId="{022B7B81-68C4-4838-AEF6-2F61D8B4AC93}"/>
    <dgm:cxn modelId="{E03B1A36-5CC8-408C-BE2D-C1D69777945D}" type="presOf" srcId="{7B648583-5BCD-4FCD-8FD9-D5A7B140A820}" destId="{F6E28396-7A88-4069-A2F8-25FF9EDE0F04}" srcOrd="0" destOrd="0" presId="urn:microsoft.com/office/officeart/2005/8/layout/bProcess2"/>
    <dgm:cxn modelId="{AC1D0E5D-4404-4C09-9A05-99FAC87B5353}" type="presOf" srcId="{2AB20E91-B75D-42B3-BF1E-04A83E5DA0D2}" destId="{1B9D60E7-8537-4B70-B3FA-AA913286D16B}" srcOrd="0" destOrd="0" presId="urn:microsoft.com/office/officeart/2005/8/layout/bProcess2"/>
    <dgm:cxn modelId="{B96F8672-0361-4037-97C5-5109CDDADDC1}" type="presOf" srcId="{F2A225E4-1F21-482D-AED6-E9AE06FFACD6}" destId="{1381A0FB-2CCB-45B0-A70E-4FCD1FFE677A}" srcOrd="0" destOrd="0" presId="urn:microsoft.com/office/officeart/2005/8/layout/bProcess2"/>
    <dgm:cxn modelId="{E456AB76-ACDC-45E0-9FDE-EBA79B29788F}" type="presOf" srcId="{DF95DB53-B019-4B7F-A206-A60DB49BEBB0}" destId="{4AF88E8E-F77A-4AC5-B796-C471CBAF6C60}" srcOrd="0" destOrd="0" presId="urn:microsoft.com/office/officeart/2005/8/layout/bProcess2"/>
    <dgm:cxn modelId="{5E930659-1F9A-436D-B341-2E770811DD40}" srcId="{DF95DB53-B019-4B7F-A206-A60DB49BEBB0}" destId="{A92F9F82-319B-4A22-86D6-144C45560A8B}" srcOrd="1" destOrd="0" parTransId="{78E59EDA-3A01-412A-96F5-43232EBB991B}" sibTransId="{C6C46C14-C35D-40E0-807C-819DE580E48D}"/>
    <dgm:cxn modelId="{E8BB7979-5D5E-41C0-8933-A496C9DA7927}" srcId="{DF95DB53-B019-4B7F-A206-A60DB49BEBB0}" destId="{F2A225E4-1F21-482D-AED6-E9AE06FFACD6}" srcOrd="2" destOrd="0" parTransId="{9EEFD794-9910-4C02-9C63-6090F43E4C62}" sibTransId="{7B648583-5BCD-4FCD-8FD9-D5A7B140A820}"/>
    <dgm:cxn modelId="{A4F8357C-C72A-4D1C-9F89-7D8C01DCE296}" srcId="{DF95DB53-B019-4B7F-A206-A60DB49BEBB0}" destId="{239DBAC3-3988-4E7B-8977-AE56A392B780}" srcOrd="0" destOrd="0" parTransId="{7588593F-6627-43CA-8AC1-8358CBC97878}" sibTransId="{2AB20E91-B75D-42B3-BF1E-04A83E5DA0D2}"/>
    <dgm:cxn modelId="{39217D82-7246-4049-B1CD-9C0459C121BA}" type="presOf" srcId="{239DBAC3-3988-4E7B-8977-AE56A392B780}" destId="{6C8FE455-4543-4CCC-8DD0-09118A6AE886}" srcOrd="0" destOrd="0" presId="urn:microsoft.com/office/officeart/2005/8/layout/bProcess2"/>
    <dgm:cxn modelId="{E8E86585-FC6C-4171-8E1C-835A6E03575F}" type="presOf" srcId="{2CB3E84D-1FFC-49B1-9FB3-5BBE05D54CE1}" destId="{BCC581D3-888B-4665-9AFC-79655F2B540B}" srcOrd="0" destOrd="0" presId="urn:microsoft.com/office/officeart/2005/8/layout/bProcess2"/>
    <dgm:cxn modelId="{36166798-0EBC-4433-85AB-FCF63294D115}" type="presOf" srcId="{A92F9F82-319B-4A22-86D6-144C45560A8B}" destId="{15A7E093-07BB-499C-BF5B-92924FE8DA56}" srcOrd="0" destOrd="0" presId="urn:microsoft.com/office/officeart/2005/8/layout/bProcess2"/>
    <dgm:cxn modelId="{B32230C0-EBA4-4CB0-8F5B-DDDDC13A01CC}" type="presOf" srcId="{C6C46C14-C35D-40E0-807C-819DE580E48D}" destId="{096B6C1A-3A6C-4887-B626-D058B6E313AE}" srcOrd="0" destOrd="0" presId="urn:microsoft.com/office/officeart/2005/8/layout/bProcess2"/>
    <dgm:cxn modelId="{270E5619-A6ED-4EE4-AC0E-F7C396293C51}" type="presParOf" srcId="{4AF88E8E-F77A-4AC5-B796-C471CBAF6C60}" destId="{6C8FE455-4543-4CCC-8DD0-09118A6AE886}" srcOrd="0" destOrd="0" presId="urn:microsoft.com/office/officeart/2005/8/layout/bProcess2"/>
    <dgm:cxn modelId="{C7CCEEC6-3BC2-4387-9D11-BD036EB4882F}" type="presParOf" srcId="{4AF88E8E-F77A-4AC5-B796-C471CBAF6C60}" destId="{1B9D60E7-8537-4B70-B3FA-AA913286D16B}" srcOrd="1" destOrd="0" presId="urn:microsoft.com/office/officeart/2005/8/layout/bProcess2"/>
    <dgm:cxn modelId="{6D025DF0-FAE1-4838-8AB4-375AF26835DD}" type="presParOf" srcId="{4AF88E8E-F77A-4AC5-B796-C471CBAF6C60}" destId="{8965D0AA-BE98-476E-B8BC-F69A68215157}" srcOrd="2" destOrd="0" presId="urn:microsoft.com/office/officeart/2005/8/layout/bProcess2"/>
    <dgm:cxn modelId="{105DCDA5-E005-40BD-B053-BD21119DDC1B}" type="presParOf" srcId="{8965D0AA-BE98-476E-B8BC-F69A68215157}" destId="{C60FA730-D7E5-46ED-A779-44F4863477A3}" srcOrd="0" destOrd="0" presId="urn:microsoft.com/office/officeart/2005/8/layout/bProcess2"/>
    <dgm:cxn modelId="{51B20A23-0922-4C89-A21B-4C1D8069CF64}" type="presParOf" srcId="{8965D0AA-BE98-476E-B8BC-F69A68215157}" destId="{15A7E093-07BB-499C-BF5B-92924FE8DA56}" srcOrd="1" destOrd="0" presId="urn:microsoft.com/office/officeart/2005/8/layout/bProcess2"/>
    <dgm:cxn modelId="{20D2E54A-D00F-4944-9DD3-16207BF7ABE7}" type="presParOf" srcId="{4AF88E8E-F77A-4AC5-B796-C471CBAF6C60}" destId="{096B6C1A-3A6C-4887-B626-D058B6E313AE}" srcOrd="3" destOrd="0" presId="urn:microsoft.com/office/officeart/2005/8/layout/bProcess2"/>
    <dgm:cxn modelId="{D958DA7D-BB94-4DE7-A1A4-FE20D04F1D68}" type="presParOf" srcId="{4AF88E8E-F77A-4AC5-B796-C471CBAF6C60}" destId="{7A5F5CC8-ABAA-4BAC-97DC-1FD1F30C7137}" srcOrd="4" destOrd="0" presId="urn:microsoft.com/office/officeart/2005/8/layout/bProcess2"/>
    <dgm:cxn modelId="{B254B239-3CA6-4176-BD85-C4CE30DF5D66}" type="presParOf" srcId="{7A5F5CC8-ABAA-4BAC-97DC-1FD1F30C7137}" destId="{7E03CA3F-B634-4598-BF7D-9221CE40AE96}" srcOrd="0" destOrd="0" presId="urn:microsoft.com/office/officeart/2005/8/layout/bProcess2"/>
    <dgm:cxn modelId="{B8A30FBF-C97F-4685-9CE1-AC73B1094F78}" type="presParOf" srcId="{7A5F5CC8-ABAA-4BAC-97DC-1FD1F30C7137}" destId="{1381A0FB-2CCB-45B0-A70E-4FCD1FFE677A}" srcOrd="1" destOrd="0" presId="urn:microsoft.com/office/officeart/2005/8/layout/bProcess2"/>
    <dgm:cxn modelId="{1E3E0886-4642-4A6F-AE3B-DA976DB1C2AF}" type="presParOf" srcId="{4AF88E8E-F77A-4AC5-B796-C471CBAF6C60}" destId="{F6E28396-7A88-4069-A2F8-25FF9EDE0F04}" srcOrd="5" destOrd="0" presId="urn:microsoft.com/office/officeart/2005/8/layout/bProcess2"/>
    <dgm:cxn modelId="{DA396317-9B2D-42B3-A6FC-ACE2DB672544}" type="presParOf" srcId="{4AF88E8E-F77A-4AC5-B796-C471CBAF6C60}" destId="{BCC581D3-888B-4665-9AFC-79655F2B540B}" srcOrd="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95DB53-B019-4B7F-A206-A60DB49BEBB0}" type="doc">
      <dgm:prSet loTypeId="urn:microsoft.com/office/officeart/2005/8/layout/bProcess2" loCatId="process" qsTypeId="urn:microsoft.com/office/officeart/2005/8/quickstyle/simple1" qsCatId="simple" csTypeId="urn:microsoft.com/office/officeart/2005/8/colors/colorful2" csCatId="colorful" phldr="1"/>
      <dgm:spPr/>
      <dgm:t>
        <a:bodyPr/>
        <a:lstStyle/>
        <a:p>
          <a:endParaRPr lang="en-US"/>
        </a:p>
      </dgm:t>
    </dgm:pt>
    <dgm:pt modelId="{239DBAC3-3988-4E7B-8977-AE56A392B780}">
      <dgm:prSet phldrT="[Text]" custT="1"/>
      <dgm:spPr/>
      <dgm:t>
        <a:bodyPr/>
        <a:lstStyle/>
        <a:p>
          <a:r>
            <a:rPr lang="en-US" sz="1000" dirty="0"/>
            <a:t>Did the prospective employee/candidate attend alone?</a:t>
          </a:r>
        </a:p>
      </dgm:t>
    </dgm:pt>
    <dgm:pt modelId="{7588593F-6627-43CA-8AC1-8358CBC97878}" type="parTrans" cxnId="{A4F8357C-C72A-4D1C-9F89-7D8C01DCE296}">
      <dgm:prSet/>
      <dgm:spPr/>
      <dgm:t>
        <a:bodyPr/>
        <a:lstStyle/>
        <a:p>
          <a:endParaRPr lang="en-US"/>
        </a:p>
      </dgm:t>
    </dgm:pt>
    <dgm:pt modelId="{2AB20E91-B75D-42B3-BF1E-04A83E5DA0D2}" type="sibTrans" cxnId="{A4F8357C-C72A-4D1C-9F89-7D8C01DCE296}">
      <dgm:prSet/>
      <dgm:spPr/>
      <dgm:t>
        <a:bodyPr/>
        <a:lstStyle/>
        <a:p>
          <a:endParaRPr lang="en-US"/>
        </a:p>
      </dgm:t>
    </dgm:pt>
    <dgm:pt modelId="{A92F9F82-319B-4A22-86D6-144C45560A8B}">
      <dgm:prSet phldrT="[Text]" custT="1"/>
      <dgm:spPr/>
      <dgm:t>
        <a:bodyPr/>
        <a:lstStyle/>
        <a:p>
          <a:r>
            <a:rPr lang="en-US" sz="900" b="1" dirty="0"/>
            <a:t>No, a spouse/dependent attended with them</a:t>
          </a:r>
          <a:endParaRPr lang="en-US" sz="100" b="1" dirty="0"/>
        </a:p>
      </dgm:t>
    </dgm:pt>
    <dgm:pt modelId="{78E59EDA-3A01-412A-96F5-43232EBB991B}" type="parTrans" cxnId="{5E930659-1F9A-436D-B341-2E770811DD40}">
      <dgm:prSet/>
      <dgm:spPr/>
      <dgm:t>
        <a:bodyPr/>
        <a:lstStyle/>
        <a:p>
          <a:endParaRPr lang="en-US"/>
        </a:p>
      </dgm:t>
    </dgm:pt>
    <dgm:pt modelId="{C6C46C14-C35D-40E0-807C-819DE580E48D}" type="sibTrans" cxnId="{5E930659-1F9A-436D-B341-2E770811DD40}">
      <dgm:prSet/>
      <dgm:spPr>
        <a:solidFill>
          <a:schemeClr val="accent3">
            <a:lumMod val="60000"/>
            <a:lumOff val="40000"/>
          </a:schemeClr>
        </a:solidFill>
      </dgm:spPr>
      <dgm:t>
        <a:bodyPr/>
        <a:lstStyle/>
        <a:p>
          <a:endParaRPr lang="en-US"/>
        </a:p>
      </dgm:t>
    </dgm:pt>
    <dgm:pt modelId="{F2A225E4-1F21-482D-AED6-E9AE06FFACD6}">
      <dgm:prSet phldrT="[Text]" custT="1"/>
      <dgm:spPr/>
      <dgm:t>
        <a:bodyPr/>
        <a:lstStyle/>
        <a:p>
          <a:r>
            <a:rPr lang="en-US" sz="900" u="sng" dirty="0"/>
            <a:t>Required Documents:</a:t>
          </a:r>
          <a:r>
            <a:rPr lang="en-US" sz="900" u="none" dirty="0"/>
            <a:t>          </a:t>
          </a:r>
        </a:p>
        <a:p>
          <a:r>
            <a:rPr lang="en-US" sz="900" dirty="0"/>
            <a:t>1) Form 17C </a:t>
          </a:r>
        </a:p>
        <a:p>
          <a:r>
            <a:rPr lang="en-US" sz="900" dirty="0"/>
            <a:t>2) ACH Form </a:t>
          </a:r>
        </a:p>
        <a:p>
          <a:r>
            <a:rPr lang="en-US" sz="900" dirty="0"/>
            <a:t>3) Payee Certification (PC) form </a:t>
          </a:r>
        </a:p>
        <a:p>
          <a:r>
            <a:rPr lang="en-US" sz="900" dirty="0"/>
            <a:t>4) Substitute W9</a:t>
          </a:r>
        </a:p>
        <a:p>
          <a:r>
            <a:rPr lang="en-US" sz="900" dirty="0"/>
            <a:t>5) Original Receipts</a:t>
          </a:r>
        </a:p>
        <a:p>
          <a:endParaRPr lang="en-US" sz="900" dirty="0"/>
        </a:p>
      </dgm:t>
    </dgm:pt>
    <dgm:pt modelId="{9EEFD794-9910-4C02-9C63-6090F43E4C62}" type="parTrans" cxnId="{E8BB7979-5D5E-41C0-8933-A496C9DA7927}">
      <dgm:prSet/>
      <dgm:spPr/>
      <dgm:t>
        <a:bodyPr/>
        <a:lstStyle/>
        <a:p>
          <a:endParaRPr lang="en-US"/>
        </a:p>
      </dgm:t>
    </dgm:pt>
    <dgm:pt modelId="{7B648583-5BCD-4FCD-8FD9-D5A7B140A820}" type="sibTrans" cxnId="{E8BB7979-5D5E-41C0-8933-A496C9DA7927}">
      <dgm:prSet/>
      <dgm:spPr>
        <a:solidFill>
          <a:schemeClr val="accent1"/>
        </a:solidFill>
      </dgm:spPr>
      <dgm:t>
        <a:bodyPr/>
        <a:lstStyle/>
        <a:p>
          <a:endParaRPr lang="en-US"/>
        </a:p>
      </dgm:t>
    </dgm:pt>
    <dgm:pt modelId="{181B5978-2D15-418B-90B1-C8E8A1E8DEFA}">
      <dgm:prSet custT="1"/>
      <dgm:spPr>
        <a:solidFill>
          <a:schemeClr val="accent1"/>
        </a:solidFill>
      </dgm:spPr>
      <dgm:t>
        <a:bodyPr/>
        <a:lstStyle/>
        <a:p>
          <a:r>
            <a:rPr lang="en-US" sz="1200" dirty="0"/>
            <a:t>Yes</a:t>
          </a:r>
        </a:p>
      </dgm:t>
    </dgm:pt>
    <dgm:pt modelId="{6BB4F022-9548-4A59-A29E-3C040F7C7C42}" type="parTrans" cxnId="{EC39D810-7D69-4667-8F8F-D95C4DE2B8E2}">
      <dgm:prSet/>
      <dgm:spPr/>
      <dgm:t>
        <a:bodyPr/>
        <a:lstStyle/>
        <a:p>
          <a:endParaRPr lang="en-US"/>
        </a:p>
      </dgm:t>
    </dgm:pt>
    <dgm:pt modelId="{68B07D0F-A89F-4421-995E-4A37ECF9E02A}" type="sibTrans" cxnId="{EC39D810-7D69-4667-8F8F-D95C4DE2B8E2}">
      <dgm:prSet/>
      <dgm:spPr>
        <a:solidFill>
          <a:schemeClr val="accent3">
            <a:lumMod val="75000"/>
          </a:schemeClr>
        </a:solidFill>
      </dgm:spPr>
      <dgm:t>
        <a:bodyPr/>
        <a:lstStyle/>
        <a:p>
          <a:endParaRPr lang="en-US"/>
        </a:p>
      </dgm:t>
    </dgm:pt>
    <dgm:pt modelId="{F5263B37-FE75-4834-88B5-5CE3EE8E4D89}">
      <dgm:prSet custT="1"/>
      <dgm:spPr>
        <a:solidFill>
          <a:schemeClr val="accent1">
            <a:lumMod val="60000"/>
            <a:lumOff val="40000"/>
          </a:schemeClr>
        </a:solidFill>
      </dgm:spPr>
      <dgm:t>
        <a:bodyPr/>
        <a:lstStyle/>
        <a:p>
          <a:r>
            <a:rPr lang="en-US" sz="1000" dirty="0"/>
            <a:t>Required Documents: </a:t>
          </a:r>
        </a:p>
        <a:p>
          <a:r>
            <a:rPr lang="en-US" sz="1000" dirty="0"/>
            <a:t>1) Form 17C</a:t>
          </a:r>
        </a:p>
        <a:p>
          <a:r>
            <a:rPr lang="en-US" sz="1000" dirty="0"/>
            <a:t>2) ACH Form</a:t>
          </a:r>
        </a:p>
      </dgm:t>
    </dgm:pt>
    <dgm:pt modelId="{5A5F5F8E-262D-4610-9124-214B94F84C06}" type="parTrans" cxnId="{101D5BA1-88CB-4A6A-BE66-DA6F69EBBFC6}">
      <dgm:prSet/>
      <dgm:spPr/>
      <dgm:t>
        <a:bodyPr/>
        <a:lstStyle/>
        <a:p>
          <a:endParaRPr lang="en-US"/>
        </a:p>
      </dgm:t>
    </dgm:pt>
    <dgm:pt modelId="{37916166-1923-4FAE-8A86-7C56CC79FC3C}" type="sibTrans" cxnId="{101D5BA1-88CB-4A6A-BE66-DA6F69EBBFC6}">
      <dgm:prSet custAng="91469" custScaleX="137203" custScaleY="106139" custLinFactNeighborX="-10706" custLinFactNeighborY="9412"/>
      <dgm:spPr>
        <a:solidFill>
          <a:schemeClr val="accent3">
            <a:lumMod val="60000"/>
            <a:lumOff val="40000"/>
          </a:schemeClr>
        </a:solidFill>
      </dgm:spPr>
      <dgm:t>
        <a:bodyPr/>
        <a:lstStyle/>
        <a:p>
          <a:endParaRPr lang="en-US"/>
        </a:p>
      </dgm:t>
    </dgm:pt>
    <dgm:pt modelId="{4AF88E8E-F77A-4AC5-B796-C471CBAF6C60}" type="pres">
      <dgm:prSet presAssocID="{DF95DB53-B019-4B7F-A206-A60DB49BEBB0}" presName="diagram" presStyleCnt="0">
        <dgm:presLayoutVars>
          <dgm:dir/>
          <dgm:resizeHandles/>
        </dgm:presLayoutVars>
      </dgm:prSet>
      <dgm:spPr/>
    </dgm:pt>
    <dgm:pt modelId="{6C8FE455-4543-4CCC-8DD0-09118A6AE886}" type="pres">
      <dgm:prSet presAssocID="{239DBAC3-3988-4E7B-8977-AE56A392B780}" presName="firstNode" presStyleLbl="node1" presStyleIdx="0" presStyleCnt="5" custScaleX="73327" custScaleY="75376" custLinFactNeighborX="65698" custLinFactNeighborY="-42536">
        <dgm:presLayoutVars>
          <dgm:bulletEnabled val="1"/>
        </dgm:presLayoutVars>
      </dgm:prSet>
      <dgm:spPr/>
    </dgm:pt>
    <dgm:pt modelId="{1B9D60E7-8537-4B70-B3FA-AA913286D16B}" type="pres">
      <dgm:prSet presAssocID="{2AB20E91-B75D-42B3-BF1E-04A83E5DA0D2}" presName="sibTrans" presStyleLbl="sibTrans2D1" presStyleIdx="0" presStyleCnt="4" custAng="32306" custScaleX="242779" custScaleY="102489" custLinFactNeighborX="-30305" custLinFactNeighborY="3643"/>
      <dgm:spPr/>
    </dgm:pt>
    <dgm:pt modelId="{8965D0AA-BE98-476E-B8BC-F69A68215157}" type="pres">
      <dgm:prSet presAssocID="{A92F9F82-319B-4A22-86D6-144C45560A8B}" presName="middleNode" presStyleCnt="0"/>
      <dgm:spPr/>
    </dgm:pt>
    <dgm:pt modelId="{C60FA730-D7E5-46ED-A779-44F4863477A3}" type="pres">
      <dgm:prSet presAssocID="{A92F9F82-319B-4A22-86D6-144C45560A8B}" presName="padding" presStyleLbl="node1" presStyleIdx="0" presStyleCnt="5"/>
      <dgm:spPr/>
    </dgm:pt>
    <dgm:pt modelId="{15A7E093-07BB-499C-BF5B-92924FE8DA56}" type="pres">
      <dgm:prSet presAssocID="{A92F9F82-319B-4A22-86D6-144C45560A8B}" presName="shape" presStyleLbl="node1" presStyleIdx="1" presStyleCnt="5" custScaleX="140791" custScaleY="108452" custLinFactX="140868" custLinFactY="-100000" custLinFactNeighborX="200000" custLinFactNeighborY="-148711">
        <dgm:presLayoutVars>
          <dgm:bulletEnabled val="1"/>
        </dgm:presLayoutVars>
      </dgm:prSet>
      <dgm:spPr/>
    </dgm:pt>
    <dgm:pt modelId="{096B6C1A-3A6C-4887-B626-D058B6E313AE}" type="pres">
      <dgm:prSet presAssocID="{C6C46C14-C35D-40E0-807C-819DE580E48D}" presName="sibTrans" presStyleLbl="sibTrans2D1" presStyleIdx="1" presStyleCnt="4" custAng="309575" custScaleX="164705" custScaleY="106139" custLinFactNeighborX="-10706" custLinFactNeighborY="-4877"/>
      <dgm:spPr/>
    </dgm:pt>
    <dgm:pt modelId="{E11FD066-4296-4847-9154-F14524814347}" type="pres">
      <dgm:prSet presAssocID="{F2A225E4-1F21-482D-AED6-E9AE06FFACD6}" presName="middleNode" presStyleCnt="0"/>
      <dgm:spPr/>
    </dgm:pt>
    <dgm:pt modelId="{5BEF70F5-3E6F-4967-AD64-E36A6CFA5B21}" type="pres">
      <dgm:prSet presAssocID="{F2A225E4-1F21-482D-AED6-E9AE06FFACD6}" presName="padding" presStyleLbl="node1" presStyleIdx="1" presStyleCnt="5"/>
      <dgm:spPr/>
    </dgm:pt>
    <dgm:pt modelId="{5116BB1E-6BBF-4534-80FE-8A5732E48764}" type="pres">
      <dgm:prSet presAssocID="{F2A225E4-1F21-482D-AED6-E9AE06FFACD6}" presName="shape" presStyleLbl="node1" presStyleIdx="2" presStyleCnt="5" custScaleX="172991" custScaleY="148093" custLinFactX="26845" custLinFactNeighborX="100000" custLinFactNeighborY="-76663">
        <dgm:presLayoutVars>
          <dgm:bulletEnabled val="1"/>
        </dgm:presLayoutVars>
      </dgm:prSet>
      <dgm:spPr/>
    </dgm:pt>
    <dgm:pt modelId="{09D23228-CAD0-440C-9378-5F8452582795}" type="pres">
      <dgm:prSet presAssocID="{7B648583-5BCD-4FCD-8FD9-D5A7B140A820}" presName="sibTrans" presStyleLbl="sibTrans2D1" presStyleIdx="2" presStyleCnt="4" custAng="15458927" custScaleX="161291" custLinFactX="-300000" custLinFactY="-38869" custLinFactNeighborX="-306255" custLinFactNeighborY="-100000"/>
      <dgm:spPr/>
    </dgm:pt>
    <dgm:pt modelId="{6818B890-B2C5-405B-9637-7D49F5429265}" type="pres">
      <dgm:prSet presAssocID="{181B5978-2D15-418B-90B1-C8E8A1E8DEFA}" presName="middleNode" presStyleCnt="0"/>
      <dgm:spPr/>
    </dgm:pt>
    <dgm:pt modelId="{B6D0B248-AC01-4B00-85C7-6E55994CED54}" type="pres">
      <dgm:prSet presAssocID="{181B5978-2D15-418B-90B1-C8E8A1E8DEFA}" presName="padding" presStyleLbl="node1" presStyleIdx="2" presStyleCnt="5"/>
      <dgm:spPr/>
    </dgm:pt>
    <dgm:pt modelId="{C90AACD8-4AA5-4A11-BB35-578DD21B7470}" type="pres">
      <dgm:prSet presAssocID="{181B5978-2D15-418B-90B1-C8E8A1E8DEFA}" presName="shape" presStyleLbl="node1" presStyleIdx="3" presStyleCnt="5" custScaleX="75183" custScaleY="60983" custLinFactX="-37348" custLinFactNeighborX="-100000" custLinFactNeighborY="90488">
        <dgm:presLayoutVars>
          <dgm:bulletEnabled val="1"/>
        </dgm:presLayoutVars>
      </dgm:prSet>
      <dgm:spPr/>
    </dgm:pt>
    <dgm:pt modelId="{774F7749-F36F-4EB8-89C1-D021A33B6BAC}" type="pres">
      <dgm:prSet presAssocID="{68B07D0F-A89F-4421-995E-4A37ECF9E02A}" presName="sibTrans" presStyleLbl="sibTrans2D1" presStyleIdx="3" presStyleCnt="4" custAng="82265" custScaleX="121411" custScaleY="102489" custLinFactNeighborX="-30305" custLinFactNeighborY="3643"/>
      <dgm:spPr/>
    </dgm:pt>
    <dgm:pt modelId="{8230CB4F-E5E3-4DCE-A02E-251FC014D239}" type="pres">
      <dgm:prSet presAssocID="{F5263B37-FE75-4834-88B5-5CE3EE8E4D89}" presName="lastNode" presStyleLbl="node1" presStyleIdx="4" presStyleCnt="5" custScaleX="86546" custScaleY="77463" custLinFactX="-100000" custLinFactY="52875" custLinFactNeighborX="-132791" custLinFactNeighborY="100000">
        <dgm:presLayoutVars>
          <dgm:bulletEnabled val="1"/>
        </dgm:presLayoutVars>
      </dgm:prSet>
      <dgm:spPr/>
    </dgm:pt>
  </dgm:ptLst>
  <dgm:cxnLst>
    <dgm:cxn modelId="{EC39D810-7D69-4667-8F8F-D95C4DE2B8E2}" srcId="{DF95DB53-B019-4B7F-A206-A60DB49BEBB0}" destId="{181B5978-2D15-418B-90B1-C8E8A1E8DEFA}" srcOrd="3" destOrd="0" parTransId="{6BB4F022-9548-4A59-A29E-3C040F7C7C42}" sibTransId="{68B07D0F-A89F-4421-995E-4A37ECF9E02A}"/>
    <dgm:cxn modelId="{AC1D0E5D-4404-4C09-9A05-99FAC87B5353}" type="presOf" srcId="{2AB20E91-B75D-42B3-BF1E-04A83E5DA0D2}" destId="{1B9D60E7-8537-4B70-B3FA-AA913286D16B}" srcOrd="0" destOrd="0" presId="urn:microsoft.com/office/officeart/2005/8/layout/bProcess2"/>
    <dgm:cxn modelId="{62AB8256-2A7D-478C-93EC-2EE1262ECC1C}" type="presOf" srcId="{7B648583-5BCD-4FCD-8FD9-D5A7B140A820}" destId="{09D23228-CAD0-440C-9378-5F8452582795}" srcOrd="0" destOrd="0" presId="urn:microsoft.com/office/officeart/2005/8/layout/bProcess2"/>
    <dgm:cxn modelId="{E456AB76-ACDC-45E0-9FDE-EBA79B29788F}" type="presOf" srcId="{DF95DB53-B019-4B7F-A206-A60DB49BEBB0}" destId="{4AF88E8E-F77A-4AC5-B796-C471CBAF6C60}" srcOrd="0" destOrd="0" presId="urn:microsoft.com/office/officeart/2005/8/layout/bProcess2"/>
    <dgm:cxn modelId="{15900457-B20D-4CF1-A7C6-328831F4EC90}" type="presOf" srcId="{F5263B37-FE75-4834-88B5-5CE3EE8E4D89}" destId="{8230CB4F-E5E3-4DCE-A02E-251FC014D239}" srcOrd="0" destOrd="0" presId="urn:microsoft.com/office/officeart/2005/8/layout/bProcess2"/>
    <dgm:cxn modelId="{5E930659-1F9A-436D-B341-2E770811DD40}" srcId="{DF95DB53-B019-4B7F-A206-A60DB49BEBB0}" destId="{A92F9F82-319B-4A22-86D6-144C45560A8B}" srcOrd="1" destOrd="0" parTransId="{78E59EDA-3A01-412A-96F5-43232EBB991B}" sibTransId="{C6C46C14-C35D-40E0-807C-819DE580E48D}"/>
    <dgm:cxn modelId="{E8BB7979-5D5E-41C0-8933-A496C9DA7927}" srcId="{DF95DB53-B019-4B7F-A206-A60DB49BEBB0}" destId="{F2A225E4-1F21-482D-AED6-E9AE06FFACD6}" srcOrd="2" destOrd="0" parTransId="{9EEFD794-9910-4C02-9C63-6090F43E4C62}" sibTransId="{7B648583-5BCD-4FCD-8FD9-D5A7B140A820}"/>
    <dgm:cxn modelId="{A4F8357C-C72A-4D1C-9F89-7D8C01DCE296}" srcId="{DF95DB53-B019-4B7F-A206-A60DB49BEBB0}" destId="{239DBAC3-3988-4E7B-8977-AE56A392B780}" srcOrd="0" destOrd="0" parTransId="{7588593F-6627-43CA-8AC1-8358CBC97878}" sibTransId="{2AB20E91-B75D-42B3-BF1E-04A83E5DA0D2}"/>
    <dgm:cxn modelId="{39217D82-7246-4049-B1CD-9C0459C121BA}" type="presOf" srcId="{239DBAC3-3988-4E7B-8977-AE56A392B780}" destId="{6C8FE455-4543-4CCC-8DD0-09118A6AE886}" srcOrd="0" destOrd="0" presId="urn:microsoft.com/office/officeart/2005/8/layout/bProcess2"/>
    <dgm:cxn modelId="{36166798-0EBC-4433-85AB-FCF63294D115}" type="presOf" srcId="{A92F9F82-319B-4A22-86D6-144C45560A8B}" destId="{15A7E093-07BB-499C-BF5B-92924FE8DA56}" srcOrd="0" destOrd="0" presId="urn:microsoft.com/office/officeart/2005/8/layout/bProcess2"/>
    <dgm:cxn modelId="{101D5BA1-88CB-4A6A-BE66-DA6F69EBBFC6}" srcId="{DF95DB53-B019-4B7F-A206-A60DB49BEBB0}" destId="{F5263B37-FE75-4834-88B5-5CE3EE8E4D89}" srcOrd="4" destOrd="0" parTransId="{5A5F5F8E-262D-4610-9124-214B94F84C06}" sibTransId="{37916166-1923-4FAE-8A86-7C56CC79FC3C}"/>
    <dgm:cxn modelId="{8D5781A4-10EF-41D2-A200-4086C723A38A}" type="presOf" srcId="{68B07D0F-A89F-4421-995E-4A37ECF9E02A}" destId="{774F7749-F36F-4EB8-89C1-D021A33B6BAC}" srcOrd="0" destOrd="0" presId="urn:microsoft.com/office/officeart/2005/8/layout/bProcess2"/>
    <dgm:cxn modelId="{72EC63BF-A329-43A6-BD45-55D06A918783}" type="presOf" srcId="{181B5978-2D15-418B-90B1-C8E8A1E8DEFA}" destId="{C90AACD8-4AA5-4A11-BB35-578DD21B7470}" srcOrd="0" destOrd="0" presId="urn:microsoft.com/office/officeart/2005/8/layout/bProcess2"/>
    <dgm:cxn modelId="{B32230C0-EBA4-4CB0-8F5B-DDDDC13A01CC}" type="presOf" srcId="{C6C46C14-C35D-40E0-807C-819DE580E48D}" destId="{096B6C1A-3A6C-4887-B626-D058B6E313AE}" srcOrd="0" destOrd="0" presId="urn:microsoft.com/office/officeart/2005/8/layout/bProcess2"/>
    <dgm:cxn modelId="{E516F6F7-C1AE-4094-AE8E-BCD958D2E335}" type="presOf" srcId="{F2A225E4-1F21-482D-AED6-E9AE06FFACD6}" destId="{5116BB1E-6BBF-4534-80FE-8A5732E48764}" srcOrd="0" destOrd="0" presId="urn:microsoft.com/office/officeart/2005/8/layout/bProcess2"/>
    <dgm:cxn modelId="{270E5619-A6ED-4EE4-AC0E-F7C396293C51}" type="presParOf" srcId="{4AF88E8E-F77A-4AC5-B796-C471CBAF6C60}" destId="{6C8FE455-4543-4CCC-8DD0-09118A6AE886}" srcOrd="0" destOrd="0" presId="urn:microsoft.com/office/officeart/2005/8/layout/bProcess2"/>
    <dgm:cxn modelId="{C7CCEEC6-3BC2-4387-9D11-BD036EB4882F}" type="presParOf" srcId="{4AF88E8E-F77A-4AC5-B796-C471CBAF6C60}" destId="{1B9D60E7-8537-4B70-B3FA-AA913286D16B}" srcOrd="1" destOrd="0" presId="urn:microsoft.com/office/officeart/2005/8/layout/bProcess2"/>
    <dgm:cxn modelId="{6D025DF0-FAE1-4838-8AB4-375AF26835DD}" type="presParOf" srcId="{4AF88E8E-F77A-4AC5-B796-C471CBAF6C60}" destId="{8965D0AA-BE98-476E-B8BC-F69A68215157}" srcOrd="2" destOrd="0" presId="urn:microsoft.com/office/officeart/2005/8/layout/bProcess2"/>
    <dgm:cxn modelId="{105DCDA5-E005-40BD-B053-BD21119DDC1B}" type="presParOf" srcId="{8965D0AA-BE98-476E-B8BC-F69A68215157}" destId="{C60FA730-D7E5-46ED-A779-44F4863477A3}" srcOrd="0" destOrd="0" presId="urn:microsoft.com/office/officeart/2005/8/layout/bProcess2"/>
    <dgm:cxn modelId="{51B20A23-0922-4C89-A21B-4C1D8069CF64}" type="presParOf" srcId="{8965D0AA-BE98-476E-B8BC-F69A68215157}" destId="{15A7E093-07BB-499C-BF5B-92924FE8DA56}" srcOrd="1" destOrd="0" presId="urn:microsoft.com/office/officeart/2005/8/layout/bProcess2"/>
    <dgm:cxn modelId="{20D2E54A-D00F-4944-9DD3-16207BF7ABE7}" type="presParOf" srcId="{4AF88E8E-F77A-4AC5-B796-C471CBAF6C60}" destId="{096B6C1A-3A6C-4887-B626-D058B6E313AE}" srcOrd="3" destOrd="0" presId="urn:microsoft.com/office/officeart/2005/8/layout/bProcess2"/>
    <dgm:cxn modelId="{4EC0DECE-68D9-44B5-BCFF-5F3B170F7C7E}" type="presParOf" srcId="{4AF88E8E-F77A-4AC5-B796-C471CBAF6C60}" destId="{E11FD066-4296-4847-9154-F14524814347}" srcOrd="4" destOrd="0" presId="urn:microsoft.com/office/officeart/2005/8/layout/bProcess2"/>
    <dgm:cxn modelId="{C60B2795-57DF-4F1C-A879-53FF93BE32F2}" type="presParOf" srcId="{E11FD066-4296-4847-9154-F14524814347}" destId="{5BEF70F5-3E6F-4967-AD64-E36A6CFA5B21}" srcOrd="0" destOrd="0" presId="urn:microsoft.com/office/officeart/2005/8/layout/bProcess2"/>
    <dgm:cxn modelId="{AD8FBE2E-765C-47D2-AC0C-9653ECA64F7B}" type="presParOf" srcId="{E11FD066-4296-4847-9154-F14524814347}" destId="{5116BB1E-6BBF-4534-80FE-8A5732E48764}" srcOrd="1" destOrd="0" presId="urn:microsoft.com/office/officeart/2005/8/layout/bProcess2"/>
    <dgm:cxn modelId="{84547F3F-5743-4ACC-82CB-CC5C8566CCB6}" type="presParOf" srcId="{4AF88E8E-F77A-4AC5-B796-C471CBAF6C60}" destId="{09D23228-CAD0-440C-9378-5F8452582795}" srcOrd="5" destOrd="0" presId="urn:microsoft.com/office/officeart/2005/8/layout/bProcess2"/>
    <dgm:cxn modelId="{478E929D-F2BE-4F2D-B0C4-0C8CEF4AB2ED}" type="presParOf" srcId="{4AF88E8E-F77A-4AC5-B796-C471CBAF6C60}" destId="{6818B890-B2C5-405B-9637-7D49F5429265}" srcOrd="6" destOrd="0" presId="urn:microsoft.com/office/officeart/2005/8/layout/bProcess2"/>
    <dgm:cxn modelId="{F7A322BF-1B00-41E4-8318-FB0BD8EB1949}" type="presParOf" srcId="{6818B890-B2C5-405B-9637-7D49F5429265}" destId="{B6D0B248-AC01-4B00-85C7-6E55994CED54}" srcOrd="0" destOrd="0" presId="urn:microsoft.com/office/officeart/2005/8/layout/bProcess2"/>
    <dgm:cxn modelId="{0EAAC6DD-3072-49E6-9D5E-0FA395FD5C50}" type="presParOf" srcId="{6818B890-B2C5-405B-9637-7D49F5429265}" destId="{C90AACD8-4AA5-4A11-BB35-578DD21B7470}" srcOrd="1" destOrd="0" presId="urn:microsoft.com/office/officeart/2005/8/layout/bProcess2"/>
    <dgm:cxn modelId="{DED8D8FC-C625-4DA8-A397-9E7BF880DBFC}" type="presParOf" srcId="{4AF88E8E-F77A-4AC5-B796-C471CBAF6C60}" destId="{774F7749-F36F-4EB8-89C1-D021A33B6BAC}" srcOrd="7" destOrd="0" presId="urn:microsoft.com/office/officeart/2005/8/layout/bProcess2"/>
    <dgm:cxn modelId="{A7E566D5-BF5F-4182-A8A9-DC4BBBA49433}" type="presParOf" srcId="{4AF88E8E-F77A-4AC5-B796-C471CBAF6C60}" destId="{8230CB4F-E5E3-4DCE-A02E-251FC014D239}" srcOrd="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95DB53-B019-4B7F-A206-A60DB49BEBB0}" type="doc">
      <dgm:prSet loTypeId="urn:microsoft.com/office/officeart/2005/8/layout/bProcess2" loCatId="process" qsTypeId="urn:microsoft.com/office/officeart/2005/8/quickstyle/simple1" qsCatId="simple" csTypeId="urn:microsoft.com/office/officeart/2005/8/colors/colorful2" csCatId="colorful" phldr="1"/>
      <dgm:spPr/>
      <dgm:t>
        <a:bodyPr/>
        <a:lstStyle/>
        <a:p>
          <a:endParaRPr lang="en-US"/>
        </a:p>
      </dgm:t>
    </dgm:pt>
    <dgm:pt modelId="{239DBAC3-3988-4E7B-8977-AE56A392B780}">
      <dgm:prSet phldrT="[Text]" custT="1"/>
      <dgm:spPr/>
      <dgm:t>
        <a:bodyPr/>
        <a:lstStyle/>
        <a:p>
          <a:r>
            <a:rPr lang="en-US" sz="1000" dirty="0"/>
            <a:t>Are you assisting a Purdue UG student?</a:t>
          </a:r>
        </a:p>
      </dgm:t>
    </dgm:pt>
    <dgm:pt modelId="{7588593F-6627-43CA-8AC1-8358CBC97878}" type="parTrans" cxnId="{A4F8357C-C72A-4D1C-9F89-7D8C01DCE296}">
      <dgm:prSet/>
      <dgm:spPr/>
      <dgm:t>
        <a:bodyPr/>
        <a:lstStyle/>
        <a:p>
          <a:endParaRPr lang="en-US"/>
        </a:p>
      </dgm:t>
    </dgm:pt>
    <dgm:pt modelId="{2AB20E91-B75D-42B3-BF1E-04A83E5DA0D2}" type="sibTrans" cxnId="{A4F8357C-C72A-4D1C-9F89-7D8C01DCE296}">
      <dgm:prSet/>
      <dgm:spPr/>
      <dgm:t>
        <a:bodyPr/>
        <a:lstStyle/>
        <a:p>
          <a:endParaRPr lang="en-US"/>
        </a:p>
      </dgm:t>
    </dgm:pt>
    <dgm:pt modelId="{F2A225E4-1F21-482D-AED6-E9AE06FFACD6}">
      <dgm:prSet phldrT="[Text]" custT="1"/>
      <dgm:spPr/>
      <dgm:t>
        <a:bodyPr/>
        <a:lstStyle/>
        <a:p>
          <a:r>
            <a:rPr lang="en-US" sz="1050" dirty="0"/>
            <a:t>Yes</a:t>
          </a:r>
        </a:p>
      </dgm:t>
    </dgm:pt>
    <dgm:pt modelId="{9EEFD794-9910-4C02-9C63-6090F43E4C62}" type="parTrans" cxnId="{E8BB7979-5D5E-41C0-8933-A496C9DA7927}">
      <dgm:prSet/>
      <dgm:spPr/>
      <dgm:t>
        <a:bodyPr/>
        <a:lstStyle/>
        <a:p>
          <a:endParaRPr lang="en-US"/>
        </a:p>
      </dgm:t>
    </dgm:pt>
    <dgm:pt modelId="{7B648583-5BCD-4FCD-8FD9-D5A7B140A820}" type="sibTrans" cxnId="{E8BB7979-5D5E-41C0-8933-A496C9DA7927}">
      <dgm:prSet/>
      <dgm:spPr>
        <a:solidFill>
          <a:schemeClr val="accent1"/>
        </a:solidFill>
      </dgm:spPr>
      <dgm:t>
        <a:bodyPr/>
        <a:lstStyle/>
        <a:p>
          <a:endParaRPr lang="en-US"/>
        </a:p>
      </dgm:t>
    </dgm:pt>
    <dgm:pt modelId="{181B5978-2D15-418B-90B1-C8E8A1E8DEFA}">
      <dgm:prSet custT="1"/>
      <dgm:spPr>
        <a:solidFill>
          <a:schemeClr val="accent1"/>
        </a:solidFill>
      </dgm:spPr>
      <dgm:t>
        <a:bodyPr/>
        <a:lstStyle/>
        <a:p>
          <a:r>
            <a:rPr lang="en-US" sz="1200" dirty="0"/>
            <a:t>Contact Karin Disher with the below information:</a:t>
          </a:r>
        </a:p>
        <a:p>
          <a:r>
            <a:rPr lang="en-US" sz="1200" dirty="0"/>
            <a:t>1) Student Name</a:t>
          </a:r>
        </a:p>
        <a:p>
          <a:r>
            <a:rPr lang="en-US" sz="1200" dirty="0"/>
            <a:t>2) Student Email</a:t>
          </a:r>
        </a:p>
        <a:p>
          <a:r>
            <a:rPr lang="en-US" sz="1200" dirty="0"/>
            <a:t>3) Reason for Payment</a:t>
          </a:r>
        </a:p>
        <a:p>
          <a:r>
            <a:rPr lang="en-US" sz="1200" dirty="0"/>
            <a:t>4) Account Number</a:t>
          </a:r>
        </a:p>
        <a:p>
          <a:r>
            <a:rPr lang="en-US" sz="1200" dirty="0"/>
            <a:t>5) Approval Email from Faculty Member</a:t>
          </a:r>
        </a:p>
        <a:p>
          <a:r>
            <a:rPr lang="en-US" sz="1200" dirty="0"/>
            <a:t>6) Receipt/Proof of Payment</a:t>
          </a:r>
        </a:p>
      </dgm:t>
    </dgm:pt>
    <dgm:pt modelId="{6BB4F022-9548-4A59-A29E-3C040F7C7C42}" type="parTrans" cxnId="{EC39D810-7D69-4667-8F8F-D95C4DE2B8E2}">
      <dgm:prSet/>
      <dgm:spPr/>
      <dgm:t>
        <a:bodyPr/>
        <a:lstStyle/>
        <a:p>
          <a:endParaRPr lang="en-US"/>
        </a:p>
      </dgm:t>
    </dgm:pt>
    <dgm:pt modelId="{68B07D0F-A89F-4421-995E-4A37ECF9E02A}" type="sibTrans" cxnId="{EC39D810-7D69-4667-8F8F-D95C4DE2B8E2}">
      <dgm:prSet/>
      <dgm:spPr>
        <a:solidFill>
          <a:schemeClr val="accent3">
            <a:lumMod val="75000"/>
          </a:schemeClr>
        </a:solidFill>
      </dgm:spPr>
      <dgm:t>
        <a:bodyPr/>
        <a:lstStyle/>
        <a:p>
          <a:endParaRPr lang="en-US"/>
        </a:p>
      </dgm:t>
    </dgm:pt>
    <dgm:pt modelId="{F5263B37-FE75-4834-88B5-5CE3EE8E4D89}">
      <dgm:prSet custT="1"/>
      <dgm:spPr>
        <a:solidFill>
          <a:schemeClr val="accent1">
            <a:lumMod val="60000"/>
            <a:lumOff val="40000"/>
          </a:schemeClr>
        </a:solidFill>
      </dgm:spPr>
      <dgm:t>
        <a:bodyPr/>
        <a:lstStyle/>
        <a:p>
          <a:r>
            <a:rPr lang="en-US" sz="1000" dirty="0"/>
            <a:t>Citizen</a:t>
          </a:r>
        </a:p>
      </dgm:t>
    </dgm:pt>
    <dgm:pt modelId="{5A5F5F8E-262D-4610-9124-214B94F84C06}" type="parTrans" cxnId="{101D5BA1-88CB-4A6A-BE66-DA6F69EBBFC6}">
      <dgm:prSet/>
      <dgm:spPr/>
      <dgm:t>
        <a:bodyPr/>
        <a:lstStyle/>
        <a:p>
          <a:endParaRPr lang="en-US"/>
        </a:p>
      </dgm:t>
    </dgm:pt>
    <dgm:pt modelId="{37916166-1923-4FAE-8A86-7C56CC79FC3C}" type="sibTrans" cxnId="{101D5BA1-88CB-4A6A-BE66-DA6F69EBBFC6}">
      <dgm:prSet/>
      <dgm:spPr>
        <a:solidFill>
          <a:schemeClr val="accent3">
            <a:lumMod val="60000"/>
            <a:lumOff val="40000"/>
          </a:schemeClr>
        </a:solidFill>
      </dgm:spPr>
      <dgm:t>
        <a:bodyPr/>
        <a:lstStyle/>
        <a:p>
          <a:endParaRPr lang="en-US"/>
        </a:p>
      </dgm:t>
    </dgm:pt>
    <dgm:pt modelId="{8B5CA1C4-CA74-438A-BE10-13A0651AFDD7}">
      <dgm:prSet custT="1"/>
      <dgm:spPr/>
      <dgm:t>
        <a:bodyPr/>
        <a:lstStyle/>
        <a:p>
          <a:r>
            <a:rPr lang="en-US" sz="1000" dirty="0"/>
            <a:t>Is the reimbursement work related?</a:t>
          </a:r>
        </a:p>
      </dgm:t>
    </dgm:pt>
    <dgm:pt modelId="{63D9BB58-8170-41CB-9538-9F465FC82114}" type="parTrans" cxnId="{AEFCB4BD-60BD-4BA6-ACAF-8E0BD3B20ADD}">
      <dgm:prSet/>
      <dgm:spPr/>
      <dgm:t>
        <a:bodyPr/>
        <a:lstStyle/>
        <a:p>
          <a:endParaRPr lang="en-US"/>
        </a:p>
      </dgm:t>
    </dgm:pt>
    <dgm:pt modelId="{F3A7471E-2F2F-4563-B949-F7A19EEA308B}" type="sibTrans" cxnId="{AEFCB4BD-60BD-4BA6-ACAF-8E0BD3B20ADD}">
      <dgm:prSet/>
      <dgm:spPr>
        <a:solidFill>
          <a:schemeClr val="accent3">
            <a:lumMod val="75000"/>
          </a:schemeClr>
        </a:solidFill>
      </dgm:spPr>
      <dgm:t>
        <a:bodyPr/>
        <a:lstStyle/>
        <a:p>
          <a:endParaRPr lang="en-US"/>
        </a:p>
      </dgm:t>
    </dgm:pt>
    <dgm:pt modelId="{5A187ADE-754A-4DA5-A145-67C62D29C9A6}">
      <dgm:prSet phldrT="[Text]" custT="1"/>
      <dgm:spPr/>
      <dgm:t>
        <a:bodyPr/>
        <a:lstStyle/>
        <a:p>
          <a:r>
            <a:rPr lang="en-US" sz="1000" dirty="0"/>
            <a:t>No</a:t>
          </a:r>
        </a:p>
      </dgm:t>
    </dgm:pt>
    <dgm:pt modelId="{1DB99D01-99A5-43E7-8E79-A944B90B433E}" type="parTrans" cxnId="{5E57771F-7504-456F-81D0-E3B722418973}">
      <dgm:prSet/>
      <dgm:spPr/>
      <dgm:t>
        <a:bodyPr/>
        <a:lstStyle/>
        <a:p>
          <a:endParaRPr lang="en-US"/>
        </a:p>
      </dgm:t>
    </dgm:pt>
    <dgm:pt modelId="{6BC30A69-B2A0-46F4-BECA-00C5580E06EE}" type="sibTrans" cxnId="{5E57771F-7504-456F-81D0-E3B722418973}">
      <dgm:prSet/>
      <dgm:spPr>
        <a:solidFill>
          <a:srgbClr val="5A8B25"/>
        </a:solidFill>
      </dgm:spPr>
      <dgm:t>
        <a:bodyPr/>
        <a:lstStyle/>
        <a:p>
          <a:endParaRPr lang="en-US"/>
        </a:p>
      </dgm:t>
    </dgm:pt>
    <dgm:pt modelId="{1250FE03-D666-4D71-B19A-E68E5E6320D5}">
      <dgm:prSet custT="1"/>
      <dgm:spPr/>
      <dgm:t>
        <a:bodyPr/>
        <a:lstStyle/>
        <a:p>
          <a:r>
            <a:rPr lang="en-US" sz="1000" dirty="0"/>
            <a:t>Is the student a Non Resident Alien or Citizen?</a:t>
          </a:r>
        </a:p>
      </dgm:t>
    </dgm:pt>
    <dgm:pt modelId="{C0887CDC-3337-48CF-9144-438BDF85797F}" type="parTrans" cxnId="{DFDC388E-29F9-44F7-BB64-6A3173611512}">
      <dgm:prSet/>
      <dgm:spPr/>
      <dgm:t>
        <a:bodyPr/>
        <a:lstStyle/>
        <a:p>
          <a:endParaRPr lang="en-US"/>
        </a:p>
      </dgm:t>
    </dgm:pt>
    <dgm:pt modelId="{736B404B-476B-4427-B8BD-ABC22B86CAF9}" type="sibTrans" cxnId="{DFDC388E-29F9-44F7-BB64-6A3173611512}">
      <dgm:prSet custAng="11240828" custScaleX="121411" custScaleY="102489" custLinFactNeighborX="33589" custLinFactNeighborY="20776"/>
      <dgm:spPr/>
      <dgm:t>
        <a:bodyPr/>
        <a:lstStyle/>
        <a:p>
          <a:endParaRPr lang="en-US"/>
        </a:p>
      </dgm:t>
    </dgm:pt>
    <dgm:pt modelId="{4AF88E8E-F77A-4AC5-B796-C471CBAF6C60}" type="pres">
      <dgm:prSet presAssocID="{DF95DB53-B019-4B7F-A206-A60DB49BEBB0}" presName="diagram" presStyleCnt="0">
        <dgm:presLayoutVars>
          <dgm:dir/>
          <dgm:resizeHandles/>
        </dgm:presLayoutVars>
      </dgm:prSet>
      <dgm:spPr/>
    </dgm:pt>
    <dgm:pt modelId="{6C8FE455-4543-4CCC-8DD0-09118A6AE886}" type="pres">
      <dgm:prSet presAssocID="{239DBAC3-3988-4E7B-8977-AE56A392B780}" presName="firstNode" presStyleLbl="node1" presStyleIdx="0" presStyleCnt="7" custScaleX="84787" custScaleY="81839" custLinFactY="-50562" custLinFactNeighborX="240" custLinFactNeighborY="-100000">
        <dgm:presLayoutVars>
          <dgm:bulletEnabled val="1"/>
        </dgm:presLayoutVars>
      </dgm:prSet>
      <dgm:spPr/>
    </dgm:pt>
    <dgm:pt modelId="{1B9D60E7-8537-4B70-B3FA-AA913286D16B}" type="pres">
      <dgm:prSet presAssocID="{2AB20E91-B75D-42B3-BF1E-04A83E5DA0D2}" presName="sibTrans" presStyleLbl="sibTrans2D1" presStyleIdx="0" presStyleCnt="6" custAng="21501689" custScaleX="142093" custScaleY="103296" custLinFactNeighborX="10364" custLinFactNeighborY="-1961"/>
      <dgm:spPr/>
    </dgm:pt>
    <dgm:pt modelId="{E11FD066-4296-4847-9154-F14524814347}" type="pres">
      <dgm:prSet presAssocID="{F2A225E4-1F21-482D-AED6-E9AE06FFACD6}" presName="middleNode" presStyleCnt="0"/>
      <dgm:spPr/>
    </dgm:pt>
    <dgm:pt modelId="{5BEF70F5-3E6F-4967-AD64-E36A6CFA5B21}" type="pres">
      <dgm:prSet presAssocID="{F2A225E4-1F21-482D-AED6-E9AE06FFACD6}" presName="padding" presStyleLbl="node1" presStyleIdx="0" presStyleCnt="7"/>
      <dgm:spPr/>
    </dgm:pt>
    <dgm:pt modelId="{5116BB1E-6BBF-4534-80FE-8A5732E48764}" type="pres">
      <dgm:prSet presAssocID="{F2A225E4-1F21-482D-AED6-E9AE06FFACD6}" presName="shape" presStyleLbl="node1" presStyleIdx="1" presStyleCnt="7" custScaleX="58020" custScaleY="46033" custLinFactX="32265" custLinFactY="-200000" custLinFactNeighborX="100000" custLinFactNeighborY="-219126">
        <dgm:presLayoutVars>
          <dgm:bulletEnabled val="1"/>
        </dgm:presLayoutVars>
      </dgm:prSet>
      <dgm:spPr/>
    </dgm:pt>
    <dgm:pt modelId="{09D23228-CAD0-440C-9378-5F8452582795}" type="pres">
      <dgm:prSet presAssocID="{7B648583-5BCD-4FCD-8FD9-D5A7B140A820}" presName="sibTrans" presStyleLbl="sibTrans2D1" presStyleIdx="1" presStyleCnt="6" custAng="17946842" custScaleX="100077" custScaleY="92730" custLinFactX="500000" custLinFactY="-86428" custLinFactNeighborX="534806" custLinFactNeighborY="-100000"/>
      <dgm:spPr/>
    </dgm:pt>
    <dgm:pt modelId="{6818B890-B2C5-405B-9637-7D49F5429265}" type="pres">
      <dgm:prSet presAssocID="{181B5978-2D15-418B-90B1-C8E8A1E8DEFA}" presName="middleNode" presStyleCnt="0"/>
      <dgm:spPr/>
    </dgm:pt>
    <dgm:pt modelId="{B6D0B248-AC01-4B00-85C7-6E55994CED54}" type="pres">
      <dgm:prSet presAssocID="{181B5978-2D15-418B-90B1-C8E8A1E8DEFA}" presName="padding" presStyleLbl="node1" presStyleIdx="1" presStyleCnt="7"/>
      <dgm:spPr/>
    </dgm:pt>
    <dgm:pt modelId="{C90AACD8-4AA5-4A11-BB35-578DD21B7470}" type="pres">
      <dgm:prSet presAssocID="{181B5978-2D15-418B-90B1-C8E8A1E8DEFA}" presName="shape" presStyleLbl="node1" presStyleIdx="2" presStyleCnt="7" custScaleX="418105" custScaleY="331300" custLinFactNeighborX="-47322" custLinFactNeighborY="-6323">
        <dgm:presLayoutVars>
          <dgm:bulletEnabled val="1"/>
        </dgm:presLayoutVars>
      </dgm:prSet>
      <dgm:spPr/>
    </dgm:pt>
    <dgm:pt modelId="{774F7749-F36F-4EB8-89C1-D021A33B6BAC}" type="pres">
      <dgm:prSet presAssocID="{68B07D0F-A89F-4421-995E-4A37ECF9E02A}" presName="sibTrans" presStyleLbl="sibTrans2D1" presStyleIdx="2" presStyleCnt="6" custAng="10219548" custScaleX="121411" custScaleY="102489" custLinFactNeighborX="29813" custLinFactNeighborY="-5417"/>
      <dgm:spPr/>
    </dgm:pt>
    <dgm:pt modelId="{1ABEC74A-597E-436F-B426-F1D4A679794D}" type="pres">
      <dgm:prSet presAssocID="{F5263B37-FE75-4834-88B5-5CE3EE8E4D89}" presName="middleNode" presStyleCnt="0"/>
      <dgm:spPr/>
    </dgm:pt>
    <dgm:pt modelId="{4805E2BF-9DC9-4E64-975F-CE5BFAEB6D51}" type="pres">
      <dgm:prSet presAssocID="{F5263B37-FE75-4834-88B5-5CE3EE8E4D89}" presName="padding" presStyleLbl="node1" presStyleIdx="2" presStyleCnt="7"/>
      <dgm:spPr/>
    </dgm:pt>
    <dgm:pt modelId="{9DB741ED-337D-4530-8615-262B36C55C05}" type="pres">
      <dgm:prSet presAssocID="{F5263B37-FE75-4834-88B5-5CE3EE8E4D89}" presName="shape" presStyleLbl="node1" presStyleIdx="3" presStyleCnt="7" custLinFactX="88875" custLinFactY="15105" custLinFactNeighborX="100000" custLinFactNeighborY="100000">
        <dgm:presLayoutVars>
          <dgm:bulletEnabled val="1"/>
        </dgm:presLayoutVars>
      </dgm:prSet>
      <dgm:spPr/>
    </dgm:pt>
    <dgm:pt modelId="{2E136398-D303-4672-8908-82EB774715DC}" type="pres">
      <dgm:prSet presAssocID="{37916166-1923-4FAE-8A86-7C56CC79FC3C}" presName="sibTrans" presStyleLbl="sibTrans2D1" presStyleIdx="3" presStyleCnt="6" custAng="16693282" custScaleX="137203" custScaleY="106139" custLinFactX="400000" custLinFactNeighborX="464168" custLinFactNeighborY="21681"/>
      <dgm:spPr/>
    </dgm:pt>
    <dgm:pt modelId="{2930DB77-95EE-4744-BAA6-08AF03521FAA}" type="pres">
      <dgm:prSet presAssocID="{8B5CA1C4-CA74-438A-BE10-13A0651AFDD7}" presName="middleNode" presStyleCnt="0"/>
      <dgm:spPr/>
    </dgm:pt>
    <dgm:pt modelId="{75EAA5EE-648B-4FE3-BAB9-D85A2857EDE4}" type="pres">
      <dgm:prSet presAssocID="{8B5CA1C4-CA74-438A-BE10-13A0651AFDD7}" presName="padding" presStyleLbl="node1" presStyleIdx="3" presStyleCnt="7"/>
      <dgm:spPr/>
    </dgm:pt>
    <dgm:pt modelId="{7B5146A2-6156-4DA4-B2BD-5C4E9F2D773C}" type="pres">
      <dgm:prSet presAssocID="{8B5CA1C4-CA74-438A-BE10-13A0651AFDD7}" presName="shape" presStyleLbl="node1" presStyleIdx="4" presStyleCnt="7" custScaleX="164815" custScaleY="126455" custLinFactX="-200000" custLinFactNeighborX="-228136" custLinFactNeighborY="-33249">
        <dgm:presLayoutVars>
          <dgm:bulletEnabled val="1"/>
        </dgm:presLayoutVars>
      </dgm:prSet>
      <dgm:spPr/>
    </dgm:pt>
    <dgm:pt modelId="{82B9910F-89E9-4DFD-BEFA-C264C5A9BB66}" type="pres">
      <dgm:prSet presAssocID="{F3A7471E-2F2F-4563-B949-F7A19EEA308B}" presName="sibTrans" presStyleLbl="sibTrans2D1" presStyleIdx="4" presStyleCnt="6" custAng="24662" custScaleX="121411" custScaleY="102489" custLinFactX="385427" custLinFactNeighborX="400000" custLinFactNeighborY="-863"/>
      <dgm:spPr/>
    </dgm:pt>
    <dgm:pt modelId="{CE31E02C-30F4-4BD0-A062-910F073EAFA6}" type="pres">
      <dgm:prSet presAssocID="{5A187ADE-754A-4DA5-A145-67C62D29C9A6}" presName="middleNode" presStyleCnt="0"/>
      <dgm:spPr/>
    </dgm:pt>
    <dgm:pt modelId="{630E37A9-D06E-499F-8334-DB77A0E7E27A}" type="pres">
      <dgm:prSet presAssocID="{5A187ADE-754A-4DA5-A145-67C62D29C9A6}" presName="padding" presStyleLbl="node1" presStyleIdx="4" presStyleCnt="7"/>
      <dgm:spPr/>
    </dgm:pt>
    <dgm:pt modelId="{F779E7B2-C1D4-45F1-9BC0-1F1F50CB760C}" type="pres">
      <dgm:prSet presAssocID="{5A187ADE-754A-4DA5-A145-67C62D29C9A6}" presName="shape" presStyleLbl="node1" presStyleIdx="5" presStyleCnt="7" custLinFactX="-100000" custLinFactY="-100000" custLinFactNeighborX="-149130" custLinFactNeighborY="-136932">
        <dgm:presLayoutVars>
          <dgm:bulletEnabled val="1"/>
        </dgm:presLayoutVars>
      </dgm:prSet>
      <dgm:spPr/>
    </dgm:pt>
    <dgm:pt modelId="{AB13F963-09A0-44DD-B70D-87BA1CE2F6DA}" type="pres">
      <dgm:prSet presAssocID="{6BC30A69-B2A0-46F4-BECA-00C5580E06EE}" presName="sibTrans" presStyleLbl="sibTrans2D1" presStyleIdx="5" presStyleCnt="6" custAng="21107027" custScaleX="96763" custScaleY="145836" custLinFactX="-900000" custLinFactNeighborX="-907306" custLinFactNeighborY="-17671"/>
      <dgm:spPr/>
    </dgm:pt>
    <dgm:pt modelId="{49DC6598-8879-4F45-86EA-E30E35C5AA29}" type="pres">
      <dgm:prSet presAssocID="{1250FE03-D666-4D71-B19A-E68E5E6320D5}" presName="lastNode" presStyleLbl="node1" presStyleIdx="6" presStyleCnt="7" custScaleX="83193" custScaleY="85647" custLinFactY="-100000" custLinFactNeighborX="-44429" custLinFactNeighborY="-176241">
        <dgm:presLayoutVars>
          <dgm:bulletEnabled val="1"/>
        </dgm:presLayoutVars>
      </dgm:prSet>
      <dgm:spPr/>
    </dgm:pt>
  </dgm:ptLst>
  <dgm:cxnLst>
    <dgm:cxn modelId="{65DE0F0C-CEDF-4F61-A414-D85966F7A766}" type="presOf" srcId="{F3A7471E-2F2F-4563-B949-F7A19EEA308B}" destId="{82B9910F-89E9-4DFD-BEFA-C264C5A9BB66}" srcOrd="0" destOrd="0" presId="urn:microsoft.com/office/officeart/2005/8/layout/bProcess2"/>
    <dgm:cxn modelId="{1E19DA0E-049B-443B-A727-F1C284E6D79A}" type="presOf" srcId="{37916166-1923-4FAE-8A86-7C56CC79FC3C}" destId="{2E136398-D303-4672-8908-82EB774715DC}" srcOrd="0" destOrd="0" presId="urn:microsoft.com/office/officeart/2005/8/layout/bProcess2"/>
    <dgm:cxn modelId="{EC39D810-7D69-4667-8F8F-D95C4DE2B8E2}" srcId="{DF95DB53-B019-4B7F-A206-A60DB49BEBB0}" destId="{181B5978-2D15-418B-90B1-C8E8A1E8DEFA}" srcOrd="2" destOrd="0" parTransId="{6BB4F022-9548-4A59-A29E-3C040F7C7C42}" sibTransId="{68B07D0F-A89F-4421-995E-4A37ECF9E02A}"/>
    <dgm:cxn modelId="{5E57771F-7504-456F-81D0-E3B722418973}" srcId="{DF95DB53-B019-4B7F-A206-A60DB49BEBB0}" destId="{5A187ADE-754A-4DA5-A145-67C62D29C9A6}" srcOrd="5" destOrd="0" parTransId="{1DB99D01-99A5-43E7-8E79-A944B90B433E}" sibTransId="{6BC30A69-B2A0-46F4-BECA-00C5580E06EE}"/>
    <dgm:cxn modelId="{40F99C27-E387-4E3A-8195-ED135E29EEFB}" type="presOf" srcId="{5A187ADE-754A-4DA5-A145-67C62D29C9A6}" destId="{F779E7B2-C1D4-45F1-9BC0-1F1F50CB760C}" srcOrd="0" destOrd="0" presId="urn:microsoft.com/office/officeart/2005/8/layout/bProcess2"/>
    <dgm:cxn modelId="{D2CCC137-B2F8-4C27-A78F-C12916957736}" type="presOf" srcId="{F5263B37-FE75-4834-88B5-5CE3EE8E4D89}" destId="{9DB741ED-337D-4530-8615-262B36C55C05}" srcOrd="0" destOrd="0" presId="urn:microsoft.com/office/officeart/2005/8/layout/bProcess2"/>
    <dgm:cxn modelId="{AC1D0E5D-4404-4C09-9A05-99FAC87B5353}" type="presOf" srcId="{2AB20E91-B75D-42B3-BF1E-04A83E5DA0D2}" destId="{1B9D60E7-8537-4B70-B3FA-AA913286D16B}" srcOrd="0" destOrd="0" presId="urn:microsoft.com/office/officeart/2005/8/layout/bProcess2"/>
    <dgm:cxn modelId="{16ED974D-A1E8-4B86-83EE-A7C6FAF75884}" type="presOf" srcId="{6BC30A69-B2A0-46F4-BECA-00C5580E06EE}" destId="{AB13F963-09A0-44DD-B70D-87BA1CE2F6DA}" srcOrd="0" destOrd="0" presId="urn:microsoft.com/office/officeart/2005/8/layout/bProcess2"/>
    <dgm:cxn modelId="{62AB8256-2A7D-478C-93EC-2EE1262ECC1C}" type="presOf" srcId="{7B648583-5BCD-4FCD-8FD9-D5A7B140A820}" destId="{09D23228-CAD0-440C-9378-5F8452582795}" srcOrd="0" destOrd="0" presId="urn:microsoft.com/office/officeart/2005/8/layout/bProcess2"/>
    <dgm:cxn modelId="{E456AB76-ACDC-45E0-9FDE-EBA79B29788F}" type="presOf" srcId="{DF95DB53-B019-4B7F-A206-A60DB49BEBB0}" destId="{4AF88E8E-F77A-4AC5-B796-C471CBAF6C60}" srcOrd="0" destOrd="0" presId="urn:microsoft.com/office/officeart/2005/8/layout/bProcess2"/>
    <dgm:cxn modelId="{F1CF0157-7746-4DF4-9A02-E0B9646B7C67}" type="presOf" srcId="{1250FE03-D666-4D71-B19A-E68E5E6320D5}" destId="{49DC6598-8879-4F45-86EA-E30E35C5AA29}" srcOrd="0" destOrd="0" presId="urn:microsoft.com/office/officeart/2005/8/layout/bProcess2"/>
    <dgm:cxn modelId="{E8BB7979-5D5E-41C0-8933-A496C9DA7927}" srcId="{DF95DB53-B019-4B7F-A206-A60DB49BEBB0}" destId="{F2A225E4-1F21-482D-AED6-E9AE06FFACD6}" srcOrd="1" destOrd="0" parTransId="{9EEFD794-9910-4C02-9C63-6090F43E4C62}" sibTransId="{7B648583-5BCD-4FCD-8FD9-D5A7B140A820}"/>
    <dgm:cxn modelId="{A4F8357C-C72A-4D1C-9F89-7D8C01DCE296}" srcId="{DF95DB53-B019-4B7F-A206-A60DB49BEBB0}" destId="{239DBAC3-3988-4E7B-8977-AE56A392B780}" srcOrd="0" destOrd="0" parTransId="{7588593F-6627-43CA-8AC1-8358CBC97878}" sibTransId="{2AB20E91-B75D-42B3-BF1E-04A83E5DA0D2}"/>
    <dgm:cxn modelId="{39217D82-7246-4049-B1CD-9C0459C121BA}" type="presOf" srcId="{239DBAC3-3988-4E7B-8977-AE56A392B780}" destId="{6C8FE455-4543-4CCC-8DD0-09118A6AE886}" srcOrd="0" destOrd="0" presId="urn:microsoft.com/office/officeart/2005/8/layout/bProcess2"/>
    <dgm:cxn modelId="{DFDC388E-29F9-44F7-BB64-6A3173611512}" srcId="{DF95DB53-B019-4B7F-A206-A60DB49BEBB0}" destId="{1250FE03-D666-4D71-B19A-E68E5E6320D5}" srcOrd="6" destOrd="0" parTransId="{C0887CDC-3337-48CF-9144-438BDF85797F}" sibTransId="{736B404B-476B-4427-B8BD-ABC22B86CAF9}"/>
    <dgm:cxn modelId="{101D5BA1-88CB-4A6A-BE66-DA6F69EBBFC6}" srcId="{DF95DB53-B019-4B7F-A206-A60DB49BEBB0}" destId="{F5263B37-FE75-4834-88B5-5CE3EE8E4D89}" srcOrd="3" destOrd="0" parTransId="{5A5F5F8E-262D-4610-9124-214B94F84C06}" sibTransId="{37916166-1923-4FAE-8A86-7C56CC79FC3C}"/>
    <dgm:cxn modelId="{8D5781A4-10EF-41D2-A200-4086C723A38A}" type="presOf" srcId="{68B07D0F-A89F-4421-995E-4A37ECF9E02A}" destId="{774F7749-F36F-4EB8-89C1-D021A33B6BAC}" srcOrd="0" destOrd="0" presId="urn:microsoft.com/office/officeart/2005/8/layout/bProcess2"/>
    <dgm:cxn modelId="{AEFCB4BD-60BD-4BA6-ACAF-8E0BD3B20ADD}" srcId="{DF95DB53-B019-4B7F-A206-A60DB49BEBB0}" destId="{8B5CA1C4-CA74-438A-BE10-13A0651AFDD7}" srcOrd="4" destOrd="0" parTransId="{63D9BB58-8170-41CB-9538-9F465FC82114}" sibTransId="{F3A7471E-2F2F-4563-B949-F7A19EEA308B}"/>
    <dgm:cxn modelId="{72EC63BF-A329-43A6-BD45-55D06A918783}" type="presOf" srcId="{181B5978-2D15-418B-90B1-C8E8A1E8DEFA}" destId="{C90AACD8-4AA5-4A11-BB35-578DD21B7470}" srcOrd="0" destOrd="0" presId="urn:microsoft.com/office/officeart/2005/8/layout/bProcess2"/>
    <dgm:cxn modelId="{AE262FF2-7961-49FC-B654-68ABFD0049D3}" type="presOf" srcId="{8B5CA1C4-CA74-438A-BE10-13A0651AFDD7}" destId="{7B5146A2-6156-4DA4-B2BD-5C4E9F2D773C}" srcOrd="0" destOrd="0" presId="urn:microsoft.com/office/officeart/2005/8/layout/bProcess2"/>
    <dgm:cxn modelId="{E516F6F7-C1AE-4094-AE8E-BCD958D2E335}" type="presOf" srcId="{F2A225E4-1F21-482D-AED6-E9AE06FFACD6}" destId="{5116BB1E-6BBF-4534-80FE-8A5732E48764}" srcOrd="0" destOrd="0" presId="urn:microsoft.com/office/officeart/2005/8/layout/bProcess2"/>
    <dgm:cxn modelId="{270E5619-A6ED-4EE4-AC0E-F7C396293C51}" type="presParOf" srcId="{4AF88E8E-F77A-4AC5-B796-C471CBAF6C60}" destId="{6C8FE455-4543-4CCC-8DD0-09118A6AE886}" srcOrd="0" destOrd="0" presId="urn:microsoft.com/office/officeart/2005/8/layout/bProcess2"/>
    <dgm:cxn modelId="{C7CCEEC6-3BC2-4387-9D11-BD036EB4882F}" type="presParOf" srcId="{4AF88E8E-F77A-4AC5-B796-C471CBAF6C60}" destId="{1B9D60E7-8537-4B70-B3FA-AA913286D16B}" srcOrd="1" destOrd="0" presId="urn:microsoft.com/office/officeart/2005/8/layout/bProcess2"/>
    <dgm:cxn modelId="{4EC0DECE-68D9-44B5-BCFF-5F3B170F7C7E}" type="presParOf" srcId="{4AF88E8E-F77A-4AC5-B796-C471CBAF6C60}" destId="{E11FD066-4296-4847-9154-F14524814347}" srcOrd="2" destOrd="0" presId="urn:microsoft.com/office/officeart/2005/8/layout/bProcess2"/>
    <dgm:cxn modelId="{C60B2795-57DF-4F1C-A879-53FF93BE32F2}" type="presParOf" srcId="{E11FD066-4296-4847-9154-F14524814347}" destId="{5BEF70F5-3E6F-4967-AD64-E36A6CFA5B21}" srcOrd="0" destOrd="0" presId="urn:microsoft.com/office/officeart/2005/8/layout/bProcess2"/>
    <dgm:cxn modelId="{AD8FBE2E-765C-47D2-AC0C-9653ECA64F7B}" type="presParOf" srcId="{E11FD066-4296-4847-9154-F14524814347}" destId="{5116BB1E-6BBF-4534-80FE-8A5732E48764}" srcOrd="1" destOrd="0" presId="urn:microsoft.com/office/officeart/2005/8/layout/bProcess2"/>
    <dgm:cxn modelId="{84547F3F-5743-4ACC-82CB-CC5C8566CCB6}" type="presParOf" srcId="{4AF88E8E-F77A-4AC5-B796-C471CBAF6C60}" destId="{09D23228-CAD0-440C-9378-5F8452582795}" srcOrd="3" destOrd="0" presId="urn:microsoft.com/office/officeart/2005/8/layout/bProcess2"/>
    <dgm:cxn modelId="{478E929D-F2BE-4F2D-B0C4-0C8CEF4AB2ED}" type="presParOf" srcId="{4AF88E8E-F77A-4AC5-B796-C471CBAF6C60}" destId="{6818B890-B2C5-405B-9637-7D49F5429265}" srcOrd="4" destOrd="0" presId="urn:microsoft.com/office/officeart/2005/8/layout/bProcess2"/>
    <dgm:cxn modelId="{F7A322BF-1B00-41E4-8318-FB0BD8EB1949}" type="presParOf" srcId="{6818B890-B2C5-405B-9637-7D49F5429265}" destId="{B6D0B248-AC01-4B00-85C7-6E55994CED54}" srcOrd="0" destOrd="0" presId="urn:microsoft.com/office/officeart/2005/8/layout/bProcess2"/>
    <dgm:cxn modelId="{0EAAC6DD-3072-49E6-9D5E-0FA395FD5C50}" type="presParOf" srcId="{6818B890-B2C5-405B-9637-7D49F5429265}" destId="{C90AACD8-4AA5-4A11-BB35-578DD21B7470}" srcOrd="1" destOrd="0" presId="urn:microsoft.com/office/officeart/2005/8/layout/bProcess2"/>
    <dgm:cxn modelId="{DED8D8FC-C625-4DA8-A397-9E7BF880DBFC}" type="presParOf" srcId="{4AF88E8E-F77A-4AC5-B796-C471CBAF6C60}" destId="{774F7749-F36F-4EB8-89C1-D021A33B6BAC}" srcOrd="5" destOrd="0" presId="urn:microsoft.com/office/officeart/2005/8/layout/bProcess2"/>
    <dgm:cxn modelId="{7E9F347D-AA0D-49AD-8674-38FC7EFFA9CD}" type="presParOf" srcId="{4AF88E8E-F77A-4AC5-B796-C471CBAF6C60}" destId="{1ABEC74A-597E-436F-B426-F1D4A679794D}" srcOrd="6" destOrd="0" presId="urn:microsoft.com/office/officeart/2005/8/layout/bProcess2"/>
    <dgm:cxn modelId="{F95A2207-534C-441E-BD37-C241D8921C4F}" type="presParOf" srcId="{1ABEC74A-597E-436F-B426-F1D4A679794D}" destId="{4805E2BF-9DC9-4E64-975F-CE5BFAEB6D51}" srcOrd="0" destOrd="0" presId="urn:microsoft.com/office/officeart/2005/8/layout/bProcess2"/>
    <dgm:cxn modelId="{85440CA9-7641-4656-B49C-E348701EF4C7}" type="presParOf" srcId="{1ABEC74A-597E-436F-B426-F1D4A679794D}" destId="{9DB741ED-337D-4530-8615-262B36C55C05}" srcOrd="1" destOrd="0" presId="urn:microsoft.com/office/officeart/2005/8/layout/bProcess2"/>
    <dgm:cxn modelId="{9FBD7688-F98A-48D8-801F-EF97DA4FE95F}" type="presParOf" srcId="{4AF88E8E-F77A-4AC5-B796-C471CBAF6C60}" destId="{2E136398-D303-4672-8908-82EB774715DC}" srcOrd="7" destOrd="0" presId="urn:microsoft.com/office/officeart/2005/8/layout/bProcess2"/>
    <dgm:cxn modelId="{9B82E127-E8A6-423A-AEDA-C0510B45BD51}" type="presParOf" srcId="{4AF88E8E-F77A-4AC5-B796-C471CBAF6C60}" destId="{2930DB77-95EE-4744-BAA6-08AF03521FAA}" srcOrd="8" destOrd="0" presId="urn:microsoft.com/office/officeart/2005/8/layout/bProcess2"/>
    <dgm:cxn modelId="{1B2D6F26-E32A-4979-ACEF-0F1FFB9D9F50}" type="presParOf" srcId="{2930DB77-95EE-4744-BAA6-08AF03521FAA}" destId="{75EAA5EE-648B-4FE3-BAB9-D85A2857EDE4}" srcOrd="0" destOrd="0" presId="urn:microsoft.com/office/officeart/2005/8/layout/bProcess2"/>
    <dgm:cxn modelId="{ED221B90-5989-417C-9161-12C62DC0F068}" type="presParOf" srcId="{2930DB77-95EE-4744-BAA6-08AF03521FAA}" destId="{7B5146A2-6156-4DA4-B2BD-5C4E9F2D773C}" srcOrd="1" destOrd="0" presId="urn:microsoft.com/office/officeart/2005/8/layout/bProcess2"/>
    <dgm:cxn modelId="{84BF1BA8-4A72-4280-B780-070E4AFCAD85}" type="presParOf" srcId="{4AF88E8E-F77A-4AC5-B796-C471CBAF6C60}" destId="{82B9910F-89E9-4DFD-BEFA-C264C5A9BB66}" srcOrd="9" destOrd="0" presId="urn:microsoft.com/office/officeart/2005/8/layout/bProcess2"/>
    <dgm:cxn modelId="{7AA1C40C-D9D3-4F29-A613-6165AA8D1FC4}" type="presParOf" srcId="{4AF88E8E-F77A-4AC5-B796-C471CBAF6C60}" destId="{CE31E02C-30F4-4BD0-A062-910F073EAFA6}" srcOrd="10" destOrd="0" presId="urn:microsoft.com/office/officeart/2005/8/layout/bProcess2"/>
    <dgm:cxn modelId="{7E04BC70-DF7A-4367-8A67-6EBC7CBF60B7}" type="presParOf" srcId="{CE31E02C-30F4-4BD0-A062-910F073EAFA6}" destId="{630E37A9-D06E-499F-8334-DB77A0E7E27A}" srcOrd="0" destOrd="0" presId="urn:microsoft.com/office/officeart/2005/8/layout/bProcess2"/>
    <dgm:cxn modelId="{58665DB2-D468-4773-9A38-798C0F1DF995}" type="presParOf" srcId="{CE31E02C-30F4-4BD0-A062-910F073EAFA6}" destId="{F779E7B2-C1D4-45F1-9BC0-1F1F50CB760C}" srcOrd="1" destOrd="0" presId="urn:microsoft.com/office/officeart/2005/8/layout/bProcess2"/>
    <dgm:cxn modelId="{D8FE585E-7AF9-4C16-8465-3E14DE844369}" type="presParOf" srcId="{4AF88E8E-F77A-4AC5-B796-C471CBAF6C60}" destId="{AB13F963-09A0-44DD-B70D-87BA1CE2F6DA}" srcOrd="11" destOrd="0" presId="urn:microsoft.com/office/officeart/2005/8/layout/bProcess2"/>
    <dgm:cxn modelId="{4F1247E8-9417-4769-A313-9C9ED3FC2884}" type="presParOf" srcId="{4AF88E8E-F77A-4AC5-B796-C471CBAF6C60}" destId="{49DC6598-8879-4F45-86EA-E30E35C5AA29}" srcOrd="1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95DB53-B019-4B7F-A206-A60DB49BEBB0}" type="doc">
      <dgm:prSet loTypeId="urn:microsoft.com/office/officeart/2005/8/layout/bProcess2" loCatId="process" qsTypeId="urn:microsoft.com/office/officeart/2005/8/quickstyle/simple1" qsCatId="simple" csTypeId="urn:microsoft.com/office/officeart/2005/8/colors/colorful2" csCatId="colorful" phldr="1"/>
      <dgm:spPr/>
      <dgm:t>
        <a:bodyPr/>
        <a:lstStyle/>
        <a:p>
          <a:endParaRPr lang="en-US"/>
        </a:p>
      </dgm:t>
    </dgm:pt>
    <dgm:pt modelId="{239DBAC3-3988-4E7B-8977-AE56A392B780}">
      <dgm:prSet phldrT="[Text]" custT="1"/>
      <dgm:spPr/>
      <dgm:t>
        <a:bodyPr/>
        <a:lstStyle/>
        <a:p>
          <a:r>
            <a:rPr lang="en-US" sz="1000" dirty="0"/>
            <a:t>Are you assisting a Purdue UG student?</a:t>
          </a:r>
        </a:p>
      </dgm:t>
    </dgm:pt>
    <dgm:pt modelId="{7588593F-6627-43CA-8AC1-8358CBC97878}" type="parTrans" cxnId="{A4F8357C-C72A-4D1C-9F89-7D8C01DCE296}">
      <dgm:prSet/>
      <dgm:spPr/>
      <dgm:t>
        <a:bodyPr/>
        <a:lstStyle/>
        <a:p>
          <a:endParaRPr lang="en-US"/>
        </a:p>
      </dgm:t>
    </dgm:pt>
    <dgm:pt modelId="{2AB20E91-B75D-42B3-BF1E-04A83E5DA0D2}" type="sibTrans" cxnId="{A4F8357C-C72A-4D1C-9F89-7D8C01DCE296}">
      <dgm:prSet/>
      <dgm:spPr/>
      <dgm:t>
        <a:bodyPr/>
        <a:lstStyle/>
        <a:p>
          <a:endParaRPr lang="en-US"/>
        </a:p>
      </dgm:t>
    </dgm:pt>
    <dgm:pt modelId="{F2A225E4-1F21-482D-AED6-E9AE06FFACD6}">
      <dgm:prSet phldrT="[Text]" custT="1"/>
      <dgm:spPr>
        <a:solidFill>
          <a:schemeClr val="accent3">
            <a:lumMod val="60000"/>
            <a:lumOff val="40000"/>
          </a:schemeClr>
        </a:solidFill>
      </dgm:spPr>
      <dgm:t>
        <a:bodyPr/>
        <a:lstStyle/>
        <a:p>
          <a:r>
            <a:rPr lang="en-US" sz="1050" dirty="0"/>
            <a:t>Yes</a:t>
          </a:r>
        </a:p>
      </dgm:t>
    </dgm:pt>
    <dgm:pt modelId="{9EEFD794-9910-4C02-9C63-6090F43E4C62}" type="parTrans" cxnId="{E8BB7979-5D5E-41C0-8933-A496C9DA7927}">
      <dgm:prSet/>
      <dgm:spPr/>
      <dgm:t>
        <a:bodyPr/>
        <a:lstStyle/>
        <a:p>
          <a:endParaRPr lang="en-US"/>
        </a:p>
      </dgm:t>
    </dgm:pt>
    <dgm:pt modelId="{7B648583-5BCD-4FCD-8FD9-D5A7B140A820}" type="sibTrans" cxnId="{E8BB7979-5D5E-41C0-8933-A496C9DA7927}">
      <dgm:prSet/>
      <dgm:spPr>
        <a:solidFill>
          <a:schemeClr val="accent1"/>
        </a:solidFill>
      </dgm:spPr>
      <dgm:t>
        <a:bodyPr/>
        <a:lstStyle/>
        <a:p>
          <a:endParaRPr lang="en-US"/>
        </a:p>
      </dgm:t>
    </dgm:pt>
    <dgm:pt modelId="{181B5978-2D15-418B-90B1-C8E8A1E8DEFA}">
      <dgm:prSet custT="1"/>
      <dgm:spPr>
        <a:solidFill>
          <a:srgbClr val="00B050"/>
        </a:solidFill>
      </dgm:spPr>
      <dgm:t>
        <a:bodyPr/>
        <a:lstStyle/>
        <a:p>
          <a:r>
            <a:rPr lang="en-US" sz="1200" dirty="0"/>
            <a:t>Notify student: Will need to complete Glacier but will NOT submit any documents (email will be from support@online-tax.net)</a:t>
          </a:r>
        </a:p>
      </dgm:t>
    </dgm:pt>
    <dgm:pt modelId="{6BB4F022-9548-4A59-A29E-3C040F7C7C42}" type="parTrans" cxnId="{EC39D810-7D69-4667-8F8F-D95C4DE2B8E2}">
      <dgm:prSet/>
      <dgm:spPr/>
      <dgm:t>
        <a:bodyPr/>
        <a:lstStyle/>
        <a:p>
          <a:endParaRPr lang="en-US"/>
        </a:p>
      </dgm:t>
    </dgm:pt>
    <dgm:pt modelId="{68B07D0F-A89F-4421-995E-4A37ECF9E02A}" type="sibTrans" cxnId="{EC39D810-7D69-4667-8F8F-D95C4DE2B8E2}">
      <dgm:prSet/>
      <dgm:spPr>
        <a:solidFill>
          <a:schemeClr val="accent3">
            <a:lumMod val="75000"/>
          </a:schemeClr>
        </a:solidFill>
      </dgm:spPr>
      <dgm:t>
        <a:bodyPr/>
        <a:lstStyle/>
        <a:p>
          <a:endParaRPr lang="en-US"/>
        </a:p>
      </dgm:t>
    </dgm:pt>
    <dgm:pt modelId="{F5263B37-FE75-4834-88B5-5CE3EE8E4D89}">
      <dgm:prSet custT="1"/>
      <dgm:spPr>
        <a:solidFill>
          <a:schemeClr val="accent1">
            <a:lumMod val="60000"/>
            <a:lumOff val="40000"/>
          </a:schemeClr>
        </a:solidFill>
      </dgm:spPr>
      <dgm:t>
        <a:bodyPr/>
        <a:lstStyle/>
        <a:p>
          <a:r>
            <a:rPr lang="en-US" sz="1000" dirty="0"/>
            <a:t>Non Resident Alien</a:t>
          </a:r>
        </a:p>
      </dgm:t>
    </dgm:pt>
    <dgm:pt modelId="{5A5F5F8E-262D-4610-9124-214B94F84C06}" type="parTrans" cxnId="{101D5BA1-88CB-4A6A-BE66-DA6F69EBBFC6}">
      <dgm:prSet/>
      <dgm:spPr/>
      <dgm:t>
        <a:bodyPr/>
        <a:lstStyle/>
        <a:p>
          <a:endParaRPr lang="en-US"/>
        </a:p>
      </dgm:t>
    </dgm:pt>
    <dgm:pt modelId="{37916166-1923-4FAE-8A86-7C56CC79FC3C}" type="sibTrans" cxnId="{101D5BA1-88CB-4A6A-BE66-DA6F69EBBFC6}">
      <dgm:prSet/>
      <dgm:spPr>
        <a:solidFill>
          <a:schemeClr val="accent3">
            <a:lumMod val="60000"/>
            <a:lumOff val="40000"/>
          </a:schemeClr>
        </a:solidFill>
      </dgm:spPr>
      <dgm:t>
        <a:bodyPr/>
        <a:lstStyle/>
        <a:p>
          <a:endParaRPr lang="en-US"/>
        </a:p>
      </dgm:t>
    </dgm:pt>
    <dgm:pt modelId="{8B5CA1C4-CA74-438A-BE10-13A0651AFDD7}">
      <dgm:prSet custT="1"/>
      <dgm:spPr/>
      <dgm:t>
        <a:bodyPr/>
        <a:lstStyle/>
        <a:p>
          <a:r>
            <a:rPr lang="en-US" sz="1000" dirty="0"/>
            <a:t>Is the reimbursement work related?</a:t>
          </a:r>
        </a:p>
      </dgm:t>
    </dgm:pt>
    <dgm:pt modelId="{63D9BB58-8170-41CB-9538-9F465FC82114}" type="parTrans" cxnId="{AEFCB4BD-60BD-4BA6-ACAF-8E0BD3B20ADD}">
      <dgm:prSet/>
      <dgm:spPr/>
      <dgm:t>
        <a:bodyPr/>
        <a:lstStyle/>
        <a:p>
          <a:endParaRPr lang="en-US"/>
        </a:p>
      </dgm:t>
    </dgm:pt>
    <dgm:pt modelId="{F3A7471E-2F2F-4563-B949-F7A19EEA308B}" type="sibTrans" cxnId="{AEFCB4BD-60BD-4BA6-ACAF-8E0BD3B20ADD}">
      <dgm:prSet/>
      <dgm:spPr>
        <a:solidFill>
          <a:schemeClr val="accent3">
            <a:lumMod val="75000"/>
          </a:schemeClr>
        </a:solidFill>
      </dgm:spPr>
      <dgm:t>
        <a:bodyPr/>
        <a:lstStyle/>
        <a:p>
          <a:endParaRPr lang="en-US"/>
        </a:p>
      </dgm:t>
    </dgm:pt>
    <dgm:pt modelId="{5A187ADE-754A-4DA5-A145-67C62D29C9A6}">
      <dgm:prSet phldrT="[Text]" custT="1"/>
      <dgm:spPr/>
      <dgm:t>
        <a:bodyPr/>
        <a:lstStyle/>
        <a:p>
          <a:r>
            <a:rPr lang="en-US" sz="1000" dirty="0"/>
            <a:t>No</a:t>
          </a:r>
        </a:p>
      </dgm:t>
    </dgm:pt>
    <dgm:pt modelId="{1DB99D01-99A5-43E7-8E79-A944B90B433E}" type="parTrans" cxnId="{5E57771F-7504-456F-81D0-E3B722418973}">
      <dgm:prSet/>
      <dgm:spPr/>
      <dgm:t>
        <a:bodyPr/>
        <a:lstStyle/>
        <a:p>
          <a:endParaRPr lang="en-US"/>
        </a:p>
      </dgm:t>
    </dgm:pt>
    <dgm:pt modelId="{6BC30A69-B2A0-46F4-BECA-00C5580E06EE}" type="sibTrans" cxnId="{5E57771F-7504-456F-81D0-E3B722418973}">
      <dgm:prSet/>
      <dgm:spPr>
        <a:solidFill>
          <a:srgbClr val="5A8B25"/>
        </a:solidFill>
      </dgm:spPr>
      <dgm:t>
        <a:bodyPr/>
        <a:lstStyle/>
        <a:p>
          <a:endParaRPr lang="en-US"/>
        </a:p>
      </dgm:t>
    </dgm:pt>
    <dgm:pt modelId="{1250FE03-D666-4D71-B19A-E68E5E6320D5}">
      <dgm:prSet custT="1"/>
      <dgm:spPr/>
      <dgm:t>
        <a:bodyPr/>
        <a:lstStyle/>
        <a:p>
          <a:r>
            <a:rPr lang="en-US" sz="1000" dirty="0"/>
            <a:t>Is the student a Non Resident Alien or Citizen?</a:t>
          </a:r>
        </a:p>
      </dgm:t>
    </dgm:pt>
    <dgm:pt modelId="{C0887CDC-3337-48CF-9144-438BDF85797F}" type="parTrans" cxnId="{DFDC388E-29F9-44F7-BB64-6A3173611512}">
      <dgm:prSet/>
      <dgm:spPr/>
      <dgm:t>
        <a:bodyPr/>
        <a:lstStyle/>
        <a:p>
          <a:endParaRPr lang="en-US"/>
        </a:p>
      </dgm:t>
    </dgm:pt>
    <dgm:pt modelId="{736B404B-476B-4427-B8BD-ABC22B86CAF9}" type="sibTrans" cxnId="{DFDC388E-29F9-44F7-BB64-6A3173611512}">
      <dgm:prSet/>
      <dgm:spPr/>
      <dgm:t>
        <a:bodyPr/>
        <a:lstStyle/>
        <a:p>
          <a:endParaRPr lang="en-US"/>
        </a:p>
      </dgm:t>
    </dgm:pt>
    <dgm:pt modelId="{757CE134-179C-40F0-96FE-574672007379}">
      <dgm:prSet custT="1"/>
      <dgm:spPr/>
      <dgm:t>
        <a:bodyPr/>
        <a:lstStyle/>
        <a:p>
          <a:r>
            <a:rPr lang="en-US" sz="900" dirty="0"/>
            <a:t>Email Sandy Johnson </a:t>
          </a:r>
        </a:p>
        <a:p>
          <a:r>
            <a:rPr lang="en-US" sz="900" dirty="0"/>
            <a:t>1)Student Name</a:t>
          </a:r>
        </a:p>
        <a:p>
          <a:r>
            <a:rPr lang="en-US" sz="900" dirty="0"/>
            <a:t>2) Request for Glacier</a:t>
          </a:r>
        </a:p>
        <a:p>
          <a:r>
            <a:rPr lang="en-US" sz="900" dirty="0"/>
            <a:t>Sandy will provide confirmation that Glacier submitted</a:t>
          </a:r>
        </a:p>
      </dgm:t>
    </dgm:pt>
    <dgm:pt modelId="{B33EEED2-65CD-4BD2-91EB-51A9C2F537F8}" type="parTrans" cxnId="{D366CD61-BD70-420C-B9B6-F828A14CA890}">
      <dgm:prSet/>
      <dgm:spPr/>
      <dgm:t>
        <a:bodyPr/>
        <a:lstStyle/>
        <a:p>
          <a:endParaRPr lang="en-US"/>
        </a:p>
      </dgm:t>
    </dgm:pt>
    <dgm:pt modelId="{244A33AF-0816-4F18-BD1F-D3CEA5277647}" type="sibTrans" cxnId="{D366CD61-BD70-420C-B9B6-F828A14CA890}">
      <dgm:prSet/>
      <dgm:spPr>
        <a:solidFill>
          <a:srgbClr val="686E30"/>
        </a:solidFill>
      </dgm:spPr>
      <dgm:t>
        <a:bodyPr/>
        <a:lstStyle/>
        <a:p>
          <a:endParaRPr lang="en-US"/>
        </a:p>
      </dgm:t>
    </dgm:pt>
    <dgm:pt modelId="{9FF9D961-16AC-4CB4-8145-6C14B49EDF7D}">
      <dgm:prSet custT="1"/>
      <dgm:spPr>
        <a:solidFill>
          <a:schemeClr val="accent1"/>
        </a:solidFill>
      </dgm:spPr>
      <dgm:t>
        <a:bodyPr/>
        <a:lstStyle/>
        <a:p>
          <a:r>
            <a:rPr lang="en-US" sz="900" dirty="0"/>
            <a:t>Contact Karin Disher with the below information:</a:t>
          </a:r>
        </a:p>
        <a:p>
          <a:r>
            <a:rPr lang="en-US" sz="900" dirty="0"/>
            <a:t>1) Student Name</a:t>
          </a:r>
        </a:p>
        <a:p>
          <a:r>
            <a:rPr lang="en-US" sz="900" dirty="0"/>
            <a:t>2) Student Email</a:t>
          </a:r>
        </a:p>
        <a:p>
          <a:r>
            <a:rPr lang="en-US" sz="900" dirty="0"/>
            <a:t>3) Reason for Payment</a:t>
          </a:r>
        </a:p>
        <a:p>
          <a:r>
            <a:rPr lang="en-US" sz="900" dirty="0"/>
            <a:t>4) Account Number</a:t>
          </a:r>
        </a:p>
        <a:p>
          <a:r>
            <a:rPr lang="en-US" sz="900" dirty="0"/>
            <a:t>5) Approval Email from Faculty Member</a:t>
          </a:r>
        </a:p>
        <a:p>
          <a:r>
            <a:rPr lang="en-US" sz="900" dirty="0"/>
            <a:t>6) Confirmation Glacier Sent</a:t>
          </a:r>
        </a:p>
        <a:p>
          <a:r>
            <a:rPr lang="en-US" sz="900" dirty="0"/>
            <a:t>7) Receipt/Proof of Payment</a:t>
          </a:r>
        </a:p>
      </dgm:t>
    </dgm:pt>
    <dgm:pt modelId="{1760CEE9-D03E-4374-8F79-5481F948F2CB}" type="parTrans" cxnId="{E40A7F92-925C-4AFE-B83F-F3EAA8DC8077}">
      <dgm:prSet/>
      <dgm:spPr/>
      <dgm:t>
        <a:bodyPr/>
        <a:lstStyle/>
        <a:p>
          <a:endParaRPr lang="en-US"/>
        </a:p>
      </dgm:t>
    </dgm:pt>
    <dgm:pt modelId="{DDDC1532-8946-46BA-93B9-8692B86F4D81}" type="sibTrans" cxnId="{E40A7F92-925C-4AFE-B83F-F3EAA8DC8077}">
      <dgm:prSet/>
      <dgm:spPr/>
      <dgm:t>
        <a:bodyPr/>
        <a:lstStyle/>
        <a:p>
          <a:endParaRPr lang="en-US"/>
        </a:p>
      </dgm:t>
    </dgm:pt>
    <dgm:pt modelId="{4AF88E8E-F77A-4AC5-B796-C471CBAF6C60}" type="pres">
      <dgm:prSet presAssocID="{DF95DB53-B019-4B7F-A206-A60DB49BEBB0}" presName="diagram" presStyleCnt="0">
        <dgm:presLayoutVars>
          <dgm:dir/>
          <dgm:resizeHandles/>
        </dgm:presLayoutVars>
      </dgm:prSet>
      <dgm:spPr/>
    </dgm:pt>
    <dgm:pt modelId="{6C8FE455-4543-4CCC-8DD0-09118A6AE886}" type="pres">
      <dgm:prSet presAssocID="{239DBAC3-3988-4E7B-8977-AE56A392B780}" presName="firstNode" presStyleLbl="node1" presStyleIdx="0" presStyleCnt="9" custScaleX="84787" custScaleY="81839" custLinFactNeighborX="-30576" custLinFactNeighborY="-12505">
        <dgm:presLayoutVars>
          <dgm:bulletEnabled val="1"/>
        </dgm:presLayoutVars>
      </dgm:prSet>
      <dgm:spPr/>
    </dgm:pt>
    <dgm:pt modelId="{1B9D60E7-8537-4B70-B3FA-AA913286D16B}" type="pres">
      <dgm:prSet presAssocID="{2AB20E91-B75D-42B3-BF1E-04A83E5DA0D2}" presName="sibTrans" presStyleLbl="sibTrans2D1" presStyleIdx="0" presStyleCnt="8" custAng="0" custScaleX="131594" custScaleY="103296" custLinFactNeighborX="215" custLinFactNeighborY="-19167"/>
      <dgm:spPr/>
    </dgm:pt>
    <dgm:pt modelId="{E11FD066-4296-4847-9154-F14524814347}" type="pres">
      <dgm:prSet presAssocID="{F2A225E4-1F21-482D-AED6-E9AE06FFACD6}" presName="middleNode" presStyleCnt="0"/>
      <dgm:spPr/>
    </dgm:pt>
    <dgm:pt modelId="{5BEF70F5-3E6F-4967-AD64-E36A6CFA5B21}" type="pres">
      <dgm:prSet presAssocID="{F2A225E4-1F21-482D-AED6-E9AE06FFACD6}" presName="padding" presStyleLbl="node1" presStyleIdx="0" presStyleCnt="9"/>
      <dgm:spPr/>
    </dgm:pt>
    <dgm:pt modelId="{5116BB1E-6BBF-4534-80FE-8A5732E48764}" type="pres">
      <dgm:prSet presAssocID="{F2A225E4-1F21-482D-AED6-E9AE06FFACD6}" presName="shape" presStyleLbl="node1" presStyleIdx="1" presStyleCnt="9" custScaleX="96513" custScaleY="70375" custLinFactX="24619" custLinFactY="-100000" custLinFactNeighborX="100000" custLinFactNeighborY="-107533">
        <dgm:presLayoutVars>
          <dgm:bulletEnabled val="1"/>
        </dgm:presLayoutVars>
      </dgm:prSet>
      <dgm:spPr/>
    </dgm:pt>
    <dgm:pt modelId="{09D23228-CAD0-440C-9378-5F8452582795}" type="pres">
      <dgm:prSet presAssocID="{7B648583-5BCD-4FCD-8FD9-D5A7B140A820}" presName="sibTrans" presStyleLbl="sibTrans2D1" presStyleIdx="1" presStyleCnt="8" custAng="8695857" custScaleX="226409" custScaleY="92730" custLinFactX="-200000" custLinFactY="213847" custLinFactNeighborX="-237925" custLinFactNeighborY="300000"/>
      <dgm:spPr/>
    </dgm:pt>
    <dgm:pt modelId="{6818B890-B2C5-405B-9637-7D49F5429265}" type="pres">
      <dgm:prSet presAssocID="{181B5978-2D15-418B-90B1-C8E8A1E8DEFA}" presName="middleNode" presStyleCnt="0"/>
      <dgm:spPr/>
    </dgm:pt>
    <dgm:pt modelId="{B6D0B248-AC01-4B00-85C7-6E55994CED54}" type="pres">
      <dgm:prSet presAssocID="{181B5978-2D15-418B-90B1-C8E8A1E8DEFA}" presName="padding" presStyleLbl="node1" presStyleIdx="1" presStyleCnt="9"/>
      <dgm:spPr/>
    </dgm:pt>
    <dgm:pt modelId="{C90AACD8-4AA5-4A11-BB35-578DD21B7470}" type="pres">
      <dgm:prSet presAssocID="{181B5978-2D15-418B-90B1-C8E8A1E8DEFA}" presName="shape" presStyleLbl="node1" presStyleIdx="2" presStyleCnt="9" custScaleX="260444" custScaleY="277871" custLinFactX="399407" custLinFactY="-100000" custLinFactNeighborX="400000" custLinFactNeighborY="-116813">
        <dgm:presLayoutVars>
          <dgm:bulletEnabled val="1"/>
        </dgm:presLayoutVars>
      </dgm:prSet>
      <dgm:spPr/>
    </dgm:pt>
    <dgm:pt modelId="{774F7749-F36F-4EB8-89C1-D021A33B6BAC}" type="pres">
      <dgm:prSet presAssocID="{68B07D0F-A89F-4421-995E-4A37ECF9E02A}" presName="sibTrans" presStyleLbl="sibTrans2D1" presStyleIdx="2" presStyleCnt="8" custAng="4368185" custScaleX="241860" custScaleY="102489" custLinFactX="-501291" custLinFactY="-77625" custLinFactNeighborX="-600000" custLinFactNeighborY="-100000"/>
      <dgm:spPr/>
    </dgm:pt>
    <dgm:pt modelId="{1ABEC74A-597E-436F-B426-F1D4A679794D}" type="pres">
      <dgm:prSet presAssocID="{F5263B37-FE75-4834-88B5-5CE3EE8E4D89}" presName="middleNode" presStyleCnt="0"/>
      <dgm:spPr/>
    </dgm:pt>
    <dgm:pt modelId="{4805E2BF-9DC9-4E64-975F-CE5BFAEB6D51}" type="pres">
      <dgm:prSet presAssocID="{F5263B37-FE75-4834-88B5-5CE3EE8E4D89}" presName="padding" presStyleLbl="node1" presStyleIdx="2" presStyleCnt="9"/>
      <dgm:spPr/>
    </dgm:pt>
    <dgm:pt modelId="{9DB741ED-337D-4530-8615-262B36C55C05}" type="pres">
      <dgm:prSet presAssocID="{F5263B37-FE75-4834-88B5-5CE3EE8E4D89}" presName="shape" presStyleLbl="node1" presStyleIdx="3" presStyleCnt="9" custScaleX="132126" custLinFactX="300000" custLinFactY="-226190" custLinFactNeighborX="310613" custLinFactNeighborY="-300000">
        <dgm:presLayoutVars>
          <dgm:bulletEnabled val="1"/>
        </dgm:presLayoutVars>
      </dgm:prSet>
      <dgm:spPr/>
    </dgm:pt>
    <dgm:pt modelId="{2E136398-D303-4672-8908-82EB774715DC}" type="pres">
      <dgm:prSet presAssocID="{37916166-1923-4FAE-8A86-7C56CC79FC3C}" presName="sibTrans" presStyleLbl="sibTrans2D1" presStyleIdx="3" presStyleCnt="8" custAng="11263194" custScaleX="187921" custScaleY="106139" custLinFactX="500000" custLinFactY="62806" custLinFactNeighborX="525711" custLinFactNeighborY="100000"/>
      <dgm:spPr/>
    </dgm:pt>
    <dgm:pt modelId="{2930DB77-95EE-4744-BAA6-08AF03521FAA}" type="pres">
      <dgm:prSet presAssocID="{8B5CA1C4-CA74-438A-BE10-13A0651AFDD7}" presName="middleNode" presStyleCnt="0"/>
      <dgm:spPr/>
    </dgm:pt>
    <dgm:pt modelId="{75EAA5EE-648B-4FE3-BAB9-D85A2857EDE4}" type="pres">
      <dgm:prSet presAssocID="{8B5CA1C4-CA74-438A-BE10-13A0651AFDD7}" presName="padding" presStyleLbl="node1" presStyleIdx="3" presStyleCnt="9"/>
      <dgm:spPr/>
    </dgm:pt>
    <dgm:pt modelId="{7B5146A2-6156-4DA4-B2BD-5C4E9F2D773C}" type="pres">
      <dgm:prSet presAssocID="{8B5CA1C4-CA74-438A-BE10-13A0651AFDD7}" presName="shape" presStyleLbl="node1" presStyleIdx="4" presStyleCnt="9" custScaleX="139359" custScaleY="104537" custLinFactY="-132141" custLinFactNeighborX="32844" custLinFactNeighborY="-200000">
        <dgm:presLayoutVars>
          <dgm:bulletEnabled val="1"/>
        </dgm:presLayoutVars>
      </dgm:prSet>
      <dgm:spPr/>
    </dgm:pt>
    <dgm:pt modelId="{82B9910F-89E9-4DFD-BEFA-C264C5A9BB66}" type="pres">
      <dgm:prSet presAssocID="{F3A7471E-2F2F-4563-B949-F7A19EEA308B}" presName="sibTrans" presStyleLbl="sibTrans2D1" presStyleIdx="4" presStyleCnt="8" custAng="24662" custScaleX="149083" custScaleY="102489" custLinFactX="-379999" custLinFactNeighborX="-400000" custLinFactNeighborY="-3928"/>
      <dgm:spPr/>
    </dgm:pt>
    <dgm:pt modelId="{CE31E02C-30F4-4BD0-A062-910F073EAFA6}" type="pres">
      <dgm:prSet presAssocID="{5A187ADE-754A-4DA5-A145-67C62D29C9A6}" presName="middleNode" presStyleCnt="0"/>
      <dgm:spPr/>
    </dgm:pt>
    <dgm:pt modelId="{630E37A9-D06E-499F-8334-DB77A0E7E27A}" type="pres">
      <dgm:prSet presAssocID="{5A187ADE-754A-4DA5-A145-67C62D29C9A6}" presName="padding" presStyleLbl="node1" presStyleIdx="4" presStyleCnt="9"/>
      <dgm:spPr/>
    </dgm:pt>
    <dgm:pt modelId="{F779E7B2-C1D4-45F1-9BC0-1F1F50CB760C}" type="pres">
      <dgm:prSet presAssocID="{5A187ADE-754A-4DA5-A145-67C62D29C9A6}" presName="shape" presStyleLbl="node1" presStyleIdx="5" presStyleCnt="9" custLinFactX="100000" custLinFactY="-32011" custLinFactNeighborX="101172" custLinFactNeighborY="-100000">
        <dgm:presLayoutVars>
          <dgm:bulletEnabled val="1"/>
        </dgm:presLayoutVars>
      </dgm:prSet>
      <dgm:spPr/>
    </dgm:pt>
    <dgm:pt modelId="{AB13F963-09A0-44DD-B70D-87BA1CE2F6DA}" type="pres">
      <dgm:prSet presAssocID="{6BC30A69-B2A0-46F4-BECA-00C5580E06EE}" presName="sibTrans" presStyleLbl="sibTrans2D1" presStyleIdx="5" presStyleCnt="8" custAng="21364021" custScaleX="96763" custScaleY="145836" custLinFactX="400000" custLinFactNeighborX="483909" custLinFactNeighborY="-20734"/>
      <dgm:spPr/>
    </dgm:pt>
    <dgm:pt modelId="{AF35798D-DB9E-4BBC-8026-D1128080F867}" type="pres">
      <dgm:prSet presAssocID="{1250FE03-D666-4D71-B19A-E68E5E6320D5}" presName="middleNode" presStyleCnt="0"/>
      <dgm:spPr/>
    </dgm:pt>
    <dgm:pt modelId="{63240CA6-B21D-49C6-B15B-47ADC4750F66}" type="pres">
      <dgm:prSet presAssocID="{1250FE03-D666-4D71-B19A-E68E5E6320D5}" presName="padding" presStyleLbl="node1" presStyleIdx="5" presStyleCnt="9"/>
      <dgm:spPr/>
    </dgm:pt>
    <dgm:pt modelId="{A41D8E09-DC4F-46DA-A0EF-4CE810CFDE64}" type="pres">
      <dgm:prSet presAssocID="{1250FE03-D666-4D71-B19A-E68E5E6320D5}" presName="shape" presStyleLbl="node1" presStyleIdx="6" presStyleCnt="9" custScaleX="150378" custScaleY="179535" custLinFactX="35682" custLinFactY="-24664" custLinFactNeighborX="100000" custLinFactNeighborY="-100000">
        <dgm:presLayoutVars>
          <dgm:bulletEnabled val="1"/>
        </dgm:presLayoutVars>
      </dgm:prSet>
      <dgm:spPr/>
    </dgm:pt>
    <dgm:pt modelId="{9EA2F782-B757-4317-8D51-5553E97A8237}" type="pres">
      <dgm:prSet presAssocID="{736B404B-476B-4427-B8BD-ABC22B86CAF9}" presName="sibTrans" presStyleLbl="sibTrans2D1" presStyleIdx="6" presStyleCnt="8" custAng="14396522" custScaleX="121411" custScaleY="102489" custLinFactX="-314322" custLinFactY="-130703" custLinFactNeighborX="-400000" custLinFactNeighborY="-200000"/>
      <dgm:spPr/>
    </dgm:pt>
    <dgm:pt modelId="{151F9C61-D801-441F-BBAC-4F2DA80DD3EF}" type="pres">
      <dgm:prSet presAssocID="{757CE134-179C-40F0-96FE-574672007379}" presName="middleNode" presStyleCnt="0"/>
      <dgm:spPr/>
    </dgm:pt>
    <dgm:pt modelId="{10C75760-35C1-411A-8723-38CFFC33C6B1}" type="pres">
      <dgm:prSet presAssocID="{757CE134-179C-40F0-96FE-574672007379}" presName="padding" presStyleLbl="node1" presStyleIdx="6" presStyleCnt="9"/>
      <dgm:spPr/>
    </dgm:pt>
    <dgm:pt modelId="{4DBC188C-86B3-4609-BDB2-CC0067B40A53}" type="pres">
      <dgm:prSet presAssocID="{757CE134-179C-40F0-96FE-574672007379}" presName="shape" presStyleLbl="node1" presStyleIdx="7" presStyleCnt="9" custScaleX="246434" custScaleY="214418" custLinFactNeighborX="-74573" custLinFactNeighborY="-44687">
        <dgm:presLayoutVars>
          <dgm:bulletEnabled val="1"/>
        </dgm:presLayoutVars>
      </dgm:prSet>
      <dgm:spPr/>
    </dgm:pt>
    <dgm:pt modelId="{5AE37E90-7BF4-4BD8-9644-200E102E74D0}" type="pres">
      <dgm:prSet presAssocID="{244A33AF-0816-4F18-BD1F-D3CEA5277647}" presName="sibTrans" presStyleLbl="sibTrans2D1" presStyleIdx="7" presStyleCnt="8" custAng="21122806" custScaleX="205629" custScaleY="102489" custLinFactX="600000" custLinFactY="-74593" custLinFactNeighborX="667993" custLinFactNeighborY="-100000"/>
      <dgm:spPr/>
    </dgm:pt>
    <dgm:pt modelId="{ACDB1F32-9588-4AC4-B494-90A69DE85ECD}" type="pres">
      <dgm:prSet presAssocID="{9FF9D961-16AC-4CB4-8145-6C14B49EDF7D}" presName="lastNode" presStyleLbl="node1" presStyleIdx="8" presStyleCnt="9" custScaleX="170003" custScaleY="264579" custLinFactX="-200239" custLinFactNeighborX="-300000" custLinFactNeighborY="74348">
        <dgm:presLayoutVars>
          <dgm:bulletEnabled val="1"/>
        </dgm:presLayoutVars>
      </dgm:prSet>
      <dgm:spPr/>
    </dgm:pt>
  </dgm:ptLst>
  <dgm:cxnLst>
    <dgm:cxn modelId="{33CA0B06-24FE-4CDB-8B7E-1FC0486E0F5B}" type="presOf" srcId="{9FF9D961-16AC-4CB4-8145-6C14B49EDF7D}" destId="{ACDB1F32-9588-4AC4-B494-90A69DE85ECD}" srcOrd="0" destOrd="0" presId="urn:microsoft.com/office/officeart/2005/8/layout/bProcess2"/>
    <dgm:cxn modelId="{65DE0F0C-CEDF-4F61-A414-D85966F7A766}" type="presOf" srcId="{F3A7471E-2F2F-4563-B949-F7A19EEA308B}" destId="{82B9910F-89E9-4DFD-BEFA-C264C5A9BB66}" srcOrd="0" destOrd="0" presId="urn:microsoft.com/office/officeart/2005/8/layout/bProcess2"/>
    <dgm:cxn modelId="{1E19DA0E-049B-443B-A727-F1C284E6D79A}" type="presOf" srcId="{37916166-1923-4FAE-8A86-7C56CC79FC3C}" destId="{2E136398-D303-4672-8908-82EB774715DC}" srcOrd="0" destOrd="0" presId="urn:microsoft.com/office/officeart/2005/8/layout/bProcess2"/>
    <dgm:cxn modelId="{EC39D810-7D69-4667-8F8F-D95C4DE2B8E2}" srcId="{DF95DB53-B019-4B7F-A206-A60DB49BEBB0}" destId="{181B5978-2D15-418B-90B1-C8E8A1E8DEFA}" srcOrd="2" destOrd="0" parTransId="{6BB4F022-9548-4A59-A29E-3C040F7C7C42}" sibTransId="{68B07D0F-A89F-4421-995E-4A37ECF9E02A}"/>
    <dgm:cxn modelId="{5E57771F-7504-456F-81D0-E3B722418973}" srcId="{DF95DB53-B019-4B7F-A206-A60DB49BEBB0}" destId="{5A187ADE-754A-4DA5-A145-67C62D29C9A6}" srcOrd="5" destOrd="0" parTransId="{1DB99D01-99A5-43E7-8E79-A944B90B433E}" sibTransId="{6BC30A69-B2A0-46F4-BECA-00C5580E06EE}"/>
    <dgm:cxn modelId="{72B38825-5995-438A-9238-77C5EF95D8ED}" type="presOf" srcId="{244A33AF-0816-4F18-BD1F-D3CEA5277647}" destId="{5AE37E90-7BF4-4BD8-9644-200E102E74D0}" srcOrd="0" destOrd="0" presId="urn:microsoft.com/office/officeart/2005/8/layout/bProcess2"/>
    <dgm:cxn modelId="{40F99C27-E387-4E3A-8195-ED135E29EEFB}" type="presOf" srcId="{5A187ADE-754A-4DA5-A145-67C62D29C9A6}" destId="{F779E7B2-C1D4-45F1-9BC0-1F1F50CB760C}" srcOrd="0" destOrd="0" presId="urn:microsoft.com/office/officeart/2005/8/layout/bProcess2"/>
    <dgm:cxn modelId="{D2CCC137-B2F8-4C27-A78F-C12916957736}" type="presOf" srcId="{F5263B37-FE75-4834-88B5-5CE3EE8E4D89}" destId="{9DB741ED-337D-4530-8615-262B36C55C05}" srcOrd="0" destOrd="0" presId="urn:microsoft.com/office/officeart/2005/8/layout/bProcess2"/>
    <dgm:cxn modelId="{A24DE93E-486A-4124-8896-E69536490D54}" type="presOf" srcId="{757CE134-179C-40F0-96FE-574672007379}" destId="{4DBC188C-86B3-4609-BDB2-CC0067B40A53}" srcOrd="0" destOrd="0" presId="urn:microsoft.com/office/officeart/2005/8/layout/bProcess2"/>
    <dgm:cxn modelId="{AC1D0E5D-4404-4C09-9A05-99FAC87B5353}" type="presOf" srcId="{2AB20E91-B75D-42B3-BF1E-04A83E5DA0D2}" destId="{1B9D60E7-8537-4B70-B3FA-AA913286D16B}" srcOrd="0" destOrd="0" presId="urn:microsoft.com/office/officeart/2005/8/layout/bProcess2"/>
    <dgm:cxn modelId="{D366CD61-BD70-420C-B9B6-F828A14CA890}" srcId="{DF95DB53-B019-4B7F-A206-A60DB49BEBB0}" destId="{757CE134-179C-40F0-96FE-574672007379}" srcOrd="7" destOrd="0" parTransId="{B33EEED2-65CD-4BD2-91EB-51A9C2F537F8}" sibTransId="{244A33AF-0816-4F18-BD1F-D3CEA5277647}"/>
    <dgm:cxn modelId="{A4265B48-1B0A-45D5-8700-59A2DE4E13E2}" type="presOf" srcId="{736B404B-476B-4427-B8BD-ABC22B86CAF9}" destId="{9EA2F782-B757-4317-8D51-5553E97A8237}" srcOrd="0" destOrd="0" presId="urn:microsoft.com/office/officeart/2005/8/layout/bProcess2"/>
    <dgm:cxn modelId="{16ED974D-A1E8-4B86-83EE-A7C6FAF75884}" type="presOf" srcId="{6BC30A69-B2A0-46F4-BECA-00C5580E06EE}" destId="{AB13F963-09A0-44DD-B70D-87BA1CE2F6DA}" srcOrd="0" destOrd="0" presId="urn:microsoft.com/office/officeart/2005/8/layout/bProcess2"/>
    <dgm:cxn modelId="{62AB8256-2A7D-478C-93EC-2EE1262ECC1C}" type="presOf" srcId="{7B648583-5BCD-4FCD-8FD9-D5A7B140A820}" destId="{09D23228-CAD0-440C-9378-5F8452582795}" srcOrd="0" destOrd="0" presId="urn:microsoft.com/office/officeart/2005/8/layout/bProcess2"/>
    <dgm:cxn modelId="{E456AB76-ACDC-45E0-9FDE-EBA79B29788F}" type="presOf" srcId="{DF95DB53-B019-4B7F-A206-A60DB49BEBB0}" destId="{4AF88E8E-F77A-4AC5-B796-C471CBAF6C60}" srcOrd="0" destOrd="0" presId="urn:microsoft.com/office/officeart/2005/8/layout/bProcess2"/>
    <dgm:cxn modelId="{E8BB7979-5D5E-41C0-8933-A496C9DA7927}" srcId="{DF95DB53-B019-4B7F-A206-A60DB49BEBB0}" destId="{F2A225E4-1F21-482D-AED6-E9AE06FFACD6}" srcOrd="1" destOrd="0" parTransId="{9EEFD794-9910-4C02-9C63-6090F43E4C62}" sibTransId="{7B648583-5BCD-4FCD-8FD9-D5A7B140A820}"/>
    <dgm:cxn modelId="{A4F8357C-C72A-4D1C-9F89-7D8C01DCE296}" srcId="{DF95DB53-B019-4B7F-A206-A60DB49BEBB0}" destId="{239DBAC3-3988-4E7B-8977-AE56A392B780}" srcOrd="0" destOrd="0" parTransId="{7588593F-6627-43CA-8AC1-8358CBC97878}" sibTransId="{2AB20E91-B75D-42B3-BF1E-04A83E5DA0D2}"/>
    <dgm:cxn modelId="{39217D82-7246-4049-B1CD-9C0459C121BA}" type="presOf" srcId="{239DBAC3-3988-4E7B-8977-AE56A392B780}" destId="{6C8FE455-4543-4CCC-8DD0-09118A6AE886}" srcOrd="0" destOrd="0" presId="urn:microsoft.com/office/officeart/2005/8/layout/bProcess2"/>
    <dgm:cxn modelId="{DFDC388E-29F9-44F7-BB64-6A3173611512}" srcId="{DF95DB53-B019-4B7F-A206-A60DB49BEBB0}" destId="{1250FE03-D666-4D71-B19A-E68E5E6320D5}" srcOrd="6" destOrd="0" parTransId="{C0887CDC-3337-48CF-9144-438BDF85797F}" sibTransId="{736B404B-476B-4427-B8BD-ABC22B86CAF9}"/>
    <dgm:cxn modelId="{E40A7F92-925C-4AFE-B83F-F3EAA8DC8077}" srcId="{DF95DB53-B019-4B7F-A206-A60DB49BEBB0}" destId="{9FF9D961-16AC-4CB4-8145-6C14B49EDF7D}" srcOrd="8" destOrd="0" parTransId="{1760CEE9-D03E-4374-8F79-5481F948F2CB}" sibTransId="{DDDC1532-8946-46BA-93B9-8692B86F4D81}"/>
    <dgm:cxn modelId="{101D5BA1-88CB-4A6A-BE66-DA6F69EBBFC6}" srcId="{DF95DB53-B019-4B7F-A206-A60DB49BEBB0}" destId="{F5263B37-FE75-4834-88B5-5CE3EE8E4D89}" srcOrd="3" destOrd="0" parTransId="{5A5F5F8E-262D-4610-9124-214B94F84C06}" sibTransId="{37916166-1923-4FAE-8A86-7C56CC79FC3C}"/>
    <dgm:cxn modelId="{8D5781A4-10EF-41D2-A200-4086C723A38A}" type="presOf" srcId="{68B07D0F-A89F-4421-995E-4A37ECF9E02A}" destId="{774F7749-F36F-4EB8-89C1-D021A33B6BAC}" srcOrd="0" destOrd="0" presId="urn:microsoft.com/office/officeart/2005/8/layout/bProcess2"/>
    <dgm:cxn modelId="{AEFCB4BD-60BD-4BA6-ACAF-8E0BD3B20ADD}" srcId="{DF95DB53-B019-4B7F-A206-A60DB49BEBB0}" destId="{8B5CA1C4-CA74-438A-BE10-13A0651AFDD7}" srcOrd="4" destOrd="0" parTransId="{63D9BB58-8170-41CB-9538-9F465FC82114}" sibTransId="{F3A7471E-2F2F-4563-B949-F7A19EEA308B}"/>
    <dgm:cxn modelId="{72EC63BF-A329-43A6-BD45-55D06A918783}" type="presOf" srcId="{181B5978-2D15-418B-90B1-C8E8A1E8DEFA}" destId="{C90AACD8-4AA5-4A11-BB35-578DD21B7470}" srcOrd="0" destOrd="0" presId="urn:microsoft.com/office/officeart/2005/8/layout/bProcess2"/>
    <dgm:cxn modelId="{D2F0C5C7-131E-402F-937B-AB33DB3F6FF8}" type="presOf" srcId="{1250FE03-D666-4D71-B19A-E68E5E6320D5}" destId="{A41D8E09-DC4F-46DA-A0EF-4CE810CFDE64}" srcOrd="0" destOrd="0" presId="urn:microsoft.com/office/officeart/2005/8/layout/bProcess2"/>
    <dgm:cxn modelId="{AE262FF2-7961-49FC-B654-68ABFD0049D3}" type="presOf" srcId="{8B5CA1C4-CA74-438A-BE10-13A0651AFDD7}" destId="{7B5146A2-6156-4DA4-B2BD-5C4E9F2D773C}" srcOrd="0" destOrd="0" presId="urn:microsoft.com/office/officeart/2005/8/layout/bProcess2"/>
    <dgm:cxn modelId="{E516F6F7-C1AE-4094-AE8E-BCD958D2E335}" type="presOf" srcId="{F2A225E4-1F21-482D-AED6-E9AE06FFACD6}" destId="{5116BB1E-6BBF-4534-80FE-8A5732E48764}" srcOrd="0" destOrd="0" presId="urn:microsoft.com/office/officeart/2005/8/layout/bProcess2"/>
    <dgm:cxn modelId="{270E5619-A6ED-4EE4-AC0E-F7C396293C51}" type="presParOf" srcId="{4AF88E8E-F77A-4AC5-B796-C471CBAF6C60}" destId="{6C8FE455-4543-4CCC-8DD0-09118A6AE886}" srcOrd="0" destOrd="0" presId="urn:microsoft.com/office/officeart/2005/8/layout/bProcess2"/>
    <dgm:cxn modelId="{C7CCEEC6-3BC2-4387-9D11-BD036EB4882F}" type="presParOf" srcId="{4AF88E8E-F77A-4AC5-B796-C471CBAF6C60}" destId="{1B9D60E7-8537-4B70-B3FA-AA913286D16B}" srcOrd="1" destOrd="0" presId="urn:microsoft.com/office/officeart/2005/8/layout/bProcess2"/>
    <dgm:cxn modelId="{4EC0DECE-68D9-44B5-BCFF-5F3B170F7C7E}" type="presParOf" srcId="{4AF88E8E-F77A-4AC5-B796-C471CBAF6C60}" destId="{E11FD066-4296-4847-9154-F14524814347}" srcOrd="2" destOrd="0" presId="urn:microsoft.com/office/officeart/2005/8/layout/bProcess2"/>
    <dgm:cxn modelId="{C60B2795-57DF-4F1C-A879-53FF93BE32F2}" type="presParOf" srcId="{E11FD066-4296-4847-9154-F14524814347}" destId="{5BEF70F5-3E6F-4967-AD64-E36A6CFA5B21}" srcOrd="0" destOrd="0" presId="urn:microsoft.com/office/officeart/2005/8/layout/bProcess2"/>
    <dgm:cxn modelId="{AD8FBE2E-765C-47D2-AC0C-9653ECA64F7B}" type="presParOf" srcId="{E11FD066-4296-4847-9154-F14524814347}" destId="{5116BB1E-6BBF-4534-80FE-8A5732E48764}" srcOrd="1" destOrd="0" presId="urn:microsoft.com/office/officeart/2005/8/layout/bProcess2"/>
    <dgm:cxn modelId="{84547F3F-5743-4ACC-82CB-CC5C8566CCB6}" type="presParOf" srcId="{4AF88E8E-F77A-4AC5-B796-C471CBAF6C60}" destId="{09D23228-CAD0-440C-9378-5F8452582795}" srcOrd="3" destOrd="0" presId="urn:microsoft.com/office/officeart/2005/8/layout/bProcess2"/>
    <dgm:cxn modelId="{478E929D-F2BE-4F2D-B0C4-0C8CEF4AB2ED}" type="presParOf" srcId="{4AF88E8E-F77A-4AC5-B796-C471CBAF6C60}" destId="{6818B890-B2C5-405B-9637-7D49F5429265}" srcOrd="4" destOrd="0" presId="urn:microsoft.com/office/officeart/2005/8/layout/bProcess2"/>
    <dgm:cxn modelId="{F7A322BF-1B00-41E4-8318-FB0BD8EB1949}" type="presParOf" srcId="{6818B890-B2C5-405B-9637-7D49F5429265}" destId="{B6D0B248-AC01-4B00-85C7-6E55994CED54}" srcOrd="0" destOrd="0" presId="urn:microsoft.com/office/officeart/2005/8/layout/bProcess2"/>
    <dgm:cxn modelId="{0EAAC6DD-3072-49E6-9D5E-0FA395FD5C50}" type="presParOf" srcId="{6818B890-B2C5-405B-9637-7D49F5429265}" destId="{C90AACD8-4AA5-4A11-BB35-578DD21B7470}" srcOrd="1" destOrd="0" presId="urn:microsoft.com/office/officeart/2005/8/layout/bProcess2"/>
    <dgm:cxn modelId="{DED8D8FC-C625-4DA8-A397-9E7BF880DBFC}" type="presParOf" srcId="{4AF88E8E-F77A-4AC5-B796-C471CBAF6C60}" destId="{774F7749-F36F-4EB8-89C1-D021A33B6BAC}" srcOrd="5" destOrd="0" presId="urn:microsoft.com/office/officeart/2005/8/layout/bProcess2"/>
    <dgm:cxn modelId="{7E9F347D-AA0D-49AD-8674-38FC7EFFA9CD}" type="presParOf" srcId="{4AF88E8E-F77A-4AC5-B796-C471CBAF6C60}" destId="{1ABEC74A-597E-436F-B426-F1D4A679794D}" srcOrd="6" destOrd="0" presId="urn:microsoft.com/office/officeart/2005/8/layout/bProcess2"/>
    <dgm:cxn modelId="{F95A2207-534C-441E-BD37-C241D8921C4F}" type="presParOf" srcId="{1ABEC74A-597E-436F-B426-F1D4A679794D}" destId="{4805E2BF-9DC9-4E64-975F-CE5BFAEB6D51}" srcOrd="0" destOrd="0" presId="urn:microsoft.com/office/officeart/2005/8/layout/bProcess2"/>
    <dgm:cxn modelId="{85440CA9-7641-4656-B49C-E348701EF4C7}" type="presParOf" srcId="{1ABEC74A-597E-436F-B426-F1D4A679794D}" destId="{9DB741ED-337D-4530-8615-262B36C55C05}" srcOrd="1" destOrd="0" presId="urn:microsoft.com/office/officeart/2005/8/layout/bProcess2"/>
    <dgm:cxn modelId="{9FBD7688-F98A-48D8-801F-EF97DA4FE95F}" type="presParOf" srcId="{4AF88E8E-F77A-4AC5-B796-C471CBAF6C60}" destId="{2E136398-D303-4672-8908-82EB774715DC}" srcOrd="7" destOrd="0" presId="urn:microsoft.com/office/officeart/2005/8/layout/bProcess2"/>
    <dgm:cxn modelId="{9B82E127-E8A6-423A-AEDA-C0510B45BD51}" type="presParOf" srcId="{4AF88E8E-F77A-4AC5-B796-C471CBAF6C60}" destId="{2930DB77-95EE-4744-BAA6-08AF03521FAA}" srcOrd="8" destOrd="0" presId="urn:microsoft.com/office/officeart/2005/8/layout/bProcess2"/>
    <dgm:cxn modelId="{1B2D6F26-E32A-4979-ACEF-0F1FFB9D9F50}" type="presParOf" srcId="{2930DB77-95EE-4744-BAA6-08AF03521FAA}" destId="{75EAA5EE-648B-4FE3-BAB9-D85A2857EDE4}" srcOrd="0" destOrd="0" presId="urn:microsoft.com/office/officeart/2005/8/layout/bProcess2"/>
    <dgm:cxn modelId="{ED221B90-5989-417C-9161-12C62DC0F068}" type="presParOf" srcId="{2930DB77-95EE-4744-BAA6-08AF03521FAA}" destId="{7B5146A2-6156-4DA4-B2BD-5C4E9F2D773C}" srcOrd="1" destOrd="0" presId="urn:microsoft.com/office/officeart/2005/8/layout/bProcess2"/>
    <dgm:cxn modelId="{84BF1BA8-4A72-4280-B780-070E4AFCAD85}" type="presParOf" srcId="{4AF88E8E-F77A-4AC5-B796-C471CBAF6C60}" destId="{82B9910F-89E9-4DFD-BEFA-C264C5A9BB66}" srcOrd="9" destOrd="0" presId="urn:microsoft.com/office/officeart/2005/8/layout/bProcess2"/>
    <dgm:cxn modelId="{7AA1C40C-D9D3-4F29-A613-6165AA8D1FC4}" type="presParOf" srcId="{4AF88E8E-F77A-4AC5-B796-C471CBAF6C60}" destId="{CE31E02C-30F4-4BD0-A062-910F073EAFA6}" srcOrd="10" destOrd="0" presId="urn:microsoft.com/office/officeart/2005/8/layout/bProcess2"/>
    <dgm:cxn modelId="{7E04BC70-DF7A-4367-8A67-6EBC7CBF60B7}" type="presParOf" srcId="{CE31E02C-30F4-4BD0-A062-910F073EAFA6}" destId="{630E37A9-D06E-499F-8334-DB77A0E7E27A}" srcOrd="0" destOrd="0" presId="urn:microsoft.com/office/officeart/2005/8/layout/bProcess2"/>
    <dgm:cxn modelId="{58665DB2-D468-4773-9A38-798C0F1DF995}" type="presParOf" srcId="{CE31E02C-30F4-4BD0-A062-910F073EAFA6}" destId="{F779E7B2-C1D4-45F1-9BC0-1F1F50CB760C}" srcOrd="1" destOrd="0" presId="urn:microsoft.com/office/officeart/2005/8/layout/bProcess2"/>
    <dgm:cxn modelId="{D8FE585E-7AF9-4C16-8465-3E14DE844369}" type="presParOf" srcId="{4AF88E8E-F77A-4AC5-B796-C471CBAF6C60}" destId="{AB13F963-09A0-44DD-B70D-87BA1CE2F6DA}" srcOrd="11" destOrd="0" presId="urn:microsoft.com/office/officeart/2005/8/layout/bProcess2"/>
    <dgm:cxn modelId="{0643883D-D5AA-4759-8FD1-94139D954CE1}" type="presParOf" srcId="{4AF88E8E-F77A-4AC5-B796-C471CBAF6C60}" destId="{AF35798D-DB9E-4BBC-8026-D1128080F867}" srcOrd="12" destOrd="0" presId="urn:microsoft.com/office/officeart/2005/8/layout/bProcess2"/>
    <dgm:cxn modelId="{40DA0EF1-7B28-47DF-A582-5EAE1A18DE1F}" type="presParOf" srcId="{AF35798D-DB9E-4BBC-8026-D1128080F867}" destId="{63240CA6-B21D-49C6-B15B-47ADC4750F66}" srcOrd="0" destOrd="0" presId="urn:microsoft.com/office/officeart/2005/8/layout/bProcess2"/>
    <dgm:cxn modelId="{186A7CA4-8F20-42BB-B3F1-205973354506}" type="presParOf" srcId="{AF35798D-DB9E-4BBC-8026-D1128080F867}" destId="{A41D8E09-DC4F-46DA-A0EF-4CE810CFDE64}" srcOrd="1" destOrd="0" presId="urn:microsoft.com/office/officeart/2005/8/layout/bProcess2"/>
    <dgm:cxn modelId="{2019FA7F-AD23-450D-94FB-918B1F8A1E45}" type="presParOf" srcId="{4AF88E8E-F77A-4AC5-B796-C471CBAF6C60}" destId="{9EA2F782-B757-4317-8D51-5553E97A8237}" srcOrd="13" destOrd="0" presId="urn:microsoft.com/office/officeart/2005/8/layout/bProcess2"/>
    <dgm:cxn modelId="{B60A8C74-5C69-4E0B-B1CF-6AE2FCE271A0}" type="presParOf" srcId="{4AF88E8E-F77A-4AC5-B796-C471CBAF6C60}" destId="{151F9C61-D801-441F-BBAC-4F2DA80DD3EF}" srcOrd="14" destOrd="0" presId="urn:microsoft.com/office/officeart/2005/8/layout/bProcess2"/>
    <dgm:cxn modelId="{F727E389-41ED-4101-813A-13B0C5002186}" type="presParOf" srcId="{151F9C61-D801-441F-BBAC-4F2DA80DD3EF}" destId="{10C75760-35C1-411A-8723-38CFFC33C6B1}" srcOrd="0" destOrd="0" presId="urn:microsoft.com/office/officeart/2005/8/layout/bProcess2"/>
    <dgm:cxn modelId="{2AC249F3-7FE8-47BD-9665-EDCE4C044828}" type="presParOf" srcId="{151F9C61-D801-441F-BBAC-4F2DA80DD3EF}" destId="{4DBC188C-86B3-4609-BDB2-CC0067B40A53}" srcOrd="1" destOrd="0" presId="urn:microsoft.com/office/officeart/2005/8/layout/bProcess2"/>
    <dgm:cxn modelId="{1AC1612C-23E2-4CDE-BCF0-1BD1F6AFA931}" type="presParOf" srcId="{4AF88E8E-F77A-4AC5-B796-C471CBAF6C60}" destId="{5AE37E90-7BF4-4BD8-9644-200E102E74D0}" srcOrd="15" destOrd="0" presId="urn:microsoft.com/office/officeart/2005/8/layout/bProcess2"/>
    <dgm:cxn modelId="{A31B1D66-D85F-48D0-A3E0-7069933AE029}" type="presParOf" srcId="{4AF88E8E-F77A-4AC5-B796-C471CBAF6C60}" destId="{ACDB1F32-9588-4AC4-B494-90A69DE85ECD}"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95DB53-B019-4B7F-A206-A60DB49BEBB0}" type="doc">
      <dgm:prSet loTypeId="urn:microsoft.com/office/officeart/2005/8/layout/bProcess2" loCatId="process" qsTypeId="urn:microsoft.com/office/officeart/2005/8/quickstyle/simple1" qsCatId="simple" csTypeId="urn:microsoft.com/office/officeart/2005/8/colors/colorful2" csCatId="colorful" phldr="1"/>
      <dgm:spPr/>
      <dgm:t>
        <a:bodyPr/>
        <a:lstStyle/>
        <a:p>
          <a:endParaRPr lang="en-US"/>
        </a:p>
      </dgm:t>
    </dgm:pt>
    <dgm:pt modelId="{239DBAC3-3988-4E7B-8977-AE56A392B780}">
      <dgm:prSet phldrT="[Text]" custT="1"/>
      <dgm:spPr/>
      <dgm:t>
        <a:bodyPr/>
        <a:lstStyle/>
        <a:p>
          <a:r>
            <a:rPr lang="en-US" sz="1050" dirty="0"/>
            <a:t>Are you assisting a Purdue UG student?</a:t>
          </a:r>
        </a:p>
      </dgm:t>
    </dgm:pt>
    <dgm:pt modelId="{7588593F-6627-43CA-8AC1-8358CBC97878}" type="parTrans" cxnId="{A4F8357C-C72A-4D1C-9F89-7D8C01DCE296}">
      <dgm:prSet/>
      <dgm:spPr/>
      <dgm:t>
        <a:bodyPr/>
        <a:lstStyle/>
        <a:p>
          <a:endParaRPr lang="en-US"/>
        </a:p>
      </dgm:t>
    </dgm:pt>
    <dgm:pt modelId="{2AB20E91-B75D-42B3-BF1E-04A83E5DA0D2}" type="sibTrans" cxnId="{A4F8357C-C72A-4D1C-9F89-7D8C01DCE296}">
      <dgm:prSet/>
      <dgm:spPr/>
      <dgm:t>
        <a:bodyPr/>
        <a:lstStyle/>
        <a:p>
          <a:endParaRPr lang="en-US"/>
        </a:p>
      </dgm:t>
    </dgm:pt>
    <dgm:pt modelId="{F2A225E4-1F21-482D-AED6-E9AE06FFACD6}">
      <dgm:prSet phldrT="[Text]" custT="1"/>
      <dgm:spPr/>
      <dgm:t>
        <a:bodyPr/>
        <a:lstStyle/>
        <a:p>
          <a:r>
            <a:rPr lang="en-US" sz="1050" dirty="0"/>
            <a:t>Yes</a:t>
          </a:r>
        </a:p>
      </dgm:t>
    </dgm:pt>
    <dgm:pt modelId="{9EEFD794-9910-4C02-9C63-6090F43E4C62}" type="parTrans" cxnId="{E8BB7979-5D5E-41C0-8933-A496C9DA7927}">
      <dgm:prSet/>
      <dgm:spPr/>
      <dgm:t>
        <a:bodyPr/>
        <a:lstStyle/>
        <a:p>
          <a:endParaRPr lang="en-US"/>
        </a:p>
      </dgm:t>
    </dgm:pt>
    <dgm:pt modelId="{7B648583-5BCD-4FCD-8FD9-D5A7B140A820}" type="sibTrans" cxnId="{E8BB7979-5D5E-41C0-8933-A496C9DA7927}">
      <dgm:prSet/>
      <dgm:spPr>
        <a:solidFill>
          <a:schemeClr val="accent1"/>
        </a:solidFill>
      </dgm:spPr>
      <dgm:t>
        <a:bodyPr/>
        <a:lstStyle/>
        <a:p>
          <a:endParaRPr lang="en-US"/>
        </a:p>
      </dgm:t>
    </dgm:pt>
    <dgm:pt modelId="{181B5978-2D15-418B-90B1-C8E8A1E8DEFA}">
      <dgm:prSet custT="1"/>
      <dgm:spPr>
        <a:solidFill>
          <a:schemeClr val="accent1"/>
        </a:solidFill>
      </dgm:spPr>
      <dgm:t>
        <a:bodyPr/>
        <a:lstStyle/>
        <a:p>
          <a:r>
            <a:rPr lang="en-US" sz="1200" dirty="0"/>
            <a:t>Submit under the standard reimbursement process.  (</a:t>
          </a:r>
          <a:r>
            <a:rPr lang="en-US" sz="1200" i="1" dirty="0"/>
            <a:t>This includes completion of a Payee Certificate and Sub W9)</a:t>
          </a:r>
          <a:endParaRPr lang="en-US" sz="1200" dirty="0"/>
        </a:p>
      </dgm:t>
    </dgm:pt>
    <dgm:pt modelId="{6BB4F022-9548-4A59-A29E-3C040F7C7C42}" type="parTrans" cxnId="{EC39D810-7D69-4667-8F8F-D95C4DE2B8E2}">
      <dgm:prSet/>
      <dgm:spPr/>
      <dgm:t>
        <a:bodyPr/>
        <a:lstStyle/>
        <a:p>
          <a:endParaRPr lang="en-US"/>
        </a:p>
      </dgm:t>
    </dgm:pt>
    <dgm:pt modelId="{68B07D0F-A89F-4421-995E-4A37ECF9E02A}" type="sibTrans" cxnId="{EC39D810-7D69-4667-8F8F-D95C4DE2B8E2}">
      <dgm:prSet/>
      <dgm:spPr>
        <a:solidFill>
          <a:schemeClr val="accent3">
            <a:lumMod val="75000"/>
          </a:schemeClr>
        </a:solidFill>
      </dgm:spPr>
      <dgm:t>
        <a:bodyPr/>
        <a:lstStyle/>
        <a:p>
          <a:endParaRPr lang="en-US"/>
        </a:p>
      </dgm:t>
    </dgm:pt>
    <dgm:pt modelId="{8B5CA1C4-CA74-438A-BE10-13A0651AFDD7}">
      <dgm:prSet custT="1"/>
      <dgm:spPr/>
      <dgm:t>
        <a:bodyPr/>
        <a:lstStyle/>
        <a:p>
          <a:r>
            <a:rPr lang="en-US" sz="1000" dirty="0"/>
            <a:t>Is the reimbursement work related?</a:t>
          </a:r>
        </a:p>
      </dgm:t>
    </dgm:pt>
    <dgm:pt modelId="{63D9BB58-8170-41CB-9538-9F465FC82114}" type="parTrans" cxnId="{AEFCB4BD-60BD-4BA6-ACAF-8E0BD3B20ADD}">
      <dgm:prSet/>
      <dgm:spPr/>
      <dgm:t>
        <a:bodyPr/>
        <a:lstStyle/>
        <a:p>
          <a:endParaRPr lang="en-US"/>
        </a:p>
      </dgm:t>
    </dgm:pt>
    <dgm:pt modelId="{F3A7471E-2F2F-4563-B949-F7A19EEA308B}" type="sibTrans" cxnId="{AEFCB4BD-60BD-4BA6-ACAF-8E0BD3B20ADD}">
      <dgm:prSet/>
      <dgm:spPr>
        <a:solidFill>
          <a:schemeClr val="accent3">
            <a:lumMod val="75000"/>
          </a:schemeClr>
        </a:solidFill>
      </dgm:spPr>
      <dgm:t>
        <a:bodyPr/>
        <a:lstStyle/>
        <a:p>
          <a:endParaRPr lang="en-US"/>
        </a:p>
      </dgm:t>
    </dgm:pt>
    <dgm:pt modelId="{5A187ADE-754A-4DA5-A145-67C62D29C9A6}">
      <dgm:prSet phldrT="[Text]" custT="1"/>
      <dgm:spPr/>
      <dgm:t>
        <a:bodyPr/>
        <a:lstStyle/>
        <a:p>
          <a:r>
            <a:rPr lang="en-US" sz="1000" dirty="0"/>
            <a:t>Yes</a:t>
          </a:r>
        </a:p>
      </dgm:t>
    </dgm:pt>
    <dgm:pt modelId="{1DB99D01-99A5-43E7-8E79-A944B90B433E}" type="parTrans" cxnId="{5E57771F-7504-456F-81D0-E3B722418973}">
      <dgm:prSet/>
      <dgm:spPr/>
      <dgm:t>
        <a:bodyPr/>
        <a:lstStyle/>
        <a:p>
          <a:endParaRPr lang="en-US"/>
        </a:p>
      </dgm:t>
    </dgm:pt>
    <dgm:pt modelId="{6BC30A69-B2A0-46F4-BECA-00C5580E06EE}" type="sibTrans" cxnId="{5E57771F-7504-456F-81D0-E3B722418973}">
      <dgm:prSet/>
      <dgm:spPr>
        <a:solidFill>
          <a:srgbClr val="5A8B25"/>
        </a:solidFill>
      </dgm:spPr>
      <dgm:t>
        <a:bodyPr/>
        <a:lstStyle/>
        <a:p>
          <a:endParaRPr lang="en-US"/>
        </a:p>
      </dgm:t>
    </dgm:pt>
    <dgm:pt modelId="{4AF88E8E-F77A-4AC5-B796-C471CBAF6C60}" type="pres">
      <dgm:prSet presAssocID="{DF95DB53-B019-4B7F-A206-A60DB49BEBB0}" presName="diagram" presStyleCnt="0">
        <dgm:presLayoutVars>
          <dgm:dir/>
          <dgm:resizeHandles/>
        </dgm:presLayoutVars>
      </dgm:prSet>
      <dgm:spPr/>
    </dgm:pt>
    <dgm:pt modelId="{6C8FE455-4543-4CCC-8DD0-09118A6AE886}" type="pres">
      <dgm:prSet presAssocID="{239DBAC3-3988-4E7B-8977-AE56A392B780}" presName="firstNode" presStyleLbl="node1" presStyleIdx="0" presStyleCnt="5" custScaleX="150641" custScaleY="115262" custLinFactY="-41839" custLinFactNeighborX="-55287" custLinFactNeighborY="-100000">
        <dgm:presLayoutVars>
          <dgm:bulletEnabled val="1"/>
        </dgm:presLayoutVars>
      </dgm:prSet>
      <dgm:spPr/>
    </dgm:pt>
    <dgm:pt modelId="{1B9D60E7-8537-4B70-B3FA-AA913286D16B}" type="pres">
      <dgm:prSet presAssocID="{2AB20E91-B75D-42B3-BF1E-04A83E5DA0D2}" presName="sibTrans" presStyleLbl="sibTrans2D1" presStyleIdx="0" presStyleCnt="4" custAng="21501689" custScaleX="239633" custScaleY="103296" custLinFactNeighborX="10364" custLinFactNeighborY="-1961"/>
      <dgm:spPr/>
    </dgm:pt>
    <dgm:pt modelId="{E11FD066-4296-4847-9154-F14524814347}" type="pres">
      <dgm:prSet presAssocID="{F2A225E4-1F21-482D-AED6-E9AE06FFACD6}" presName="middleNode" presStyleCnt="0"/>
      <dgm:spPr/>
    </dgm:pt>
    <dgm:pt modelId="{5BEF70F5-3E6F-4967-AD64-E36A6CFA5B21}" type="pres">
      <dgm:prSet presAssocID="{F2A225E4-1F21-482D-AED6-E9AE06FFACD6}" presName="padding" presStyleLbl="node1" presStyleIdx="0" presStyleCnt="5"/>
      <dgm:spPr/>
    </dgm:pt>
    <dgm:pt modelId="{5116BB1E-6BBF-4534-80FE-8A5732E48764}" type="pres">
      <dgm:prSet presAssocID="{F2A225E4-1F21-482D-AED6-E9AE06FFACD6}" presName="shape" presStyleLbl="node1" presStyleIdx="1" presStyleCnt="5" custScaleX="132004" custScaleY="97784" custLinFactX="84285" custLinFactY="-200000" custLinFactNeighborX="100000" custLinFactNeighborY="-229466">
        <dgm:presLayoutVars>
          <dgm:bulletEnabled val="1"/>
        </dgm:presLayoutVars>
      </dgm:prSet>
      <dgm:spPr/>
    </dgm:pt>
    <dgm:pt modelId="{09D23228-CAD0-440C-9378-5F8452582795}" type="pres">
      <dgm:prSet presAssocID="{7B648583-5BCD-4FCD-8FD9-D5A7B140A820}" presName="sibTrans" presStyleLbl="sibTrans2D1" presStyleIdx="1" presStyleCnt="4" custAng="16780696" custScaleX="176872" custScaleY="92730" custLinFactX="141143" custLinFactY="-100000" custLinFactNeighborX="200000" custLinFactNeighborY="-108323"/>
      <dgm:spPr/>
    </dgm:pt>
    <dgm:pt modelId="{6818B890-B2C5-405B-9637-7D49F5429265}" type="pres">
      <dgm:prSet presAssocID="{181B5978-2D15-418B-90B1-C8E8A1E8DEFA}" presName="middleNode" presStyleCnt="0"/>
      <dgm:spPr/>
    </dgm:pt>
    <dgm:pt modelId="{B6D0B248-AC01-4B00-85C7-6E55994CED54}" type="pres">
      <dgm:prSet presAssocID="{181B5978-2D15-418B-90B1-C8E8A1E8DEFA}" presName="padding" presStyleLbl="node1" presStyleIdx="1" presStyleCnt="5"/>
      <dgm:spPr/>
    </dgm:pt>
    <dgm:pt modelId="{C90AACD8-4AA5-4A11-BB35-578DD21B7470}" type="pres">
      <dgm:prSet presAssocID="{181B5978-2D15-418B-90B1-C8E8A1E8DEFA}" presName="shape" presStyleLbl="node1" presStyleIdx="2" presStyleCnt="5" custScaleX="418105" custScaleY="206367" custLinFactX="-67321" custLinFactY="-35427" custLinFactNeighborX="-100000" custLinFactNeighborY="-100000">
        <dgm:presLayoutVars>
          <dgm:bulletEnabled val="1"/>
        </dgm:presLayoutVars>
      </dgm:prSet>
      <dgm:spPr/>
    </dgm:pt>
    <dgm:pt modelId="{774F7749-F36F-4EB8-89C1-D021A33B6BAC}" type="pres">
      <dgm:prSet presAssocID="{68B07D0F-A89F-4421-995E-4A37ECF9E02A}" presName="sibTrans" presStyleLbl="sibTrans2D1" presStyleIdx="2" presStyleCnt="4" custAng="11888170" custScaleX="259059" custScaleY="102489" custLinFactX="224764" custLinFactY="76273" custLinFactNeighborX="300000" custLinFactNeighborY="100000"/>
      <dgm:spPr/>
    </dgm:pt>
    <dgm:pt modelId="{2930DB77-95EE-4744-BAA6-08AF03521FAA}" type="pres">
      <dgm:prSet presAssocID="{8B5CA1C4-CA74-438A-BE10-13A0651AFDD7}" presName="middleNode" presStyleCnt="0"/>
      <dgm:spPr/>
    </dgm:pt>
    <dgm:pt modelId="{75EAA5EE-648B-4FE3-BAB9-D85A2857EDE4}" type="pres">
      <dgm:prSet presAssocID="{8B5CA1C4-CA74-438A-BE10-13A0651AFDD7}" presName="padding" presStyleLbl="node1" presStyleIdx="2" presStyleCnt="5"/>
      <dgm:spPr/>
    </dgm:pt>
    <dgm:pt modelId="{7B5146A2-6156-4DA4-B2BD-5C4E9F2D773C}" type="pres">
      <dgm:prSet presAssocID="{8B5CA1C4-CA74-438A-BE10-13A0651AFDD7}" presName="shape" presStyleLbl="node1" presStyleIdx="3" presStyleCnt="5" custScaleX="175905" custScaleY="126455" custLinFactY="-68744" custLinFactNeighborX="15542" custLinFactNeighborY="-100000">
        <dgm:presLayoutVars>
          <dgm:bulletEnabled val="1"/>
        </dgm:presLayoutVars>
      </dgm:prSet>
      <dgm:spPr/>
    </dgm:pt>
    <dgm:pt modelId="{82B9910F-89E9-4DFD-BEFA-C264C5A9BB66}" type="pres">
      <dgm:prSet presAssocID="{F3A7471E-2F2F-4563-B949-F7A19EEA308B}" presName="sibTrans" presStyleLbl="sibTrans2D1" presStyleIdx="3" presStyleCnt="4" custAng="24662" custScaleX="121411" custScaleY="102489" custLinFactNeighborX="60217" custLinFactNeighborY="-27137"/>
      <dgm:spPr/>
    </dgm:pt>
    <dgm:pt modelId="{3941100F-945E-4101-9931-759B442C3774}" type="pres">
      <dgm:prSet presAssocID="{5A187ADE-754A-4DA5-A145-67C62D29C9A6}" presName="lastNode" presStyleLbl="node1" presStyleIdx="4" presStyleCnt="5" custLinFactX="20017" custLinFactY="384" custLinFactNeighborX="100000" custLinFactNeighborY="100000">
        <dgm:presLayoutVars>
          <dgm:bulletEnabled val="1"/>
        </dgm:presLayoutVars>
      </dgm:prSet>
      <dgm:spPr/>
    </dgm:pt>
  </dgm:ptLst>
  <dgm:cxnLst>
    <dgm:cxn modelId="{65DE0F0C-CEDF-4F61-A414-D85966F7A766}" type="presOf" srcId="{F3A7471E-2F2F-4563-B949-F7A19EEA308B}" destId="{82B9910F-89E9-4DFD-BEFA-C264C5A9BB66}" srcOrd="0" destOrd="0" presId="urn:microsoft.com/office/officeart/2005/8/layout/bProcess2"/>
    <dgm:cxn modelId="{EC39D810-7D69-4667-8F8F-D95C4DE2B8E2}" srcId="{DF95DB53-B019-4B7F-A206-A60DB49BEBB0}" destId="{181B5978-2D15-418B-90B1-C8E8A1E8DEFA}" srcOrd="2" destOrd="0" parTransId="{6BB4F022-9548-4A59-A29E-3C040F7C7C42}" sibTransId="{68B07D0F-A89F-4421-995E-4A37ECF9E02A}"/>
    <dgm:cxn modelId="{5E57771F-7504-456F-81D0-E3B722418973}" srcId="{DF95DB53-B019-4B7F-A206-A60DB49BEBB0}" destId="{5A187ADE-754A-4DA5-A145-67C62D29C9A6}" srcOrd="4" destOrd="0" parTransId="{1DB99D01-99A5-43E7-8E79-A944B90B433E}" sibTransId="{6BC30A69-B2A0-46F4-BECA-00C5580E06EE}"/>
    <dgm:cxn modelId="{AC1D0E5D-4404-4C09-9A05-99FAC87B5353}" type="presOf" srcId="{2AB20E91-B75D-42B3-BF1E-04A83E5DA0D2}" destId="{1B9D60E7-8537-4B70-B3FA-AA913286D16B}" srcOrd="0" destOrd="0" presId="urn:microsoft.com/office/officeart/2005/8/layout/bProcess2"/>
    <dgm:cxn modelId="{5B9B404B-A50E-4943-9279-5C6805A5578D}" type="presOf" srcId="{5A187ADE-754A-4DA5-A145-67C62D29C9A6}" destId="{3941100F-945E-4101-9931-759B442C3774}" srcOrd="0" destOrd="0" presId="urn:microsoft.com/office/officeart/2005/8/layout/bProcess2"/>
    <dgm:cxn modelId="{62AB8256-2A7D-478C-93EC-2EE1262ECC1C}" type="presOf" srcId="{7B648583-5BCD-4FCD-8FD9-D5A7B140A820}" destId="{09D23228-CAD0-440C-9378-5F8452582795}" srcOrd="0" destOrd="0" presId="urn:microsoft.com/office/officeart/2005/8/layout/bProcess2"/>
    <dgm:cxn modelId="{E456AB76-ACDC-45E0-9FDE-EBA79B29788F}" type="presOf" srcId="{DF95DB53-B019-4B7F-A206-A60DB49BEBB0}" destId="{4AF88E8E-F77A-4AC5-B796-C471CBAF6C60}" srcOrd="0" destOrd="0" presId="urn:microsoft.com/office/officeart/2005/8/layout/bProcess2"/>
    <dgm:cxn modelId="{E8BB7979-5D5E-41C0-8933-A496C9DA7927}" srcId="{DF95DB53-B019-4B7F-A206-A60DB49BEBB0}" destId="{F2A225E4-1F21-482D-AED6-E9AE06FFACD6}" srcOrd="1" destOrd="0" parTransId="{9EEFD794-9910-4C02-9C63-6090F43E4C62}" sibTransId="{7B648583-5BCD-4FCD-8FD9-D5A7B140A820}"/>
    <dgm:cxn modelId="{A4F8357C-C72A-4D1C-9F89-7D8C01DCE296}" srcId="{DF95DB53-B019-4B7F-A206-A60DB49BEBB0}" destId="{239DBAC3-3988-4E7B-8977-AE56A392B780}" srcOrd="0" destOrd="0" parTransId="{7588593F-6627-43CA-8AC1-8358CBC97878}" sibTransId="{2AB20E91-B75D-42B3-BF1E-04A83E5DA0D2}"/>
    <dgm:cxn modelId="{39217D82-7246-4049-B1CD-9C0459C121BA}" type="presOf" srcId="{239DBAC3-3988-4E7B-8977-AE56A392B780}" destId="{6C8FE455-4543-4CCC-8DD0-09118A6AE886}" srcOrd="0" destOrd="0" presId="urn:microsoft.com/office/officeart/2005/8/layout/bProcess2"/>
    <dgm:cxn modelId="{8D5781A4-10EF-41D2-A200-4086C723A38A}" type="presOf" srcId="{68B07D0F-A89F-4421-995E-4A37ECF9E02A}" destId="{774F7749-F36F-4EB8-89C1-D021A33B6BAC}" srcOrd="0" destOrd="0" presId="urn:microsoft.com/office/officeart/2005/8/layout/bProcess2"/>
    <dgm:cxn modelId="{AEFCB4BD-60BD-4BA6-ACAF-8E0BD3B20ADD}" srcId="{DF95DB53-B019-4B7F-A206-A60DB49BEBB0}" destId="{8B5CA1C4-CA74-438A-BE10-13A0651AFDD7}" srcOrd="3" destOrd="0" parTransId="{63D9BB58-8170-41CB-9538-9F465FC82114}" sibTransId="{F3A7471E-2F2F-4563-B949-F7A19EEA308B}"/>
    <dgm:cxn modelId="{72EC63BF-A329-43A6-BD45-55D06A918783}" type="presOf" srcId="{181B5978-2D15-418B-90B1-C8E8A1E8DEFA}" destId="{C90AACD8-4AA5-4A11-BB35-578DD21B7470}" srcOrd="0" destOrd="0" presId="urn:microsoft.com/office/officeart/2005/8/layout/bProcess2"/>
    <dgm:cxn modelId="{AE262FF2-7961-49FC-B654-68ABFD0049D3}" type="presOf" srcId="{8B5CA1C4-CA74-438A-BE10-13A0651AFDD7}" destId="{7B5146A2-6156-4DA4-B2BD-5C4E9F2D773C}" srcOrd="0" destOrd="0" presId="urn:microsoft.com/office/officeart/2005/8/layout/bProcess2"/>
    <dgm:cxn modelId="{E516F6F7-C1AE-4094-AE8E-BCD958D2E335}" type="presOf" srcId="{F2A225E4-1F21-482D-AED6-E9AE06FFACD6}" destId="{5116BB1E-6BBF-4534-80FE-8A5732E48764}" srcOrd="0" destOrd="0" presId="urn:microsoft.com/office/officeart/2005/8/layout/bProcess2"/>
    <dgm:cxn modelId="{270E5619-A6ED-4EE4-AC0E-F7C396293C51}" type="presParOf" srcId="{4AF88E8E-F77A-4AC5-B796-C471CBAF6C60}" destId="{6C8FE455-4543-4CCC-8DD0-09118A6AE886}" srcOrd="0" destOrd="0" presId="urn:microsoft.com/office/officeart/2005/8/layout/bProcess2"/>
    <dgm:cxn modelId="{C7CCEEC6-3BC2-4387-9D11-BD036EB4882F}" type="presParOf" srcId="{4AF88E8E-F77A-4AC5-B796-C471CBAF6C60}" destId="{1B9D60E7-8537-4B70-B3FA-AA913286D16B}" srcOrd="1" destOrd="0" presId="urn:microsoft.com/office/officeart/2005/8/layout/bProcess2"/>
    <dgm:cxn modelId="{4EC0DECE-68D9-44B5-BCFF-5F3B170F7C7E}" type="presParOf" srcId="{4AF88E8E-F77A-4AC5-B796-C471CBAF6C60}" destId="{E11FD066-4296-4847-9154-F14524814347}" srcOrd="2" destOrd="0" presId="urn:microsoft.com/office/officeart/2005/8/layout/bProcess2"/>
    <dgm:cxn modelId="{C60B2795-57DF-4F1C-A879-53FF93BE32F2}" type="presParOf" srcId="{E11FD066-4296-4847-9154-F14524814347}" destId="{5BEF70F5-3E6F-4967-AD64-E36A6CFA5B21}" srcOrd="0" destOrd="0" presId="urn:microsoft.com/office/officeart/2005/8/layout/bProcess2"/>
    <dgm:cxn modelId="{AD8FBE2E-765C-47D2-AC0C-9653ECA64F7B}" type="presParOf" srcId="{E11FD066-4296-4847-9154-F14524814347}" destId="{5116BB1E-6BBF-4534-80FE-8A5732E48764}" srcOrd="1" destOrd="0" presId="urn:microsoft.com/office/officeart/2005/8/layout/bProcess2"/>
    <dgm:cxn modelId="{84547F3F-5743-4ACC-82CB-CC5C8566CCB6}" type="presParOf" srcId="{4AF88E8E-F77A-4AC5-B796-C471CBAF6C60}" destId="{09D23228-CAD0-440C-9378-5F8452582795}" srcOrd="3" destOrd="0" presId="urn:microsoft.com/office/officeart/2005/8/layout/bProcess2"/>
    <dgm:cxn modelId="{478E929D-F2BE-4F2D-B0C4-0C8CEF4AB2ED}" type="presParOf" srcId="{4AF88E8E-F77A-4AC5-B796-C471CBAF6C60}" destId="{6818B890-B2C5-405B-9637-7D49F5429265}" srcOrd="4" destOrd="0" presId="urn:microsoft.com/office/officeart/2005/8/layout/bProcess2"/>
    <dgm:cxn modelId="{F7A322BF-1B00-41E4-8318-FB0BD8EB1949}" type="presParOf" srcId="{6818B890-B2C5-405B-9637-7D49F5429265}" destId="{B6D0B248-AC01-4B00-85C7-6E55994CED54}" srcOrd="0" destOrd="0" presId="urn:microsoft.com/office/officeart/2005/8/layout/bProcess2"/>
    <dgm:cxn modelId="{0EAAC6DD-3072-49E6-9D5E-0FA395FD5C50}" type="presParOf" srcId="{6818B890-B2C5-405B-9637-7D49F5429265}" destId="{C90AACD8-4AA5-4A11-BB35-578DD21B7470}" srcOrd="1" destOrd="0" presId="urn:microsoft.com/office/officeart/2005/8/layout/bProcess2"/>
    <dgm:cxn modelId="{DED8D8FC-C625-4DA8-A397-9E7BF880DBFC}" type="presParOf" srcId="{4AF88E8E-F77A-4AC5-B796-C471CBAF6C60}" destId="{774F7749-F36F-4EB8-89C1-D021A33B6BAC}" srcOrd="5" destOrd="0" presId="urn:microsoft.com/office/officeart/2005/8/layout/bProcess2"/>
    <dgm:cxn modelId="{9B82E127-E8A6-423A-AEDA-C0510B45BD51}" type="presParOf" srcId="{4AF88E8E-F77A-4AC5-B796-C471CBAF6C60}" destId="{2930DB77-95EE-4744-BAA6-08AF03521FAA}" srcOrd="6" destOrd="0" presId="urn:microsoft.com/office/officeart/2005/8/layout/bProcess2"/>
    <dgm:cxn modelId="{1B2D6F26-E32A-4979-ACEF-0F1FFB9D9F50}" type="presParOf" srcId="{2930DB77-95EE-4744-BAA6-08AF03521FAA}" destId="{75EAA5EE-648B-4FE3-BAB9-D85A2857EDE4}" srcOrd="0" destOrd="0" presId="urn:microsoft.com/office/officeart/2005/8/layout/bProcess2"/>
    <dgm:cxn modelId="{ED221B90-5989-417C-9161-12C62DC0F068}" type="presParOf" srcId="{2930DB77-95EE-4744-BAA6-08AF03521FAA}" destId="{7B5146A2-6156-4DA4-B2BD-5C4E9F2D773C}" srcOrd="1" destOrd="0" presId="urn:microsoft.com/office/officeart/2005/8/layout/bProcess2"/>
    <dgm:cxn modelId="{84BF1BA8-4A72-4280-B780-070E4AFCAD85}" type="presParOf" srcId="{4AF88E8E-F77A-4AC5-B796-C471CBAF6C60}" destId="{82B9910F-89E9-4DFD-BEFA-C264C5A9BB66}" srcOrd="7" destOrd="0" presId="urn:microsoft.com/office/officeart/2005/8/layout/bProcess2"/>
    <dgm:cxn modelId="{BFB5F1EB-A14E-4DFD-A3EE-F01D1CF4D1F9}" type="presParOf" srcId="{4AF88E8E-F77A-4AC5-B796-C471CBAF6C60}" destId="{3941100F-945E-4101-9931-759B442C3774}" srcOrd="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FE455-4543-4CCC-8DD0-09118A6AE886}">
      <dsp:nvSpPr>
        <dsp:cNvPr id="0" name=""/>
        <dsp:cNvSpPr/>
      </dsp:nvSpPr>
      <dsp:spPr>
        <a:xfrm>
          <a:off x="93119" y="76193"/>
          <a:ext cx="1663744" cy="166374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Are you assisting an employee or non-employee?</a:t>
          </a:r>
        </a:p>
      </dsp:txBody>
      <dsp:txXfrm>
        <a:off x="336769" y="319843"/>
        <a:ext cx="1176444" cy="1176444"/>
      </dsp:txXfrm>
    </dsp:sp>
    <dsp:sp modelId="{1B9D60E7-8537-4B70-B3FA-AA913286D16B}">
      <dsp:nvSpPr>
        <dsp:cNvPr id="0" name=""/>
        <dsp:cNvSpPr/>
      </dsp:nvSpPr>
      <dsp:spPr>
        <a:xfrm rot="5439948">
          <a:off x="1781556" y="595081"/>
          <a:ext cx="596804" cy="388153"/>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A7E093-07BB-499C-BF5B-92924FE8DA56}">
      <dsp:nvSpPr>
        <dsp:cNvPr id="0" name=""/>
        <dsp:cNvSpPr/>
      </dsp:nvSpPr>
      <dsp:spPr>
        <a:xfrm>
          <a:off x="2417281" y="131650"/>
          <a:ext cx="1367327" cy="1203510"/>
        </a:xfrm>
        <a:prstGeom prst="ellipse">
          <a:avLst/>
        </a:prstGeom>
        <a:solidFill>
          <a:schemeClr val="accent2">
            <a:hueOff val="-2103825"/>
            <a:satOff val="5614"/>
            <a:lumOff val="6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Employee</a:t>
          </a:r>
          <a:endParaRPr lang="en-US" sz="500" b="1" kern="1200" dirty="0"/>
        </a:p>
      </dsp:txBody>
      <dsp:txXfrm>
        <a:off x="2617521" y="307900"/>
        <a:ext cx="966847" cy="851010"/>
      </dsp:txXfrm>
    </dsp:sp>
    <dsp:sp modelId="{096B6C1A-3A6C-4887-B626-D058B6E313AE}">
      <dsp:nvSpPr>
        <dsp:cNvPr id="0" name=""/>
        <dsp:cNvSpPr/>
      </dsp:nvSpPr>
      <dsp:spPr>
        <a:xfrm rot="5441592">
          <a:off x="3817147" y="553520"/>
          <a:ext cx="618058" cy="438641"/>
        </a:xfrm>
        <a:prstGeom prst="triangle">
          <a:avLst/>
        </a:prstGeom>
        <a:solidFill>
          <a:schemeClr val="accent2">
            <a:hueOff val="-2629781"/>
            <a:satOff val="7017"/>
            <a:lumOff val="80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3DFB19-8104-45AB-A31C-686BB8CB22A9}">
      <dsp:nvSpPr>
        <dsp:cNvPr id="0" name=""/>
        <dsp:cNvSpPr/>
      </dsp:nvSpPr>
      <dsp:spPr>
        <a:xfrm>
          <a:off x="4518016" y="162611"/>
          <a:ext cx="1586452" cy="1077446"/>
        </a:xfrm>
        <a:prstGeom prst="ellipse">
          <a:avLst/>
        </a:prstGeom>
        <a:solidFill>
          <a:schemeClr val="accent2">
            <a:hueOff val="-4207650"/>
            <a:satOff val="11227"/>
            <a:lumOff val="1294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400050">
            <a:lnSpc>
              <a:spcPct val="90000"/>
            </a:lnSpc>
            <a:spcBef>
              <a:spcPct val="0"/>
            </a:spcBef>
            <a:spcAft>
              <a:spcPct val="35000"/>
            </a:spcAft>
            <a:buNone/>
          </a:pPr>
          <a:r>
            <a:rPr lang="en-US" sz="900" u="sng" kern="1200" dirty="0"/>
            <a:t>Required Documents:           </a:t>
          </a:r>
          <a:r>
            <a:rPr lang="en-US" sz="900" kern="1200" dirty="0"/>
            <a:t>1) Employee Reimbursement Form        2) Receipts</a:t>
          </a:r>
        </a:p>
        <a:p>
          <a:pPr marL="0" lvl="0" indent="0" algn="ctr" defTabSz="400050">
            <a:lnSpc>
              <a:spcPct val="90000"/>
            </a:lnSpc>
            <a:spcBef>
              <a:spcPct val="0"/>
            </a:spcBef>
            <a:spcAft>
              <a:spcPct val="35000"/>
            </a:spcAft>
            <a:buNone/>
          </a:pPr>
          <a:endParaRPr lang="en-US" sz="900" kern="1200" dirty="0"/>
        </a:p>
      </dsp:txBody>
      <dsp:txXfrm>
        <a:off x="4750347" y="320399"/>
        <a:ext cx="1121790" cy="761870"/>
      </dsp:txXfrm>
    </dsp:sp>
    <dsp:sp modelId="{64ABF2AB-112D-4B52-8A0F-16C1A0A6FD99}">
      <dsp:nvSpPr>
        <dsp:cNvPr id="0" name=""/>
        <dsp:cNvSpPr/>
      </dsp:nvSpPr>
      <dsp:spPr>
        <a:xfrm rot="13498266">
          <a:off x="4173413" y="1239408"/>
          <a:ext cx="657009" cy="363514"/>
        </a:xfrm>
        <a:prstGeom prst="triangle">
          <a:avLst/>
        </a:prstGeom>
        <a:solidFill>
          <a:schemeClr val="accent2">
            <a:hueOff val="-5259562"/>
            <a:satOff val="14034"/>
            <a:lumOff val="16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3C6702-87D6-4565-A6F4-411652C246B3}">
      <dsp:nvSpPr>
        <dsp:cNvPr id="0" name=""/>
        <dsp:cNvSpPr/>
      </dsp:nvSpPr>
      <dsp:spPr>
        <a:xfrm>
          <a:off x="3305388" y="1460206"/>
          <a:ext cx="1192957" cy="1303851"/>
        </a:xfrm>
        <a:prstGeom prst="ellipse">
          <a:avLst/>
        </a:prstGeom>
        <a:solidFill>
          <a:schemeClr val="accent2">
            <a:hueOff val="-6311475"/>
            <a:satOff val="16841"/>
            <a:lumOff val="19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Has anything changed? (i.e. address)</a:t>
          </a:r>
        </a:p>
      </dsp:txBody>
      <dsp:txXfrm>
        <a:off x="3480093" y="1651151"/>
        <a:ext cx="843547" cy="921961"/>
      </dsp:txXfrm>
    </dsp:sp>
    <dsp:sp modelId="{25C7FE94-AEBB-43F9-8038-C894E9AB0977}">
      <dsp:nvSpPr>
        <dsp:cNvPr id="0" name=""/>
        <dsp:cNvSpPr/>
      </dsp:nvSpPr>
      <dsp:spPr>
        <a:xfrm rot="13540582">
          <a:off x="2951788" y="2578337"/>
          <a:ext cx="582310" cy="319702"/>
        </a:xfrm>
        <a:prstGeom prst="triangle">
          <a:avLst/>
        </a:prstGeom>
        <a:solidFill>
          <a:schemeClr val="accent2">
            <a:hueOff val="-7889344"/>
            <a:satOff val="21051"/>
            <a:lumOff val="242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F8792E-731E-4D29-902F-38A1C90D304F}">
      <dsp:nvSpPr>
        <dsp:cNvPr id="0" name=""/>
        <dsp:cNvSpPr/>
      </dsp:nvSpPr>
      <dsp:spPr>
        <a:xfrm>
          <a:off x="2073747" y="2800823"/>
          <a:ext cx="1109717" cy="1109717"/>
        </a:xfrm>
        <a:prstGeom prst="ellipse">
          <a:avLst/>
        </a:prstGeom>
        <a:solidFill>
          <a:schemeClr val="accent2">
            <a:hueOff val="-8415299"/>
            <a:satOff val="22454"/>
            <a:lumOff val="258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Yes- Address will need to be updated in Success Factors (SF)</a:t>
          </a:r>
        </a:p>
      </dsp:txBody>
      <dsp:txXfrm>
        <a:off x="2236261" y="2963337"/>
        <a:ext cx="784689" cy="784689"/>
      </dsp:txXfrm>
    </dsp:sp>
    <dsp:sp modelId="{4EBA5CA5-627A-4090-8B10-E64769436F3F}">
      <dsp:nvSpPr>
        <dsp:cNvPr id="0" name=""/>
        <dsp:cNvSpPr/>
      </dsp:nvSpPr>
      <dsp:spPr>
        <a:xfrm rot="8054674">
          <a:off x="4312971" y="2530147"/>
          <a:ext cx="653224" cy="404449"/>
        </a:xfrm>
        <a:prstGeom prst="triangle">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B760DEC1-6648-48DA-B4D8-F2399F491C72}">
      <dsp:nvSpPr>
        <dsp:cNvPr id="0" name=""/>
        <dsp:cNvSpPr/>
      </dsp:nvSpPr>
      <dsp:spPr>
        <a:xfrm>
          <a:off x="4883298" y="2695510"/>
          <a:ext cx="1224599" cy="1135788"/>
        </a:xfrm>
        <a:prstGeom prst="ellipse">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No- Continue with 2 required documents</a:t>
          </a:r>
        </a:p>
      </dsp:txBody>
      <dsp:txXfrm>
        <a:off x="5062636" y="2861842"/>
        <a:ext cx="865923" cy="8031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FE455-4543-4CCC-8DD0-09118A6AE886}">
      <dsp:nvSpPr>
        <dsp:cNvPr id="0" name=""/>
        <dsp:cNvSpPr/>
      </dsp:nvSpPr>
      <dsp:spPr>
        <a:xfrm>
          <a:off x="0" y="0"/>
          <a:ext cx="2645879" cy="153314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Are you assisting a Purdue Masters student?</a:t>
          </a:r>
        </a:p>
      </dsp:txBody>
      <dsp:txXfrm>
        <a:off x="387480" y="224524"/>
        <a:ext cx="1870919" cy="1084099"/>
      </dsp:txXfrm>
    </dsp:sp>
    <dsp:sp modelId="{1B9D60E7-8537-4B70-B3FA-AA913286D16B}">
      <dsp:nvSpPr>
        <dsp:cNvPr id="0" name=""/>
        <dsp:cNvSpPr/>
      </dsp:nvSpPr>
      <dsp:spPr>
        <a:xfrm rot="5284752">
          <a:off x="2518897" y="562933"/>
          <a:ext cx="762452" cy="316687"/>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16BB1E-6BBF-4534-80FE-8A5732E48764}">
      <dsp:nvSpPr>
        <dsp:cNvPr id="0" name=""/>
        <dsp:cNvSpPr/>
      </dsp:nvSpPr>
      <dsp:spPr>
        <a:xfrm>
          <a:off x="3201273" y="56326"/>
          <a:ext cx="1565746" cy="1189550"/>
        </a:xfrm>
        <a:prstGeom prst="ellipse">
          <a:avLst/>
        </a:prstGeom>
        <a:solidFill>
          <a:schemeClr val="accent2">
            <a:hueOff val="-3506375"/>
            <a:satOff val="9356"/>
            <a:lumOff val="10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Yes</a:t>
          </a:r>
        </a:p>
      </dsp:txBody>
      <dsp:txXfrm>
        <a:off x="3430571" y="230532"/>
        <a:ext cx="1107150" cy="841138"/>
      </dsp:txXfrm>
    </dsp:sp>
    <dsp:sp modelId="{09D23228-CAD0-440C-9378-5F8452582795}">
      <dsp:nvSpPr>
        <dsp:cNvPr id="0" name=""/>
        <dsp:cNvSpPr/>
      </dsp:nvSpPr>
      <dsp:spPr>
        <a:xfrm rot="8736682">
          <a:off x="4188056" y="1182338"/>
          <a:ext cx="684462" cy="307708"/>
        </a:xfrm>
        <a:prstGeom prst="triangle">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7B5146A2-6156-4DA4-B2BD-5C4E9F2D773C}">
      <dsp:nvSpPr>
        <dsp:cNvPr id="0" name=""/>
        <dsp:cNvSpPr/>
      </dsp:nvSpPr>
      <dsp:spPr>
        <a:xfrm>
          <a:off x="4212928" y="1353901"/>
          <a:ext cx="2442049" cy="1586213"/>
        </a:xfrm>
        <a:prstGeom prst="ellipse">
          <a:avLst/>
        </a:prstGeom>
        <a:solidFill>
          <a:schemeClr val="accent2">
            <a:hueOff val="-7012750"/>
            <a:satOff val="18712"/>
            <a:lumOff val="2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Direct student to William A Robbins III</a:t>
          </a:r>
        </a:p>
      </dsp:txBody>
      <dsp:txXfrm>
        <a:off x="4570558" y="1586197"/>
        <a:ext cx="1726789" cy="1121621"/>
      </dsp:txXfrm>
    </dsp:sp>
    <dsp:sp modelId="{82B9910F-89E9-4DFD-BEFA-C264C5A9BB66}">
      <dsp:nvSpPr>
        <dsp:cNvPr id="0" name=""/>
        <dsp:cNvSpPr/>
      </dsp:nvSpPr>
      <dsp:spPr>
        <a:xfrm rot="14189526">
          <a:off x="3674129" y="2452384"/>
          <a:ext cx="756496" cy="471450"/>
        </a:xfrm>
        <a:prstGeom prst="triangle">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941100F-945E-4101-9931-759B442C3774}">
      <dsp:nvSpPr>
        <dsp:cNvPr id="0" name=""/>
        <dsp:cNvSpPr/>
      </dsp:nvSpPr>
      <dsp:spPr>
        <a:xfrm>
          <a:off x="1755885" y="2372729"/>
          <a:ext cx="2108926" cy="1654452"/>
        </a:xfrm>
        <a:prstGeom prst="ellipse">
          <a:avLst/>
        </a:prstGeom>
        <a:solidFill>
          <a:schemeClr val="accent2">
            <a:hueOff val="-10519124"/>
            <a:satOff val="28068"/>
            <a:lumOff val="3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William will follow previous decision charts</a:t>
          </a:r>
        </a:p>
      </dsp:txBody>
      <dsp:txXfrm>
        <a:off x="2064730" y="2615018"/>
        <a:ext cx="1491236" cy="11698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FE455-4543-4CCC-8DD0-09118A6AE886}">
      <dsp:nvSpPr>
        <dsp:cNvPr id="0" name=""/>
        <dsp:cNvSpPr/>
      </dsp:nvSpPr>
      <dsp:spPr>
        <a:xfrm>
          <a:off x="0" y="0"/>
          <a:ext cx="2645879" cy="153314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Are you assisting a Purdue Doctoral student?</a:t>
          </a:r>
        </a:p>
      </dsp:txBody>
      <dsp:txXfrm>
        <a:off x="387480" y="224524"/>
        <a:ext cx="1870919" cy="1084099"/>
      </dsp:txXfrm>
    </dsp:sp>
    <dsp:sp modelId="{1B9D60E7-8537-4B70-B3FA-AA913286D16B}">
      <dsp:nvSpPr>
        <dsp:cNvPr id="0" name=""/>
        <dsp:cNvSpPr/>
      </dsp:nvSpPr>
      <dsp:spPr>
        <a:xfrm rot="5284752">
          <a:off x="2518897" y="562933"/>
          <a:ext cx="762452" cy="316687"/>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16BB1E-6BBF-4534-80FE-8A5732E48764}">
      <dsp:nvSpPr>
        <dsp:cNvPr id="0" name=""/>
        <dsp:cNvSpPr/>
      </dsp:nvSpPr>
      <dsp:spPr>
        <a:xfrm>
          <a:off x="3201273" y="56326"/>
          <a:ext cx="1565746" cy="1189550"/>
        </a:xfrm>
        <a:prstGeom prst="ellipse">
          <a:avLst/>
        </a:prstGeom>
        <a:solidFill>
          <a:schemeClr val="accent2">
            <a:hueOff val="-3506375"/>
            <a:satOff val="9356"/>
            <a:lumOff val="10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Yes</a:t>
          </a:r>
        </a:p>
      </dsp:txBody>
      <dsp:txXfrm>
        <a:off x="3430571" y="230532"/>
        <a:ext cx="1107150" cy="841138"/>
      </dsp:txXfrm>
    </dsp:sp>
    <dsp:sp modelId="{09D23228-CAD0-440C-9378-5F8452582795}">
      <dsp:nvSpPr>
        <dsp:cNvPr id="0" name=""/>
        <dsp:cNvSpPr/>
      </dsp:nvSpPr>
      <dsp:spPr>
        <a:xfrm rot="8736682">
          <a:off x="4188056" y="1182338"/>
          <a:ext cx="684462" cy="307708"/>
        </a:xfrm>
        <a:prstGeom prst="triangle">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7B5146A2-6156-4DA4-B2BD-5C4E9F2D773C}">
      <dsp:nvSpPr>
        <dsp:cNvPr id="0" name=""/>
        <dsp:cNvSpPr/>
      </dsp:nvSpPr>
      <dsp:spPr>
        <a:xfrm>
          <a:off x="4212928" y="1353901"/>
          <a:ext cx="2442049" cy="1586213"/>
        </a:xfrm>
        <a:prstGeom prst="ellipse">
          <a:avLst/>
        </a:prstGeom>
        <a:solidFill>
          <a:schemeClr val="accent2">
            <a:hueOff val="-7012750"/>
            <a:satOff val="18712"/>
            <a:lumOff val="2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Direct student to  Quintin Martin (</a:t>
          </a:r>
          <a:r>
            <a:rPr lang="en-US" sz="1000" kern="1200" dirty="0">
              <a:hlinkClick xmlns:r="http://schemas.openxmlformats.org/officeDocument/2006/relationships" r:id="rId1"/>
            </a:rPr>
            <a:t>mart1128@purdue.edu</a:t>
          </a:r>
          <a:r>
            <a:rPr lang="en-US" sz="1000" kern="1200" dirty="0"/>
            <a:t>) </a:t>
          </a:r>
        </a:p>
      </dsp:txBody>
      <dsp:txXfrm>
        <a:off x="4570558" y="1586197"/>
        <a:ext cx="1726789" cy="1121621"/>
      </dsp:txXfrm>
    </dsp:sp>
    <dsp:sp modelId="{82B9910F-89E9-4DFD-BEFA-C264C5A9BB66}">
      <dsp:nvSpPr>
        <dsp:cNvPr id="0" name=""/>
        <dsp:cNvSpPr/>
      </dsp:nvSpPr>
      <dsp:spPr>
        <a:xfrm rot="14189526">
          <a:off x="3674129" y="2452384"/>
          <a:ext cx="756496" cy="471450"/>
        </a:xfrm>
        <a:prstGeom prst="triangle">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941100F-945E-4101-9931-759B442C3774}">
      <dsp:nvSpPr>
        <dsp:cNvPr id="0" name=""/>
        <dsp:cNvSpPr/>
      </dsp:nvSpPr>
      <dsp:spPr>
        <a:xfrm>
          <a:off x="1755885" y="2372729"/>
          <a:ext cx="2108926" cy="1654452"/>
        </a:xfrm>
        <a:prstGeom prst="ellipse">
          <a:avLst/>
        </a:prstGeom>
        <a:solidFill>
          <a:schemeClr val="accent2">
            <a:hueOff val="-10519124"/>
            <a:satOff val="28068"/>
            <a:lumOff val="3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Quintin will follow previous decision charts</a:t>
          </a:r>
        </a:p>
      </dsp:txBody>
      <dsp:txXfrm>
        <a:off x="2064730" y="2615018"/>
        <a:ext cx="1491236" cy="1169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FE455-4543-4CCC-8DD0-09118A6AE886}">
      <dsp:nvSpPr>
        <dsp:cNvPr id="0" name=""/>
        <dsp:cNvSpPr/>
      </dsp:nvSpPr>
      <dsp:spPr>
        <a:xfrm>
          <a:off x="76205" y="45371"/>
          <a:ext cx="1216938" cy="121693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Are you assisting an employee or non-employee?</a:t>
          </a:r>
        </a:p>
      </dsp:txBody>
      <dsp:txXfrm>
        <a:off x="254421" y="223587"/>
        <a:ext cx="860506" cy="860506"/>
      </dsp:txXfrm>
    </dsp:sp>
    <dsp:sp modelId="{1B9D60E7-8537-4B70-B3FA-AA913286D16B}">
      <dsp:nvSpPr>
        <dsp:cNvPr id="0" name=""/>
        <dsp:cNvSpPr/>
      </dsp:nvSpPr>
      <dsp:spPr>
        <a:xfrm rot="5592049">
          <a:off x="1253199" y="505420"/>
          <a:ext cx="436529" cy="203364"/>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A7E093-07BB-499C-BF5B-92924FE8DA56}">
      <dsp:nvSpPr>
        <dsp:cNvPr id="0" name=""/>
        <dsp:cNvSpPr/>
      </dsp:nvSpPr>
      <dsp:spPr>
        <a:xfrm>
          <a:off x="1657274" y="160868"/>
          <a:ext cx="1000125" cy="880302"/>
        </a:xfrm>
        <a:prstGeom prst="ellipse">
          <a:avLst/>
        </a:prstGeom>
        <a:solidFill>
          <a:schemeClr val="accent2">
            <a:hueOff val="-1314891"/>
            <a:satOff val="3509"/>
            <a:lumOff val="40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Non-Employee</a:t>
          </a:r>
          <a:endParaRPr lang="en-US" sz="300" b="1" kern="1200" dirty="0"/>
        </a:p>
      </dsp:txBody>
      <dsp:txXfrm>
        <a:off x="1803739" y="289785"/>
        <a:ext cx="707195" cy="622468"/>
      </dsp:txXfrm>
    </dsp:sp>
    <dsp:sp modelId="{096B6C1A-3A6C-4887-B626-D058B6E313AE}">
      <dsp:nvSpPr>
        <dsp:cNvPr id="0" name=""/>
        <dsp:cNvSpPr/>
      </dsp:nvSpPr>
      <dsp:spPr>
        <a:xfrm rot="5402324">
          <a:off x="2681276" y="506282"/>
          <a:ext cx="452076" cy="229816"/>
        </a:xfrm>
        <a:prstGeom prst="triangle">
          <a:avLst/>
        </a:prstGeom>
        <a:solidFill>
          <a:schemeClr val="accent2">
            <a:hueOff val="-1502732"/>
            <a:satOff val="4010"/>
            <a:lumOff val="46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3DFB19-8104-45AB-A31C-686BB8CB22A9}">
      <dsp:nvSpPr>
        <dsp:cNvPr id="0" name=""/>
        <dsp:cNvSpPr/>
      </dsp:nvSpPr>
      <dsp:spPr>
        <a:xfrm>
          <a:off x="3183465" y="83159"/>
          <a:ext cx="1254486" cy="949954"/>
        </a:xfrm>
        <a:prstGeom prst="ellipse">
          <a:avLst/>
        </a:prstGeom>
        <a:solidFill>
          <a:schemeClr val="accent2">
            <a:hueOff val="-2629781"/>
            <a:satOff val="7017"/>
            <a:lumOff val="80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Have you been paid by Purdue before?</a:t>
          </a:r>
        </a:p>
      </dsp:txBody>
      <dsp:txXfrm>
        <a:off x="3367180" y="222277"/>
        <a:ext cx="887056" cy="671718"/>
      </dsp:txXfrm>
    </dsp:sp>
    <dsp:sp modelId="{64ABF2AB-112D-4B52-8A0F-16C1A0A6FD99}">
      <dsp:nvSpPr>
        <dsp:cNvPr id="0" name=""/>
        <dsp:cNvSpPr/>
      </dsp:nvSpPr>
      <dsp:spPr>
        <a:xfrm rot="5400000">
          <a:off x="4454437" y="392155"/>
          <a:ext cx="480566" cy="190455"/>
        </a:xfrm>
        <a:prstGeom prst="triangle">
          <a:avLst/>
        </a:prstGeom>
        <a:solidFill>
          <a:schemeClr val="accent2">
            <a:hueOff val="-3005464"/>
            <a:satOff val="8019"/>
            <a:lumOff val="92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32FFDA-0527-4538-B17F-6F54FFE180D3}">
      <dsp:nvSpPr>
        <dsp:cNvPr id="0" name=""/>
        <dsp:cNvSpPr/>
      </dsp:nvSpPr>
      <dsp:spPr>
        <a:xfrm>
          <a:off x="1672948" y="2108925"/>
          <a:ext cx="811697" cy="811697"/>
        </a:xfrm>
        <a:prstGeom prst="ellipse">
          <a:avLst/>
        </a:prstGeom>
        <a:solidFill>
          <a:schemeClr val="accent2">
            <a:hueOff val="-3944672"/>
            <a:satOff val="10526"/>
            <a:lumOff val="121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Yes</a:t>
          </a:r>
        </a:p>
      </dsp:txBody>
      <dsp:txXfrm>
        <a:off x="1791818" y="2227795"/>
        <a:ext cx="573957" cy="573957"/>
      </dsp:txXfrm>
    </dsp:sp>
    <dsp:sp modelId="{43BAD01B-25B9-4721-889B-7D366CC27F91}">
      <dsp:nvSpPr>
        <dsp:cNvPr id="0" name=""/>
        <dsp:cNvSpPr/>
      </dsp:nvSpPr>
      <dsp:spPr>
        <a:xfrm rot="13390078">
          <a:off x="2199871" y="1992595"/>
          <a:ext cx="425928" cy="167501"/>
        </a:xfrm>
        <a:prstGeom prst="triangle">
          <a:avLst/>
        </a:prstGeom>
        <a:solidFill>
          <a:schemeClr val="accent2">
            <a:hueOff val="-4508196"/>
            <a:satOff val="12029"/>
            <a:lumOff val="1386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3C6702-87D6-4565-A6F4-411652C246B3}">
      <dsp:nvSpPr>
        <dsp:cNvPr id="0" name=""/>
        <dsp:cNvSpPr/>
      </dsp:nvSpPr>
      <dsp:spPr>
        <a:xfrm>
          <a:off x="2390538" y="1241205"/>
          <a:ext cx="1503702" cy="953696"/>
        </a:xfrm>
        <a:prstGeom prst="ellipse">
          <a:avLst/>
        </a:prstGeom>
        <a:solidFill>
          <a:schemeClr val="accent2">
            <a:hueOff val="-5259562"/>
            <a:satOff val="14034"/>
            <a:lumOff val="16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Has anything changed since you were paid last time by Purdue? (i.e. address, bank information)</a:t>
          </a:r>
        </a:p>
      </dsp:txBody>
      <dsp:txXfrm>
        <a:off x="2610750" y="1380871"/>
        <a:ext cx="1063278" cy="674364"/>
      </dsp:txXfrm>
    </dsp:sp>
    <dsp:sp modelId="{25C7FE94-AEBB-43F9-8038-C894E9AB0977}">
      <dsp:nvSpPr>
        <dsp:cNvPr id="0" name=""/>
        <dsp:cNvSpPr/>
      </dsp:nvSpPr>
      <dsp:spPr>
        <a:xfrm rot="14270702">
          <a:off x="4328927" y="620389"/>
          <a:ext cx="425928" cy="1094943"/>
        </a:xfrm>
        <a:prstGeom prst="triangle">
          <a:avLst/>
        </a:prstGeom>
        <a:solidFill>
          <a:schemeClr val="accent2">
            <a:hueOff val="-6010929"/>
            <a:satOff val="16039"/>
            <a:lumOff val="184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F8792E-731E-4D29-902F-38A1C90D304F}">
      <dsp:nvSpPr>
        <dsp:cNvPr id="0" name=""/>
        <dsp:cNvSpPr/>
      </dsp:nvSpPr>
      <dsp:spPr>
        <a:xfrm>
          <a:off x="5000544" y="108564"/>
          <a:ext cx="811697" cy="811697"/>
        </a:xfrm>
        <a:prstGeom prst="ellipse">
          <a:avLst/>
        </a:prstGeom>
        <a:solidFill>
          <a:schemeClr val="accent2">
            <a:hueOff val="-6574453"/>
            <a:satOff val="17542"/>
            <a:lumOff val="202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Yes</a:t>
          </a:r>
        </a:p>
      </dsp:txBody>
      <dsp:txXfrm>
        <a:off x="5119414" y="227434"/>
        <a:ext cx="573957" cy="573957"/>
      </dsp:txXfrm>
    </dsp:sp>
    <dsp:sp modelId="{4EBA5CA5-627A-4090-8B10-E64769436F3F}">
      <dsp:nvSpPr>
        <dsp:cNvPr id="0" name=""/>
        <dsp:cNvSpPr/>
      </dsp:nvSpPr>
      <dsp:spPr>
        <a:xfrm rot="13443812">
          <a:off x="1436080" y="2905994"/>
          <a:ext cx="477797" cy="211902"/>
        </a:xfrm>
        <a:prstGeom prst="triangle">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486C8282-5CCB-4FB2-BD98-43B97D6B06DB}">
      <dsp:nvSpPr>
        <dsp:cNvPr id="0" name=""/>
        <dsp:cNvSpPr/>
      </dsp:nvSpPr>
      <dsp:spPr>
        <a:xfrm>
          <a:off x="269795" y="3095940"/>
          <a:ext cx="1652137" cy="1302766"/>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Required Documents:            1) Payee Certification (PC) form</a:t>
          </a:r>
        </a:p>
        <a:p>
          <a:pPr marL="0" lvl="0" indent="0" algn="ctr" defTabSz="466725">
            <a:lnSpc>
              <a:spcPct val="90000"/>
            </a:lnSpc>
            <a:spcBef>
              <a:spcPct val="0"/>
            </a:spcBef>
            <a:spcAft>
              <a:spcPct val="35000"/>
            </a:spcAft>
            <a:buNone/>
          </a:pPr>
          <a:r>
            <a:rPr lang="en-US" sz="1050" kern="1200" dirty="0"/>
            <a:t> 2) Substitute W9</a:t>
          </a:r>
        </a:p>
      </dsp:txBody>
      <dsp:txXfrm>
        <a:off x="511745" y="3286726"/>
        <a:ext cx="1168237" cy="921194"/>
      </dsp:txXfrm>
    </dsp:sp>
    <dsp:sp modelId="{920BACD8-AD0B-4ED1-A644-5E5E27D2BABB}">
      <dsp:nvSpPr>
        <dsp:cNvPr id="0" name=""/>
        <dsp:cNvSpPr/>
      </dsp:nvSpPr>
      <dsp:spPr>
        <a:xfrm rot="8226873">
          <a:off x="3603122" y="2071732"/>
          <a:ext cx="425928" cy="167501"/>
        </a:xfrm>
        <a:prstGeom prst="triangle">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828A74A0-BB73-49EF-B35A-A5688E40AE43}">
      <dsp:nvSpPr>
        <dsp:cNvPr id="0" name=""/>
        <dsp:cNvSpPr/>
      </dsp:nvSpPr>
      <dsp:spPr>
        <a:xfrm>
          <a:off x="3842405" y="2155623"/>
          <a:ext cx="811697" cy="811697"/>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No</a:t>
          </a:r>
        </a:p>
      </dsp:txBody>
      <dsp:txXfrm>
        <a:off x="3961275" y="2274493"/>
        <a:ext cx="573957" cy="573957"/>
      </dsp:txXfrm>
    </dsp:sp>
    <dsp:sp modelId="{6AE39C84-B450-41B4-9E84-689E1C9B49A2}">
      <dsp:nvSpPr>
        <dsp:cNvPr id="0" name=""/>
        <dsp:cNvSpPr/>
      </dsp:nvSpPr>
      <dsp:spPr>
        <a:xfrm rot="8286357">
          <a:off x="4458858" y="2938827"/>
          <a:ext cx="484438" cy="254859"/>
        </a:xfrm>
        <a:prstGeom prst="triangle">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1B8C136B-C760-4D81-8E86-63037CAD3396}">
      <dsp:nvSpPr>
        <dsp:cNvPr id="0" name=""/>
        <dsp:cNvSpPr/>
      </dsp:nvSpPr>
      <dsp:spPr>
        <a:xfrm>
          <a:off x="4505168" y="3183402"/>
          <a:ext cx="1556415" cy="1063944"/>
        </a:xfrm>
        <a:prstGeom prst="ellipse">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u="sng" kern="1200" dirty="0"/>
            <a:t>Required Document:           </a:t>
          </a:r>
          <a:r>
            <a:rPr lang="en-US" sz="1050" kern="1200" dirty="0"/>
            <a:t> Payee Certification (PC) form</a:t>
          </a:r>
        </a:p>
      </dsp:txBody>
      <dsp:txXfrm>
        <a:off x="4733100" y="3339213"/>
        <a:ext cx="1100551" cy="752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FE455-4543-4CCC-8DD0-09118A6AE886}">
      <dsp:nvSpPr>
        <dsp:cNvPr id="0" name=""/>
        <dsp:cNvSpPr/>
      </dsp:nvSpPr>
      <dsp:spPr>
        <a:xfrm>
          <a:off x="100457" y="273698"/>
          <a:ext cx="1017093" cy="101709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Are you assisting an employee or non-employee?</a:t>
          </a:r>
        </a:p>
      </dsp:txBody>
      <dsp:txXfrm>
        <a:off x="249407" y="422648"/>
        <a:ext cx="719193" cy="719193"/>
      </dsp:txXfrm>
    </dsp:sp>
    <dsp:sp modelId="{1B9D60E7-8537-4B70-B3FA-AA913286D16B}">
      <dsp:nvSpPr>
        <dsp:cNvPr id="0" name=""/>
        <dsp:cNvSpPr/>
      </dsp:nvSpPr>
      <dsp:spPr>
        <a:xfrm rot="5638656">
          <a:off x="1180371" y="661326"/>
          <a:ext cx="364843" cy="177445"/>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2DDD34-5BAB-4DC1-9041-C50264AD2C42}">
      <dsp:nvSpPr>
        <dsp:cNvPr id="0" name=""/>
        <dsp:cNvSpPr/>
      </dsp:nvSpPr>
      <dsp:spPr>
        <a:xfrm>
          <a:off x="1614502" y="342590"/>
          <a:ext cx="1035566" cy="811375"/>
        </a:xfrm>
        <a:prstGeom prst="ellipse">
          <a:avLst/>
        </a:prstGeom>
        <a:solidFill>
          <a:schemeClr val="accent2">
            <a:hueOff val="-1168792"/>
            <a:satOff val="3119"/>
            <a:lumOff val="359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Non-Employee</a:t>
          </a:r>
          <a:endParaRPr lang="en-US" sz="300" b="1" kern="1200" dirty="0"/>
        </a:p>
      </dsp:txBody>
      <dsp:txXfrm>
        <a:off x="1766157" y="461413"/>
        <a:ext cx="732256" cy="573729"/>
      </dsp:txXfrm>
    </dsp:sp>
    <dsp:sp modelId="{F2A2D971-C7A6-4119-819F-2D473C7926AC}">
      <dsp:nvSpPr>
        <dsp:cNvPr id="0" name=""/>
        <dsp:cNvSpPr/>
      </dsp:nvSpPr>
      <dsp:spPr>
        <a:xfrm rot="5410111">
          <a:off x="2679264" y="677334"/>
          <a:ext cx="355982" cy="146152"/>
        </a:xfrm>
        <a:prstGeom prst="triangle">
          <a:avLst/>
        </a:prstGeom>
        <a:solidFill>
          <a:schemeClr val="accent2">
            <a:hueOff val="-1314891"/>
            <a:satOff val="3509"/>
            <a:lumOff val="40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3DFB19-8104-45AB-A31C-686BB8CB22A9}">
      <dsp:nvSpPr>
        <dsp:cNvPr id="0" name=""/>
        <dsp:cNvSpPr/>
      </dsp:nvSpPr>
      <dsp:spPr>
        <a:xfrm>
          <a:off x="3056170" y="355560"/>
          <a:ext cx="1048476" cy="793953"/>
        </a:xfrm>
        <a:prstGeom prst="ellipse">
          <a:avLst/>
        </a:prstGeom>
        <a:solidFill>
          <a:schemeClr val="accent2">
            <a:hueOff val="-2337583"/>
            <a:satOff val="6237"/>
            <a:lumOff val="719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Have you been paid by Purdue before?</a:t>
          </a:r>
        </a:p>
      </dsp:txBody>
      <dsp:txXfrm>
        <a:off x="3209716" y="471832"/>
        <a:ext cx="741384" cy="561409"/>
      </dsp:txXfrm>
    </dsp:sp>
    <dsp:sp modelId="{64ABF2AB-112D-4B52-8A0F-16C1A0A6FD99}">
      <dsp:nvSpPr>
        <dsp:cNvPr id="0" name=""/>
        <dsp:cNvSpPr/>
      </dsp:nvSpPr>
      <dsp:spPr>
        <a:xfrm rot="5587323">
          <a:off x="4299772" y="543172"/>
          <a:ext cx="465917" cy="544597"/>
        </a:xfrm>
        <a:prstGeom prst="triangle">
          <a:avLst/>
        </a:prstGeom>
        <a:solidFill>
          <a:schemeClr val="accent2">
            <a:hueOff val="-2629781"/>
            <a:satOff val="7017"/>
            <a:lumOff val="80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F10047-FE0F-45E5-9E1A-0AFD2F7629F4}">
      <dsp:nvSpPr>
        <dsp:cNvPr id="0" name=""/>
        <dsp:cNvSpPr/>
      </dsp:nvSpPr>
      <dsp:spPr>
        <a:xfrm>
          <a:off x="5058913" y="567794"/>
          <a:ext cx="678401" cy="678401"/>
        </a:xfrm>
        <a:prstGeom prst="ellipse">
          <a:avLst/>
        </a:prstGeom>
        <a:solidFill>
          <a:schemeClr val="accent2">
            <a:hueOff val="-3506375"/>
            <a:satOff val="9356"/>
            <a:lumOff val="10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No</a:t>
          </a:r>
        </a:p>
      </dsp:txBody>
      <dsp:txXfrm>
        <a:off x="5158263" y="667144"/>
        <a:ext cx="479701" cy="479701"/>
      </dsp:txXfrm>
    </dsp:sp>
    <dsp:sp modelId="{FEE76E2B-367D-4178-BFEB-25A5A21CEDE9}">
      <dsp:nvSpPr>
        <dsp:cNvPr id="0" name=""/>
        <dsp:cNvSpPr/>
      </dsp:nvSpPr>
      <dsp:spPr>
        <a:xfrm rot="13945137">
          <a:off x="4718060" y="1272468"/>
          <a:ext cx="355982" cy="146152"/>
        </a:xfrm>
        <a:prstGeom prst="triangle">
          <a:avLst/>
        </a:prstGeom>
        <a:solidFill>
          <a:schemeClr val="accent2">
            <a:hueOff val="-3944672"/>
            <a:satOff val="10526"/>
            <a:lumOff val="1213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D31A64-60CA-470E-B79D-AD14C2852891}">
      <dsp:nvSpPr>
        <dsp:cNvPr id="0" name=""/>
        <dsp:cNvSpPr/>
      </dsp:nvSpPr>
      <dsp:spPr>
        <a:xfrm>
          <a:off x="3587382" y="1323091"/>
          <a:ext cx="1230084" cy="1151952"/>
        </a:xfrm>
        <a:prstGeom prst="ellipse">
          <a:avLst/>
        </a:prstGeom>
        <a:solidFill>
          <a:schemeClr val="accent2">
            <a:hueOff val="-4675166"/>
            <a:satOff val="12475"/>
            <a:lumOff val="143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355600">
            <a:lnSpc>
              <a:spcPct val="90000"/>
            </a:lnSpc>
            <a:spcBef>
              <a:spcPct val="0"/>
            </a:spcBef>
            <a:spcAft>
              <a:spcPct val="35000"/>
            </a:spcAft>
            <a:buNone/>
          </a:pPr>
          <a:r>
            <a:rPr lang="en-US" sz="800" kern="1200" dirty="0"/>
            <a:t>Required Documents           1) Payee Certification (PC) form  2) Substitute W9 3) Receipts (if applicable)</a:t>
          </a:r>
        </a:p>
      </dsp:txBody>
      <dsp:txXfrm>
        <a:off x="3767524" y="1491790"/>
        <a:ext cx="869800" cy="814554"/>
      </dsp:txXfrm>
    </dsp:sp>
    <dsp:sp modelId="{091CEB3D-4B41-43D5-81EF-D0D472AE0C84}">
      <dsp:nvSpPr>
        <dsp:cNvPr id="0" name=""/>
        <dsp:cNvSpPr/>
      </dsp:nvSpPr>
      <dsp:spPr>
        <a:xfrm rot="16533523">
          <a:off x="3203213" y="1746067"/>
          <a:ext cx="355982" cy="146152"/>
        </a:xfrm>
        <a:prstGeom prst="triangle">
          <a:avLst/>
        </a:prstGeom>
        <a:solidFill>
          <a:schemeClr val="accent2">
            <a:hueOff val="-5259562"/>
            <a:satOff val="14034"/>
            <a:lumOff val="16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D8570B-2A24-4F00-9428-3B0FD2B6B8DD}">
      <dsp:nvSpPr>
        <dsp:cNvPr id="0" name=""/>
        <dsp:cNvSpPr/>
      </dsp:nvSpPr>
      <dsp:spPr>
        <a:xfrm>
          <a:off x="1985174" y="1204677"/>
          <a:ext cx="1198294" cy="1073821"/>
        </a:xfrm>
        <a:prstGeom prst="ellipse">
          <a:avLst/>
        </a:prstGeom>
        <a:solidFill>
          <a:schemeClr val="accent2">
            <a:hueOff val="-5843958"/>
            <a:satOff val="15593"/>
            <a:lumOff val="1797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What is the Citizenship status on the PC form: Citizen, Permanent Resident, Non-Resident Alien or Foreign Entity?</a:t>
          </a:r>
        </a:p>
      </dsp:txBody>
      <dsp:txXfrm>
        <a:off x="2160660" y="1361934"/>
        <a:ext cx="847322" cy="759307"/>
      </dsp:txXfrm>
    </dsp:sp>
    <dsp:sp modelId="{835A3EC6-403E-442F-AA3F-E2AED7D1AE1C}">
      <dsp:nvSpPr>
        <dsp:cNvPr id="0" name=""/>
        <dsp:cNvSpPr/>
      </dsp:nvSpPr>
      <dsp:spPr>
        <a:xfrm rot="16092878">
          <a:off x="1665385" y="1697863"/>
          <a:ext cx="355982" cy="146152"/>
        </a:xfrm>
        <a:prstGeom prst="triangle">
          <a:avLst/>
        </a:prstGeom>
        <a:solidFill>
          <a:schemeClr val="accent2">
            <a:hueOff val="-6574453"/>
            <a:satOff val="17542"/>
            <a:lumOff val="2022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D83278-A418-4A50-BBF6-CAB8C02949CE}">
      <dsp:nvSpPr>
        <dsp:cNvPr id="0" name=""/>
        <dsp:cNvSpPr/>
      </dsp:nvSpPr>
      <dsp:spPr>
        <a:xfrm>
          <a:off x="765700" y="1404263"/>
          <a:ext cx="944565" cy="758581"/>
        </a:xfrm>
        <a:prstGeom prst="ellipse">
          <a:avLst/>
        </a:prstGeom>
        <a:solidFill>
          <a:schemeClr val="accent2">
            <a:hueOff val="-7012750"/>
            <a:satOff val="18712"/>
            <a:lumOff val="2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Non-Resident Alien or Foreign Entity</a:t>
          </a:r>
        </a:p>
      </dsp:txBody>
      <dsp:txXfrm>
        <a:off x="904028" y="1515355"/>
        <a:ext cx="667909" cy="536397"/>
      </dsp:txXfrm>
    </dsp:sp>
    <dsp:sp modelId="{6E8FB2CA-3B43-4401-A14B-4C689DB05B20}">
      <dsp:nvSpPr>
        <dsp:cNvPr id="0" name=""/>
        <dsp:cNvSpPr/>
      </dsp:nvSpPr>
      <dsp:spPr>
        <a:xfrm rot="11935382">
          <a:off x="857657" y="2213599"/>
          <a:ext cx="355982" cy="297600"/>
        </a:xfrm>
        <a:prstGeom prst="triangle">
          <a:avLst/>
        </a:prstGeom>
        <a:solidFill>
          <a:schemeClr val="accent2">
            <a:hueOff val="-7889344"/>
            <a:satOff val="21051"/>
            <a:lumOff val="242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64ED23-8EF4-46B4-910A-213BBE82522D}">
      <dsp:nvSpPr>
        <dsp:cNvPr id="0" name=""/>
        <dsp:cNvSpPr/>
      </dsp:nvSpPr>
      <dsp:spPr>
        <a:xfrm>
          <a:off x="273543" y="2500966"/>
          <a:ext cx="1062804" cy="1091459"/>
        </a:xfrm>
        <a:prstGeom prst="ellipse">
          <a:avLst/>
        </a:prstGeom>
        <a:solidFill>
          <a:schemeClr val="accent2">
            <a:hueOff val="-8181541"/>
            <a:satOff val="21831"/>
            <a:lumOff val="2516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Glacier Documents required: Email Sandy Johnson to request initiation of Glacier</a:t>
          </a:r>
        </a:p>
      </dsp:txBody>
      <dsp:txXfrm>
        <a:off x="429187" y="2660806"/>
        <a:ext cx="751516" cy="771779"/>
      </dsp:txXfrm>
    </dsp:sp>
    <dsp:sp modelId="{A618FC0E-2E3F-4A9B-A358-01143EC475C9}">
      <dsp:nvSpPr>
        <dsp:cNvPr id="0" name=""/>
        <dsp:cNvSpPr/>
      </dsp:nvSpPr>
      <dsp:spPr>
        <a:xfrm rot="6122728">
          <a:off x="1374978" y="3198588"/>
          <a:ext cx="512668" cy="302708"/>
        </a:xfrm>
        <a:prstGeom prst="triangle">
          <a:avLst/>
        </a:prstGeom>
        <a:solidFill>
          <a:schemeClr val="accent2">
            <a:hueOff val="-9204234"/>
            <a:satOff val="24560"/>
            <a:lumOff val="283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1E5E4C-FB8B-40EA-83C9-557B26BD3BC7}">
      <dsp:nvSpPr>
        <dsp:cNvPr id="0" name=""/>
        <dsp:cNvSpPr/>
      </dsp:nvSpPr>
      <dsp:spPr>
        <a:xfrm>
          <a:off x="2091266" y="2913982"/>
          <a:ext cx="1419141" cy="1117218"/>
        </a:xfrm>
        <a:prstGeom prst="ellipse">
          <a:avLst/>
        </a:prstGeom>
        <a:solidFill>
          <a:schemeClr val="accent2">
            <a:hueOff val="-9350333"/>
            <a:satOff val="24949"/>
            <a:lumOff val="2875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An email will be sent to the individual providing instructions regarding how to complete Glacier from support@online-tax.net</a:t>
          </a:r>
        </a:p>
      </dsp:txBody>
      <dsp:txXfrm>
        <a:off x="2299094" y="3077595"/>
        <a:ext cx="1003485" cy="789992"/>
      </dsp:txXfrm>
    </dsp:sp>
    <dsp:sp modelId="{CA38DDB4-685A-4B9B-B2E7-0BD98E3FEBAD}">
      <dsp:nvSpPr>
        <dsp:cNvPr id="0" name=""/>
        <dsp:cNvSpPr/>
      </dsp:nvSpPr>
      <dsp:spPr>
        <a:xfrm rot="5508419">
          <a:off x="3592793" y="3307876"/>
          <a:ext cx="355982" cy="331825"/>
        </a:xfrm>
        <a:prstGeom prst="triangle">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1B8C136B-C760-4D81-8E86-63037CAD3396}">
      <dsp:nvSpPr>
        <dsp:cNvPr id="0" name=""/>
        <dsp:cNvSpPr/>
      </dsp:nvSpPr>
      <dsp:spPr>
        <a:xfrm>
          <a:off x="4065729" y="2664388"/>
          <a:ext cx="1429860" cy="1741325"/>
        </a:xfrm>
        <a:prstGeom prst="ellipse">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 </a:t>
          </a:r>
          <a:r>
            <a:rPr lang="en-US" sz="800" kern="1200" dirty="0"/>
            <a:t>Once the individual has completed Glacier requirements, they will need to provide Glacier documents to finalize the reimbursement packet</a:t>
          </a:r>
          <a:endParaRPr lang="en-US" sz="1050" kern="1200" dirty="0"/>
        </a:p>
      </dsp:txBody>
      <dsp:txXfrm>
        <a:off x="4275127" y="2919399"/>
        <a:ext cx="1011064" cy="12313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FE455-4543-4CCC-8DD0-09118A6AE886}">
      <dsp:nvSpPr>
        <dsp:cNvPr id="0" name=""/>
        <dsp:cNvSpPr/>
      </dsp:nvSpPr>
      <dsp:spPr>
        <a:xfrm>
          <a:off x="355808" y="61186"/>
          <a:ext cx="1156822" cy="115682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Are you assisting an employee or non-employee?</a:t>
          </a:r>
        </a:p>
      </dsp:txBody>
      <dsp:txXfrm>
        <a:off x="525221" y="230599"/>
        <a:ext cx="817996" cy="817996"/>
      </dsp:txXfrm>
    </dsp:sp>
    <dsp:sp modelId="{1B9D60E7-8537-4B70-B3FA-AA913286D16B}">
      <dsp:nvSpPr>
        <dsp:cNvPr id="0" name=""/>
        <dsp:cNvSpPr/>
      </dsp:nvSpPr>
      <dsp:spPr>
        <a:xfrm rot="5706563">
          <a:off x="1655278" y="522447"/>
          <a:ext cx="414965" cy="194913"/>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2DDD34-5BAB-4DC1-9041-C50264AD2C42}">
      <dsp:nvSpPr>
        <dsp:cNvPr id="0" name=""/>
        <dsp:cNvSpPr/>
      </dsp:nvSpPr>
      <dsp:spPr>
        <a:xfrm>
          <a:off x="2220086" y="173411"/>
          <a:ext cx="1177832" cy="922841"/>
        </a:xfrm>
        <a:prstGeom prst="ellipse">
          <a:avLst/>
        </a:prstGeom>
        <a:solidFill>
          <a:schemeClr val="accent2">
            <a:hueOff val="-1502732"/>
            <a:satOff val="4010"/>
            <a:lumOff val="462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Non-Employee</a:t>
          </a:r>
          <a:endParaRPr lang="en-US" sz="300" b="1" kern="1200" dirty="0"/>
        </a:p>
      </dsp:txBody>
      <dsp:txXfrm>
        <a:off x="2392576" y="308558"/>
        <a:ext cx="832852" cy="652547"/>
      </dsp:txXfrm>
    </dsp:sp>
    <dsp:sp modelId="{F2A2D971-C7A6-4119-819F-2D473C7926AC}">
      <dsp:nvSpPr>
        <dsp:cNvPr id="0" name=""/>
        <dsp:cNvSpPr/>
      </dsp:nvSpPr>
      <dsp:spPr>
        <a:xfrm rot="5377871">
          <a:off x="3546115" y="548514"/>
          <a:ext cx="404887" cy="160540"/>
        </a:xfrm>
        <a:prstGeom prst="triangle">
          <a:avLst/>
        </a:prstGeom>
        <a:solidFill>
          <a:schemeClr val="accent2">
            <a:hueOff val="-1753187"/>
            <a:satOff val="4678"/>
            <a:lumOff val="53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3DFB19-8104-45AB-A31C-686BB8CB22A9}">
      <dsp:nvSpPr>
        <dsp:cNvPr id="0" name=""/>
        <dsp:cNvSpPr/>
      </dsp:nvSpPr>
      <dsp:spPr>
        <a:xfrm>
          <a:off x="4090110" y="171234"/>
          <a:ext cx="1192516" cy="903027"/>
        </a:xfrm>
        <a:prstGeom prst="ellipse">
          <a:avLst/>
        </a:prstGeom>
        <a:solidFill>
          <a:schemeClr val="accent2">
            <a:hueOff val="-3005464"/>
            <a:satOff val="8019"/>
            <a:lumOff val="92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Have you been paid by Purdue before?</a:t>
          </a:r>
        </a:p>
      </dsp:txBody>
      <dsp:txXfrm>
        <a:off x="4264750" y="303479"/>
        <a:ext cx="843236" cy="638537"/>
      </dsp:txXfrm>
    </dsp:sp>
    <dsp:sp modelId="{64ABF2AB-112D-4B52-8A0F-16C1A0A6FD99}">
      <dsp:nvSpPr>
        <dsp:cNvPr id="0" name=""/>
        <dsp:cNvSpPr/>
      </dsp:nvSpPr>
      <dsp:spPr>
        <a:xfrm rot="5511671">
          <a:off x="5431237" y="581587"/>
          <a:ext cx="377383" cy="195308"/>
        </a:xfrm>
        <a:prstGeom prst="triangle">
          <a:avLst/>
        </a:prstGeom>
        <a:solidFill>
          <a:schemeClr val="accent2">
            <a:hueOff val="-3506375"/>
            <a:satOff val="9356"/>
            <a:lumOff val="10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F10047-FE0F-45E5-9E1A-0AFD2F7629F4}">
      <dsp:nvSpPr>
        <dsp:cNvPr id="0" name=""/>
        <dsp:cNvSpPr/>
      </dsp:nvSpPr>
      <dsp:spPr>
        <a:xfrm>
          <a:off x="5883377" y="336422"/>
          <a:ext cx="771600" cy="771600"/>
        </a:xfrm>
        <a:prstGeom prst="ellipse">
          <a:avLst/>
        </a:prstGeom>
        <a:solidFill>
          <a:schemeClr val="accent2">
            <a:hueOff val="-4508196"/>
            <a:satOff val="12029"/>
            <a:lumOff val="138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No</a:t>
          </a:r>
        </a:p>
      </dsp:txBody>
      <dsp:txXfrm>
        <a:off x="5996375" y="449420"/>
        <a:ext cx="545604" cy="545604"/>
      </dsp:txXfrm>
    </dsp:sp>
    <dsp:sp modelId="{FEE76E2B-367D-4178-BFEB-25A5A21CEDE9}">
      <dsp:nvSpPr>
        <dsp:cNvPr id="0" name=""/>
        <dsp:cNvSpPr/>
      </dsp:nvSpPr>
      <dsp:spPr>
        <a:xfrm rot="12253063">
          <a:off x="5771514" y="1207561"/>
          <a:ext cx="404887" cy="529827"/>
        </a:xfrm>
        <a:prstGeom prst="triangle">
          <a:avLst/>
        </a:prstGeom>
        <a:solidFill>
          <a:schemeClr val="accent2">
            <a:hueOff val="-5259562"/>
            <a:satOff val="14034"/>
            <a:lumOff val="16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D31A64-60CA-470E-B79D-AD14C2852891}">
      <dsp:nvSpPr>
        <dsp:cNvPr id="0" name=""/>
        <dsp:cNvSpPr/>
      </dsp:nvSpPr>
      <dsp:spPr>
        <a:xfrm>
          <a:off x="4880564" y="1762746"/>
          <a:ext cx="1399073" cy="1310208"/>
        </a:xfrm>
        <a:prstGeom prst="ellipse">
          <a:avLst/>
        </a:prstGeom>
        <a:solidFill>
          <a:schemeClr val="accent2">
            <a:hueOff val="-6010929"/>
            <a:satOff val="16039"/>
            <a:lumOff val="1848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Required Documents 1) Payee Certification (PC) form  2) Substitute W9 3) Receipts (if applicable)</a:t>
          </a:r>
        </a:p>
      </dsp:txBody>
      <dsp:txXfrm>
        <a:off x="5085453" y="1954622"/>
        <a:ext cx="989295" cy="926456"/>
      </dsp:txXfrm>
    </dsp:sp>
    <dsp:sp modelId="{091CEB3D-4B41-43D5-81EF-D0D472AE0C84}">
      <dsp:nvSpPr>
        <dsp:cNvPr id="0" name=""/>
        <dsp:cNvSpPr/>
      </dsp:nvSpPr>
      <dsp:spPr>
        <a:xfrm rot="15876048">
          <a:off x="4422615" y="2427845"/>
          <a:ext cx="404887" cy="160540"/>
        </a:xfrm>
        <a:prstGeom prst="triangle">
          <a:avLst/>
        </a:prstGeom>
        <a:solidFill>
          <a:schemeClr val="accent2">
            <a:hueOff val="-7012750"/>
            <a:satOff val="18712"/>
            <a:lumOff val="215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D8570B-2A24-4F00-9428-3B0FD2B6B8DD}">
      <dsp:nvSpPr>
        <dsp:cNvPr id="0" name=""/>
        <dsp:cNvSpPr/>
      </dsp:nvSpPr>
      <dsp:spPr>
        <a:xfrm>
          <a:off x="3015907" y="1985123"/>
          <a:ext cx="1362916" cy="1221343"/>
        </a:xfrm>
        <a:prstGeom prst="ellipse">
          <a:avLst/>
        </a:prstGeom>
        <a:solidFill>
          <a:schemeClr val="accent2">
            <a:hueOff val="-7513661"/>
            <a:satOff val="20049"/>
            <a:lumOff val="231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What is the Citizenship status on the PC form: Citizen, Permanent Resident, Non-Resident Alien or Foreign Entity?</a:t>
          </a:r>
        </a:p>
      </dsp:txBody>
      <dsp:txXfrm>
        <a:off x="3215501" y="2163985"/>
        <a:ext cx="963728" cy="863619"/>
      </dsp:txXfrm>
    </dsp:sp>
    <dsp:sp modelId="{835A3EC6-403E-442F-AA3F-E2AED7D1AE1C}">
      <dsp:nvSpPr>
        <dsp:cNvPr id="0" name=""/>
        <dsp:cNvSpPr/>
      </dsp:nvSpPr>
      <dsp:spPr>
        <a:xfrm rot="15994079">
          <a:off x="2608679" y="2575782"/>
          <a:ext cx="404887" cy="160540"/>
        </a:xfrm>
        <a:prstGeom prst="triangle">
          <a:avLst/>
        </a:prstGeom>
        <a:solidFill>
          <a:schemeClr val="accent2">
            <a:hueOff val="-8765937"/>
            <a:satOff val="23390"/>
            <a:lumOff val="26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D83278-A418-4A50-BBF6-CAB8C02949CE}">
      <dsp:nvSpPr>
        <dsp:cNvPr id="0" name=""/>
        <dsp:cNvSpPr/>
      </dsp:nvSpPr>
      <dsp:spPr>
        <a:xfrm>
          <a:off x="1541515" y="2261472"/>
          <a:ext cx="1074330" cy="862795"/>
        </a:xfrm>
        <a:prstGeom prst="ellipse">
          <a:avLst/>
        </a:prstGeom>
        <a:solidFill>
          <a:schemeClr val="accent2">
            <a:hueOff val="-9016393"/>
            <a:satOff val="24058"/>
            <a:lumOff val="2773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Citizen or Permanent Resident</a:t>
          </a:r>
        </a:p>
      </dsp:txBody>
      <dsp:txXfrm>
        <a:off x="1698847" y="2387825"/>
        <a:ext cx="759666" cy="610089"/>
      </dsp:txXfrm>
    </dsp:sp>
    <dsp:sp modelId="{6E8FB2CA-3B43-4401-A14B-4C689DB05B20}">
      <dsp:nvSpPr>
        <dsp:cNvPr id="0" name=""/>
        <dsp:cNvSpPr/>
      </dsp:nvSpPr>
      <dsp:spPr>
        <a:xfrm rot="14453102">
          <a:off x="1293937" y="2893726"/>
          <a:ext cx="392065" cy="178393"/>
        </a:xfrm>
        <a:prstGeom prst="triangle">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1B8C136B-C760-4D81-8E86-63037CAD3396}">
      <dsp:nvSpPr>
        <dsp:cNvPr id="0" name=""/>
        <dsp:cNvSpPr/>
      </dsp:nvSpPr>
      <dsp:spPr>
        <a:xfrm>
          <a:off x="245538" y="2869734"/>
          <a:ext cx="1236122" cy="999714"/>
        </a:xfrm>
        <a:prstGeom prst="ellipse">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 </a:t>
          </a:r>
          <a:r>
            <a:rPr lang="en-US" sz="800" kern="1200" dirty="0"/>
            <a:t>Regular Required Documents</a:t>
          </a:r>
          <a:endParaRPr lang="en-US" sz="1050" kern="1200" dirty="0"/>
        </a:p>
      </dsp:txBody>
      <dsp:txXfrm>
        <a:off x="426564" y="3016139"/>
        <a:ext cx="874070" cy="7069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FE455-4543-4CCC-8DD0-09118A6AE886}">
      <dsp:nvSpPr>
        <dsp:cNvPr id="0" name=""/>
        <dsp:cNvSpPr/>
      </dsp:nvSpPr>
      <dsp:spPr>
        <a:xfrm>
          <a:off x="647825" y="93680"/>
          <a:ext cx="1765402" cy="161166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Is this ONLY for travel reimbursement to a Non Employee?</a:t>
          </a:r>
        </a:p>
      </dsp:txBody>
      <dsp:txXfrm>
        <a:off x="906362" y="329703"/>
        <a:ext cx="1248328" cy="1139622"/>
      </dsp:txXfrm>
    </dsp:sp>
    <dsp:sp modelId="{1B9D60E7-8537-4B70-B3FA-AA913286D16B}">
      <dsp:nvSpPr>
        <dsp:cNvPr id="0" name=""/>
        <dsp:cNvSpPr/>
      </dsp:nvSpPr>
      <dsp:spPr>
        <a:xfrm rot="16258592" flipV="1">
          <a:off x="2837814" y="644925"/>
          <a:ext cx="963161" cy="534660"/>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A7E093-07BB-499C-BF5B-92924FE8DA56}">
      <dsp:nvSpPr>
        <dsp:cNvPr id="0" name=""/>
        <dsp:cNvSpPr/>
      </dsp:nvSpPr>
      <dsp:spPr>
        <a:xfrm>
          <a:off x="4425507" y="294597"/>
          <a:ext cx="1194152" cy="1156430"/>
        </a:xfrm>
        <a:prstGeom prst="ellipse">
          <a:avLst/>
        </a:prstGeom>
        <a:solidFill>
          <a:schemeClr val="accent2">
            <a:hueOff val="-3506375"/>
            <a:satOff val="9356"/>
            <a:lumOff val="10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Yes, Can be processed as a One Time Payment</a:t>
          </a:r>
          <a:endParaRPr lang="en-US" sz="100" b="1" kern="1200" dirty="0"/>
        </a:p>
      </dsp:txBody>
      <dsp:txXfrm>
        <a:off x="4600387" y="463952"/>
        <a:ext cx="844392" cy="817720"/>
      </dsp:txXfrm>
    </dsp:sp>
    <dsp:sp modelId="{096B6C1A-3A6C-4887-B626-D058B6E313AE}">
      <dsp:nvSpPr>
        <dsp:cNvPr id="0" name=""/>
        <dsp:cNvSpPr/>
      </dsp:nvSpPr>
      <dsp:spPr>
        <a:xfrm rot="10929382">
          <a:off x="1116350" y="1866525"/>
          <a:ext cx="606867" cy="200493"/>
        </a:xfrm>
        <a:prstGeom prst="triangle">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1381A0FB-2CCB-45B0-A70E-4FCD1FFE677A}">
      <dsp:nvSpPr>
        <dsp:cNvPr id="0" name=""/>
        <dsp:cNvSpPr/>
      </dsp:nvSpPr>
      <dsp:spPr>
        <a:xfrm>
          <a:off x="4189571" y="2137517"/>
          <a:ext cx="1652435" cy="1962396"/>
        </a:xfrm>
        <a:prstGeom prst="ellipse">
          <a:avLst/>
        </a:prstGeom>
        <a:solidFill>
          <a:schemeClr val="accent2">
            <a:hueOff val="-7012750"/>
            <a:satOff val="18712"/>
            <a:lumOff val="2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u="sng" kern="1200" dirty="0"/>
            <a:t>Required Documents:</a:t>
          </a:r>
          <a:r>
            <a:rPr lang="en-US" sz="900" u="none" kern="1200" dirty="0"/>
            <a:t>          </a:t>
          </a:r>
        </a:p>
        <a:p>
          <a:pPr marL="0" lvl="0" indent="0" algn="ctr" defTabSz="400050">
            <a:lnSpc>
              <a:spcPct val="90000"/>
            </a:lnSpc>
            <a:spcBef>
              <a:spcPct val="0"/>
            </a:spcBef>
            <a:spcAft>
              <a:spcPct val="35000"/>
            </a:spcAft>
            <a:buNone/>
          </a:pPr>
          <a:r>
            <a:rPr lang="en-US" sz="900" kern="1200" dirty="0"/>
            <a:t>1) Form 17C </a:t>
          </a:r>
        </a:p>
        <a:p>
          <a:pPr marL="0" lvl="0" indent="0" algn="ctr" defTabSz="400050">
            <a:lnSpc>
              <a:spcPct val="90000"/>
            </a:lnSpc>
            <a:spcBef>
              <a:spcPct val="0"/>
            </a:spcBef>
            <a:spcAft>
              <a:spcPct val="35000"/>
            </a:spcAft>
            <a:buNone/>
          </a:pPr>
          <a:r>
            <a:rPr lang="en-US" sz="900" kern="1200" dirty="0"/>
            <a:t>2) ACH Form </a:t>
          </a:r>
        </a:p>
        <a:p>
          <a:pPr marL="0" lvl="0" indent="0" algn="ctr" defTabSz="400050">
            <a:lnSpc>
              <a:spcPct val="90000"/>
            </a:lnSpc>
            <a:spcBef>
              <a:spcPct val="0"/>
            </a:spcBef>
            <a:spcAft>
              <a:spcPct val="35000"/>
            </a:spcAft>
            <a:buNone/>
          </a:pPr>
          <a:r>
            <a:rPr lang="en-US" sz="900" kern="1200" dirty="0"/>
            <a:t>3) Payee Certification (PC) form </a:t>
          </a:r>
        </a:p>
        <a:p>
          <a:pPr marL="0" lvl="0" indent="0" algn="ctr" defTabSz="400050">
            <a:lnSpc>
              <a:spcPct val="90000"/>
            </a:lnSpc>
            <a:spcBef>
              <a:spcPct val="0"/>
            </a:spcBef>
            <a:spcAft>
              <a:spcPct val="35000"/>
            </a:spcAft>
            <a:buNone/>
          </a:pPr>
          <a:r>
            <a:rPr lang="en-US" sz="900" kern="1200" dirty="0"/>
            <a:t>4) Substitute W9</a:t>
          </a:r>
        </a:p>
        <a:p>
          <a:pPr marL="0" lvl="0" indent="0" algn="ctr" defTabSz="400050">
            <a:lnSpc>
              <a:spcPct val="90000"/>
            </a:lnSpc>
            <a:spcBef>
              <a:spcPct val="0"/>
            </a:spcBef>
            <a:spcAft>
              <a:spcPct val="35000"/>
            </a:spcAft>
            <a:buNone/>
          </a:pPr>
          <a:r>
            <a:rPr lang="en-US" sz="900" kern="1200" dirty="0"/>
            <a:t>5) Original Receipts</a:t>
          </a:r>
        </a:p>
        <a:p>
          <a:pPr marL="0" lvl="0" indent="0" algn="ctr" defTabSz="400050">
            <a:lnSpc>
              <a:spcPct val="90000"/>
            </a:lnSpc>
            <a:spcBef>
              <a:spcPct val="0"/>
            </a:spcBef>
            <a:spcAft>
              <a:spcPct val="35000"/>
            </a:spcAft>
            <a:buNone/>
          </a:pPr>
          <a:endParaRPr lang="en-US" sz="900" kern="1200" dirty="0"/>
        </a:p>
      </dsp:txBody>
      <dsp:txXfrm>
        <a:off x="4431565" y="2424903"/>
        <a:ext cx="1168447" cy="1387624"/>
      </dsp:txXfrm>
    </dsp:sp>
    <dsp:sp modelId="{F6E28396-7A88-4069-A2F8-25FF9EDE0F04}">
      <dsp:nvSpPr>
        <dsp:cNvPr id="0" name=""/>
        <dsp:cNvSpPr/>
      </dsp:nvSpPr>
      <dsp:spPr>
        <a:xfrm rot="10641677">
          <a:off x="4791269" y="1687069"/>
          <a:ext cx="554602" cy="267080"/>
        </a:xfrm>
        <a:prstGeom prst="triangle">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BCC581D3-888B-4665-9AFC-79655F2B540B}">
      <dsp:nvSpPr>
        <dsp:cNvPr id="0" name=""/>
        <dsp:cNvSpPr/>
      </dsp:nvSpPr>
      <dsp:spPr>
        <a:xfrm>
          <a:off x="788762" y="2285028"/>
          <a:ext cx="1277108" cy="1176315"/>
        </a:xfrm>
        <a:prstGeom prst="ellipse">
          <a:avLst/>
        </a:prstGeom>
        <a:solidFill>
          <a:schemeClr val="accent2">
            <a:hueOff val="-10519124"/>
            <a:satOff val="28068"/>
            <a:lumOff val="3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No, go to previous 4 Non Employee Decision Charts</a:t>
          </a:r>
        </a:p>
        <a:p>
          <a:pPr marL="0" lvl="0" indent="0" algn="ctr" defTabSz="400050">
            <a:lnSpc>
              <a:spcPct val="90000"/>
            </a:lnSpc>
            <a:spcBef>
              <a:spcPct val="0"/>
            </a:spcBef>
            <a:spcAft>
              <a:spcPct val="35000"/>
            </a:spcAft>
            <a:buNone/>
          </a:pPr>
          <a:endParaRPr lang="en-US" sz="900" kern="1200" dirty="0"/>
        </a:p>
      </dsp:txBody>
      <dsp:txXfrm>
        <a:off x="975790" y="2457295"/>
        <a:ext cx="903052" cy="8317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FE455-4543-4CCC-8DD0-09118A6AE886}">
      <dsp:nvSpPr>
        <dsp:cNvPr id="0" name=""/>
        <dsp:cNvSpPr/>
      </dsp:nvSpPr>
      <dsp:spPr>
        <a:xfrm>
          <a:off x="1308774" y="10063"/>
          <a:ext cx="1214017" cy="124794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Did the prospective employee/candidate attend alone?</a:t>
          </a:r>
        </a:p>
      </dsp:txBody>
      <dsp:txXfrm>
        <a:off x="1486563" y="192820"/>
        <a:ext cx="858439" cy="882426"/>
      </dsp:txXfrm>
    </dsp:sp>
    <dsp:sp modelId="{1B9D60E7-8537-4B70-B3FA-AA913286D16B}">
      <dsp:nvSpPr>
        <dsp:cNvPr id="0" name=""/>
        <dsp:cNvSpPr/>
      </dsp:nvSpPr>
      <dsp:spPr>
        <a:xfrm rot="5418138">
          <a:off x="2817263" y="408549"/>
          <a:ext cx="593890" cy="482813"/>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A7E093-07BB-499C-BF5B-92924FE8DA56}">
      <dsp:nvSpPr>
        <dsp:cNvPr id="0" name=""/>
        <dsp:cNvSpPr/>
      </dsp:nvSpPr>
      <dsp:spPr>
        <a:xfrm>
          <a:off x="3814898" y="24186"/>
          <a:ext cx="1554753" cy="1197634"/>
        </a:xfrm>
        <a:prstGeom prst="ellipse">
          <a:avLst/>
        </a:prstGeom>
        <a:solidFill>
          <a:schemeClr val="accent2">
            <a:hueOff val="-2629781"/>
            <a:satOff val="7017"/>
            <a:lumOff val="80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No, a spouse/dependent attended with them</a:t>
          </a:r>
          <a:endParaRPr lang="en-US" sz="100" b="1" kern="1200" dirty="0"/>
        </a:p>
      </dsp:txBody>
      <dsp:txXfrm>
        <a:off x="4042586" y="199575"/>
        <a:ext cx="1099377" cy="846856"/>
      </dsp:txXfrm>
    </dsp:sp>
    <dsp:sp modelId="{096B6C1A-3A6C-4887-B626-D058B6E313AE}">
      <dsp:nvSpPr>
        <dsp:cNvPr id="0" name=""/>
        <dsp:cNvSpPr/>
      </dsp:nvSpPr>
      <dsp:spPr>
        <a:xfrm rot="10664545">
          <a:off x="4373744" y="1278094"/>
          <a:ext cx="615040" cy="327547"/>
        </a:xfrm>
        <a:prstGeom prst="triangle">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5116BB1E-6BBF-4534-80FE-8A5732E48764}">
      <dsp:nvSpPr>
        <dsp:cNvPr id="0" name=""/>
        <dsp:cNvSpPr/>
      </dsp:nvSpPr>
      <dsp:spPr>
        <a:xfrm>
          <a:off x="3884441" y="1705232"/>
          <a:ext cx="1910337" cy="1635389"/>
        </a:xfrm>
        <a:prstGeom prst="ellipse">
          <a:avLst/>
        </a:prstGeom>
        <a:solidFill>
          <a:schemeClr val="accent2">
            <a:hueOff val="-5259562"/>
            <a:satOff val="14034"/>
            <a:lumOff val="16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u="sng" kern="1200" dirty="0"/>
            <a:t>Required Documents:</a:t>
          </a:r>
          <a:r>
            <a:rPr lang="en-US" sz="900" u="none" kern="1200" dirty="0"/>
            <a:t>          </a:t>
          </a:r>
        </a:p>
        <a:p>
          <a:pPr marL="0" lvl="0" indent="0" algn="ctr" defTabSz="400050">
            <a:lnSpc>
              <a:spcPct val="90000"/>
            </a:lnSpc>
            <a:spcBef>
              <a:spcPct val="0"/>
            </a:spcBef>
            <a:spcAft>
              <a:spcPct val="35000"/>
            </a:spcAft>
            <a:buNone/>
          </a:pPr>
          <a:r>
            <a:rPr lang="en-US" sz="900" kern="1200" dirty="0"/>
            <a:t>1) Form 17C </a:t>
          </a:r>
        </a:p>
        <a:p>
          <a:pPr marL="0" lvl="0" indent="0" algn="ctr" defTabSz="400050">
            <a:lnSpc>
              <a:spcPct val="90000"/>
            </a:lnSpc>
            <a:spcBef>
              <a:spcPct val="0"/>
            </a:spcBef>
            <a:spcAft>
              <a:spcPct val="35000"/>
            </a:spcAft>
            <a:buNone/>
          </a:pPr>
          <a:r>
            <a:rPr lang="en-US" sz="900" kern="1200" dirty="0"/>
            <a:t>2) ACH Form </a:t>
          </a:r>
        </a:p>
        <a:p>
          <a:pPr marL="0" lvl="0" indent="0" algn="ctr" defTabSz="400050">
            <a:lnSpc>
              <a:spcPct val="90000"/>
            </a:lnSpc>
            <a:spcBef>
              <a:spcPct val="0"/>
            </a:spcBef>
            <a:spcAft>
              <a:spcPct val="35000"/>
            </a:spcAft>
            <a:buNone/>
          </a:pPr>
          <a:r>
            <a:rPr lang="en-US" sz="900" kern="1200" dirty="0"/>
            <a:t>3) Payee Certification (PC) form </a:t>
          </a:r>
        </a:p>
        <a:p>
          <a:pPr marL="0" lvl="0" indent="0" algn="ctr" defTabSz="400050">
            <a:lnSpc>
              <a:spcPct val="90000"/>
            </a:lnSpc>
            <a:spcBef>
              <a:spcPct val="0"/>
            </a:spcBef>
            <a:spcAft>
              <a:spcPct val="35000"/>
            </a:spcAft>
            <a:buNone/>
          </a:pPr>
          <a:r>
            <a:rPr lang="en-US" sz="900" kern="1200" dirty="0"/>
            <a:t>4) Substitute W9</a:t>
          </a:r>
        </a:p>
        <a:p>
          <a:pPr marL="0" lvl="0" indent="0" algn="ctr" defTabSz="400050">
            <a:lnSpc>
              <a:spcPct val="90000"/>
            </a:lnSpc>
            <a:spcBef>
              <a:spcPct val="0"/>
            </a:spcBef>
            <a:spcAft>
              <a:spcPct val="35000"/>
            </a:spcAft>
            <a:buNone/>
          </a:pPr>
          <a:r>
            <a:rPr lang="en-US" sz="900" kern="1200" dirty="0"/>
            <a:t>5) Original Receipts</a:t>
          </a:r>
        </a:p>
        <a:p>
          <a:pPr marL="0" lvl="0" indent="0" algn="ctr" defTabSz="400050">
            <a:lnSpc>
              <a:spcPct val="90000"/>
            </a:lnSpc>
            <a:spcBef>
              <a:spcPct val="0"/>
            </a:spcBef>
            <a:spcAft>
              <a:spcPct val="35000"/>
            </a:spcAft>
            <a:buNone/>
          </a:pPr>
          <a:endParaRPr lang="en-US" sz="900" kern="1200" dirty="0"/>
        </a:p>
      </dsp:txBody>
      <dsp:txXfrm>
        <a:off x="4164203" y="1944729"/>
        <a:ext cx="1350813" cy="1156395"/>
      </dsp:txXfrm>
    </dsp:sp>
    <dsp:sp modelId="{09D23228-CAD0-440C-9378-5F8452582795}">
      <dsp:nvSpPr>
        <dsp:cNvPr id="0" name=""/>
        <dsp:cNvSpPr/>
      </dsp:nvSpPr>
      <dsp:spPr>
        <a:xfrm rot="10514888">
          <a:off x="1612823" y="1326850"/>
          <a:ext cx="579467" cy="320758"/>
        </a:xfrm>
        <a:prstGeom prst="triangle">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C90AACD8-4AA5-4A11-BB35-578DD21B7470}">
      <dsp:nvSpPr>
        <dsp:cNvPr id="0" name=""/>
        <dsp:cNvSpPr/>
      </dsp:nvSpPr>
      <dsp:spPr>
        <a:xfrm>
          <a:off x="1507007" y="1796969"/>
          <a:ext cx="830245" cy="673434"/>
        </a:xfrm>
        <a:prstGeom prst="ellipse">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Yes</a:t>
          </a:r>
        </a:p>
      </dsp:txBody>
      <dsp:txXfrm>
        <a:off x="1628594" y="1895591"/>
        <a:ext cx="587071" cy="476190"/>
      </dsp:txXfrm>
    </dsp:sp>
    <dsp:sp modelId="{774F7749-F36F-4EB8-89C1-D021A33B6BAC}">
      <dsp:nvSpPr>
        <dsp:cNvPr id="0" name=""/>
        <dsp:cNvSpPr/>
      </dsp:nvSpPr>
      <dsp:spPr>
        <a:xfrm rot="10470218">
          <a:off x="1628384" y="2561048"/>
          <a:ext cx="593890" cy="241449"/>
        </a:xfrm>
        <a:prstGeom prst="triangle">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230CB4F-E5E3-4DCE-A02E-251FC014D239}">
      <dsp:nvSpPr>
        <dsp:cNvPr id="0" name=""/>
        <dsp:cNvSpPr/>
      </dsp:nvSpPr>
      <dsp:spPr>
        <a:xfrm>
          <a:off x="1367705" y="2837648"/>
          <a:ext cx="1432873" cy="1282493"/>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Required Documents: </a:t>
          </a:r>
        </a:p>
        <a:p>
          <a:pPr marL="0" lvl="0" indent="0" algn="ctr" defTabSz="444500">
            <a:lnSpc>
              <a:spcPct val="90000"/>
            </a:lnSpc>
            <a:spcBef>
              <a:spcPct val="0"/>
            </a:spcBef>
            <a:spcAft>
              <a:spcPct val="35000"/>
            </a:spcAft>
            <a:buNone/>
          </a:pPr>
          <a:r>
            <a:rPr lang="en-US" sz="1000" kern="1200" dirty="0"/>
            <a:t>1) Form 17C</a:t>
          </a:r>
        </a:p>
        <a:p>
          <a:pPr marL="0" lvl="0" indent="0" algn="ctr" defTabSz="444500">
            <a:lnSpc>
              <a:spcPct val="90000"/>
            </a:lnSpc>
            <a:spcBef>
              <a:spcPct val="0"/>
            </a:spcBef>
            <a:spcAft>
              <a:spcPct val="35000"/>
            </a:spcAft>
            <a:buNone/>
          </a:pPr>
          <a:r>
            <a:rPr lang="en-US" sz="1000" kern="1200" dirty="0"/>
            <a:t>2) ACH Form</a:t>
          </a:r>
        </a:p>
      </dsp:txBody>
      <dsp:txXfrm>
        <a:off x="1577544" y="3025465"/>
        <a:ext cx="1013195" cy="9068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FE455-4543-4CCC-8DD0-09118A6AE886}">
      <dsp:nvSpPr>
        <dsp:cNvPr id="0" name=""/>
        <dsp:cNvSpPr/>
      </dsp:nvSpPr>
      <dsp:spPr>
        <a:xfrm>
          <a:off x="91679" y="113124"/>
          <a:ext cx="957416" cy="92412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Are you assisting a Purdue UG student?</a:t>
          </a:r>
        </a:p>
      </dsp:txBody>
      <dsp:txXfrm>
        <a:off x="231889" y="248459"/>
        <a:ext cx="676996" cy="653457"/>
      </dsp:txXfrm>
    </dsp:sp>
    <dsp:sp modelId="{1B9D60E7-8537-4B70-B3FA-AA913286D16B}">
      <dsp:nvSpPr>
        <dsp:cNvPr id="0" name=""/>
        <dsp:cNvSpPr/>
      </dsp:nvSpPr>
      <dsp:spPr>
        <a:xfrm rot="5181565">
          <a:off x="1013823" y="433543"/>
          <a:ext cx="408247" cy="223654"/>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16BB1E-6BBF-4534-80FE-8A5732E48764}">
      <dsp:nvSpPr>
        <dsp:cNvPr id="0" name=""/>
        <dsp:cNvSpPr/>
      </dsp:nvSpPr>
      <dsp:spPr>
        <a:xfrm>
          <a:off x="1345370" y="367103"/>
          <a:ext cx="436993" cy="346710"/>
        </a:xfrm>
        <a:prstGeom prst="ellipse">
          <a:avLst/>
        </a:prstGeom>
        <a:solidFill>
          <a:schemeClr val="accent2">
            <a:hueOff val="-1753187"/>
            <a:satOff val="4678"/>
            <a:lumOff val="5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Yes</a:t>
          </a:r>
        </a:p>
      </dsp:txBody>
      <dsp:txXfrm>
        <a:off x="1409366" y="417878"/>
        <a:ext cx="309001" cy="245160"/>
      </dsp:txXfrm>
    </dsp:sp>
    <dsp:sp modelId="{09D23228-CAD0-440C-9378-5F8452582795}">
      <dsp:nvSpPr>
        <dsp:cNvPr id="0" name=""/>
        <dsp:cNvSpPr/>
      </dsp:nvSpPr>
      <dsp:spPr>
        <a:xfrm rot="5400000">
          <a:off x="3413456" y="450402"/>
          <a:ext cx="366488" cy="157521"/>
        </a:xfrm>
        <a:prstGeom prst="triangle">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C90AACD8-4AA5-4A11-BB35-578DD21B7470}">
      <dsp:nvSpPr>
        <dsp:cNvPr id="0" name=""/>
        <dsp:cNvSpPr/>
      </dsp:nvSpPr>
      <dsp:spPr>
        <a:xfrm>
          <a:off x="1340460" y="1718921"/>
          <a:ext cx="3149072" cy="2495276"/>
        </a:xfrm>
        <a:prstGeom prst="ellipse">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Contact Karin Disher with the below information:</a:t>
          </a:r>
        </a:p>
        <a:p>
          <a:pPr marL="0" lvl="0" indent="0" algn="ctr" defTabSz="533400">
            <a:lnSpc>
              <a:spcPct val="90000"/>
            </a:lnSpc>
            <a:spcBef>
              <a:spcPct val="0"/>
            </a:spcBef>
            <a:spcAft>
              <a:spcPct val="35000"/>
            </a:spcAft>
            <a:buNone/>
          </a:pPr>
          <a:r>
            <a:rPr lang="en-US" sz="1200" kern="1200" dirty="0"/>
            <a:t>1) Student Name</a:t>
          </a:r>
        </a:p>
        <a:p>
          <a:pPr marL="0" lvl="0" indent="0" algn="ctr" defTabSz="533400">
            <a:lnSpc>
              <a:spcPct val="90000"/>
            </a:lnSpc>
            <a:spcBef>
              <a:spcPct val="0"/>
            </a:spcBef>
            <a:spcAft>
              <a:spcPct val="35000"/>
            </a:spcAft>
            <a:buNone/>
          </a:pPr>
          <a:r>
            <a:rPr lang="en-US" sz="1200" kern="1200" dirty="0"/>
            <a:t>2) Student Email</a:t>
          </a:r>
        </a:p>
        <a:p>
          <a:pPr marL="0" lvl="0" indent="0" algn="ctr" defTabSz="533400">
            <a:lnSpc>
              <a:spcPct val="90000"/>
            </a:lnSpc>
            <a:spcBef>
              <a:spcPct val="0"/>
            </a:spcBef>
            <a:spcAft>
              <a:spcPct val="35000"/>
            </a:spcAft>
            <a:buNone/>
          </a:pPr>
          <a:r>
            <a:rPr lang="en-US" sz="1200" kern="1200" dirty="0"/>
            <a:t>3) Reason for Payment</a:t>
          </a:r>
        </a:p>
        <a:p>
          <a:pPr marL="0" lvl="0" indent="0" algn="ctr" defTabSz="533400">
            <a:lnSpc>
              <a:spcPct val="90000"/>
            </a:lnSpc>
            <a:spcBef>
              <a:spcPct val="0"/>
            </a:spcBef>
            <a:spcAft>
              <a:spcPct val="35000"/>
            </a:spcAft>
            <a:buNone/>
          </a:pPr>
          <a:r>
            <a:rPr lang="en-US" sz="1200" kern="1200" dirty="0"/>
            <a:t>4) Account Number</a:t>
          </a:r>
        </a:p>
        <a:p>
          <a:pPr marL="0" lvl="0" indent="0" algn="ctr" defTabSz="533400">
            <a:lnSpc>
              <a:spcPct val="90000"/>
            </a:lnSpc>
            <a:spcBef>
              <a:spcPct val="0"/>
            </a:spcBef>
            <a:spcAft>
              <a:spcPct val="35000"/>
            </a:spcAft>
            <a:buNone/>
          </a:pPr>
          <a:r>
            <a:rPr lang="en-US" sz="1200" kern="1200" dirty="0"/>
            <a:t>5) Approval Email from Faculty Member</a:t>
          </a:r>
        </a:p>
        <a:p>
          <a:pPr marL="0" lvl="0" indent="0" algn="ctr" defTabSz="533400">
            <a:lnSpc>
              <a:spcPct val="90000"/>
            </a:lnSpc>
            <a:spcBef>
              <a:spcPct val="0"/>
            </a:spcBef>
            <a:spcAft>
              <a:spcPct val="35000"/>
            </a:spcAft>
            <a:buNone/>
          </a:pPr>
          <a:r>
            <a:rPr lang="en-US" sz="1200" kern="1200" dirty="0"/>
            <a:t>6) Receipt/Proof of Payment</a:t>
          </a:r>
        </a:p>
      </dsp:txBody>
      <dsp:txXfrm>
        <a:off x="1801631" y="2084346"/>
        <a:ext cx="2226730" cy="1764426"/>
      </dsp:txXfrm>
    </dsp:sp>
    <dsp:sp modelId="{774F7749-F36F-4EB8-89C1-D021A33B6BAC}">
      <dsp:nvSpPr>
        <dsp:cNvPr id="0" name=""/>
        <dsp:cNvSpPr/>
      </dsp:nvSpPr>
      <dsp:spPr>
        <a:xfrm rot="13459061">
          <a:off x="4080360" y="1889575"/>
          <a:ext cx="405057" cy="191101"/>
        </a:xfrm>
        <a:prstGeom prst="triangle">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DB741ED-337D-4530-8615-262B36C55C05}">
      <dsp:nvSpPr>
        <dsp:cNvPr id="0" name=""/>
        <dsp:cNvSpPr/>
      </dsp:nvSpPr>
      <dsp:spPr>
        <a:xfrm>
          <a:off x="4317390" y="1297079"/>
          <a:ext cx="753177" cy="753177"/>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Citizen</a:t>
          </a:r>
        </a:p>
      </dsp:txBody>
      <dsp:txXfrm>
        <a:off x="4427690" y="1407379"/>
        <a:ext cx="532577" cy="532577"/>
      </dsp:txXfrm>
    </dsp:sp>
    <dsp:sp modelId="{2E136398-D303-4672-8908-82EB774715DC}">
      <dsp:nvSpPr>
        <dsp:cNvPr id="0" name=""/>
        <dsp:cNvSpPr/>
      </dsp:nvSpPr>
      <dsp:spPr>
        <a:xfrm rot="13130871">
          <a:off x="4980589" y="1139957"/>
          <a:ext cx="419483" cy="215958"/>
        </a:xfrm>
        <a:prstGeom prst="triangle">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7B5146A2-6156-4DA4-B2BD-5C4E9F2D773C}">
      <dsp:nvSpPr>
        <dsp:cNvPr id="0" name=""/>
        <dsp:cNvSpPr/>
      </dsp:nvSpPr>
      <dsp:spPr>
        <a:xfrm>
          <a:off x="2185928" y="80084"/>
          <a:ext cx="1241349" cy="952430"/>
        </a:xfrm>
        <a:prstGeom prst="ellipse">
          <a:avLst/>
        </a:prstGeom>
        <a:solidFill>
          <a:schemeClr val="accent2">
            <a:hueOff val="-7012750"/>
            <a:satOff val="18712"/>
            <a:lumOff val="2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Is the reimbursement work related?</a:t>
          </a:r>
        </a:p>
      </dsp:txBody>
      <dsp:txXfrm>
        <a:off x="2367719" y="219564"/>
        <a:ext cx="877767" cy="673470"/>
      </dsp:txXfrm>
    </dsp:sp>
    <dsp:sp modelId="{82B9910F-89E9-4DFD-BEFA-C264C5A9BB66}">
      <dsp:nvSpPr>
        <dsp:cNvPr id="0" name=""/>
        <dsp:cNvSpPr/>
      </dsp:nvSpPr>
      <dsp:spPr>
        <a:xfrm rot="5400000">
          <a:off x="4640944" y="451594"/>
          <a:ext cx="405057" cy="191101"/>
        </a:xfrm>
        <a:prstGeom prst="triangle">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779E7B2-C1D4-45F1-9BC0-1F1F50CB760C}">
      <dsp:nvSpPr>
        <dsp:cNvPr id="0" name=""/>
        <dsp:cNvSpPr/>
      </dsp:nvSpPr>
      <dsp:spPr>
        <a:xfrm>
          <a:off x="3778247" y="170038"/>
          <a:ext cx="753177" cy="753177"/>
        </a:xfrm>
        <a:prstGeom prst="ellipse">
          <a:avLst/>
        </a:prstGeom>
        <a:solidFill>
          <a:schemeClr val="accent2">
            <a:hueOff val="-8765937"/>
            <a:satOff val="23390"/>
            <a:lumOff val="269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No</a:t>
          </a:r>
        </a:p>
      </dsp:txBody>
      <dsp:txXfrm>
        <a:off x="3888547" y="280338"/>
        <a:ext cx="532577" cy="532577"/>
      </dsp:txXfrm>
    </dsp:sp>
    <dsp:sp modelId="{AB13F963-09A0-44DD-B70D-87BA1CE2F6DA}">
      <dsp:nvSpPr>
        <dsp:cNvPr id="0" name=""/>
        <dsp:cNvSpPr/>
      </dsp:nvSpPr>
      <dsp:spPr>
        <a:xfrm rot="5178008">
          <a:off x="1667275" y="451609"/>
          <a:ext cx="576373" cy="152305"/>
        </a:xfrm>
        <a:prstGeom prst="triangle">
          <a:avLst/>
        </a:prstGeom>
        <a:solidFill>
          <a:srgbClr val="5A8B25"/>
        </a:solidFill>
        <a:ln>
          <a:noFill/>
        </a:ln>
        <a:effectLst/>
      </dsp:spPr>
      <dsp:style>
        <a:lnRef idx="0">
          <a:scrgbClr r="0" g="0" b="0"/>
        </a:lnRef>
        <a:fillRef idx="1">
          <a:scrgbClr r="0" g="0" b="0"/>
        </a:fillRef>
        <a:effectRef idx="0">
          <a:scrgbClr r="0" g="0" b="0"/>
        </a:effectRef>
        <a:fontRef idx="minor">
          <a:schemeClr val="lt1"/>
        </a:fontRef>
      </dsp:style>
    </dsp:sp>
    <dsp:sp modelId="{49DC6598-8879-4F45-86EA-E30E35C5AA29}">
      <dsp:nvSpPr>
        <dsp:cNvPr id="0" name=""/>
        <dsp:cNvSpPr/>
      </dsp:nvSpPr>
      <dsp:spPr>
        <a:xfrm>
          <a:off x="5059825" y="171649"/>
          <a:ext cx="939416" cy="967127"/>
        </a:xfrm>
        <a:prstGeom prst="ellipse">
          <a:avLst/>
        </a:prstGeom>
        <a:solidFill>
          <a:schemeClr val="accent2">
            <a:hueOff val="-10519124"/>
            <a:satOff val="28068"/>
            <a:lumOff val="3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Is the student a Non Resident Alien or Citizen?</a:t>
          </a:r>
        </a:p>
      </dsp:txBody>
      <dsp:txXfrm>
        <a:off x="5197399" y="313281"/>
        <a:ext cx="664268" cy="6838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FE455-4543-4CCC-8DD0-09118A6AE886}">
      <dsp:nvSpPr>
        <dsp:cNvPr id="0" name=""/>
        <dsp:cNvSpPr/>
      </dsp:nvSpPr>
      <dsp:spPr>
        <a:xfrm>
          <a:off x="142186" y="87337"/>
          <a:ext cx="854853" cy="8251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Are you assisting a Purdue UG student?</a:t>
          </a:r>
        </a:p>
      </dsp:txBody>
      <dsp:txXfrm>
        <a:off x="267376" y="208174"/>
        <a:ext cx="604473" cy="583456"/>
      </dsp:txXfrm>
    </dsp:sp>
    <dsp:sp modelId="{1B9D60E7-8537-4B70-B3FA-AA913286D16B}">
      <dsp:nvSpPr>
        <dsp:cNvPr id="0" name=""/>
        <dsp:cNvSpPr/>
      </dsp:nvSpPr>
      <dsp:spPr>
        <a:xfrm rot="5400000">
          <a:off x="1017257" y="318130"/>
          <a:ext cx="364513" cy="228270"/>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16BB1E-6BBF-4534-80FE-8A5732E48764}">
      <dsp:nvSpPr>
        <dsp:cNvPr id="0" name=""/>
        <dsp:cNvSpPr/>
      </dsp:nvSpPr>
      <dsp:spPr>
        <a:xfrm>
          <a:off x="1391424" y="263269"/>
          <a:ext cx="649043" cy="473267"/>
        </a:xfrm>
        <a:prstGeom prst="ellipse">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Yes</a:t>
          </a:r>
        </a:p>
      </dsp:txBody>
      <dsp:txXfrm>
        <a:off x="1486474" y="332577"/>
        <a:ext cx="458943" cy="334651"/>
      </dsp:txXfrm>
    </dsp:sp>
    <dsp:sp modelId="{09D23228-CAD0-440C-9378-5F8452582795}">
      <dsp:nvSpPr>
        <dsp:cNvPr id="0" name=""/>
        <dsp:cNvSpPr/>
      </dsp:nvSpPr>
      <dsp:spPr>
        <a:xfrm rot="15347257">
          <a:off x="2797672" y="2880702"/>
          <a:ext cx="327228" cy="392742"/>
        </a:xfrm>
        <a:prstGeom prst="triangle">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C90AACD8-4AA5-4A11-BB35-578DD21B7470}">
      <dsp:nvSpPr>
        <dsp:cNvPr id="0" name=""/>
        <dsp:cNvSpPr/>
      </dsp:nvSpPr>
      <dsp:spPr>
        <a:xfrm>
          <a:off x="5378117" y="1294496"/>
          <a:ext cx="1751469" cy="1868664"/>
        </a:xfrm>
        <a:prstGeom prst="ellipse">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Notify student: Will need to complete Glacier but will NOT submit any documents (email will be from support@online-tax.net)</a:t>
          </a:r>
        </a:p>
      </dsp:txBody>
      <dsp:txXfrm>
        <a:off x="5634614" y="1568156"/>
        <a:ext cx="1238475" cy="1321344"/>
      </dsp:txXfrm>
    </dsp:sp>
    <dsp:sp modelId="{774F7749-F36F-4EB8-89C1-D021A33B6BAC}">
      <dsp:nvSpPr>
        <dsp:cNvPr id="0" name=""/>
        <dsp:cNvSpPr/>
      </dsp:nvSpPr>
      <dsp:spPr>
        <a:xfrm rot="5593269">
          <a:off x="4572925" y="290131"/>
          <a:ext cx="361665" cy="419544"/>
        </a:xfrm>
        <a:prstGeom prst="triangle">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DB741ED-337D-4530-8615-262B36C55C05}">
      <dsp:nvSpPr>
        <dsp:cNvPr id="0" name=""/>
        <dsp:cNvSpPr/>
      </dsp:nvSpPr>
      <dsp:spPr>
        <a:xfrm>
          <a:off x="6423925" y="242255"/>
          <a:ext cx="888538" cy="672493"/>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Non Resident Alien</a:t>
          </a:r>
        </a:p>
      </dsp:txBody>
      <dsp:txXfrm>
        <a:off x="6554048" y="340739"/>
        <a:ext cx="628292" cy="475525"/>
      </dsp:txXfrm>
    </dsp:sp>
    <dsp:sp modelId="{2E136398-D303-4672-8908-82EB774715DC}">
      <dsp:nvSpPr>
        <dsp:cNvPr id="0" name=""/>
        <dsp:cNvSpPr/>
      </dsp:nvSpPr>
      <dsp:spPr>
        <a:xfrm rot="5912872">
          <a:off x="6524698" y="962056"/>
          <a:ext cx="374546" cy="325978"/>
        </a:xfrm>
        <a:prstGeom prst="triangle">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7B5146A2-6156-4DA4-B2BD-5C4E9F2D773C}">
      <dsp:nvSpPr>
        <dsp:cNvPr id="0" name=""/>
        <dsp:cNvSpPr/>
      </dsp:nvSpPr>
      <dsp:spPr>
        <a:xfrm>
          <a:off x="2514145" y="170848"/>
          <a:ext cx="937180" cy="703004"/>
        </a:xfrm>
        <a:prstGeom prst="ellipse">
          <a:avLst/>
        </a:prstGeom>
        <a:solidFill>
          <a:schemeClr val="accent2">
            <a:hueOff val="-5259562"/>
            <a:satOff val="14034"/>
            <a:lumOff val="16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Is the reimbursement work related?</a:t>
          </a:r>
        </a:p>
      </dsp:txBody>
      <dsp:txXfrm>
        <a:off x="2651392" y="273801"/>
        <a:ext cx="662686" cy="497098"/>
      </dsp:txXfrm>
    </dsp:sp>
    <dsp:sp modelId="{82B9910F-89E9-4DFD-BEFA-C264C5A9BB66}">
      <dsp:nvSpPr>
        <dsp:cNvPr id="0" name=""/>
        <dsp:cNvSpPr/>
      </dsp:nvSpPr>
      <dsp:spPr>
        <a:xfrm rot="5378329">
          <a:off x="2085927" y="370598"/>
          <a:ext cx="361665" cy="258607"/>
        </a:xfrm>
        <a:prstGeom prst="triangle">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779E7B2-C1D4-45F1-9BC0-1F1F50CB760C}">
      <dsp:nvSpPr>
        <dsp:cNvPr id="0" name=""/>
        <dsp:cNvSpPr/>
      </dsp:nvSpPr>
      <dsp:spPr>
        <a:xfrm>
          <a:off x="3778484" y="170846"/>
          <a:ext cx="672493" cy="672493"/>
        </a:xfrm>
        <a:prstGeom prst="ellipse">
          <a:avLst/>
        </a:prstGeom>
        <a:solidFill>
          <a:schemeClr val="accent2">
            <a:hueOff val="-6574453"/>
            <a:satOff val="17542"/>
            <a:lumOff val="202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No</a:t>
          </a:r>
        </a:p>
      </dsp:txBody>
      <dsp:txXfrm>
        <a:off x="3876968" y="269330"/>
        <a:ext cx="475525" cy="475525"/>
      </dsp:txXfrm>
    </dsp:sp>
    <dsp:sp modelId="{AB13F963-09A0-44DD-B70D-87BA1CE2F6DA}">
      <dsp:nvSpPr>
        <dsp:cNvPr id="0" name=""/>
        <dsp:cNvSpPr/>
      </dsp:nvSpPr>
      <dsp:spPr>
        <a:xfrm rot="5529372">
          <a:off x="6009157" y="415977"/>
          <a:ext cx="514629" cy="167850"/>
        </a:xfrm>
        <a:prstGeom prst="triangle">
          <a:avLst/>
        </a:prstGeom>
        <a:solidFill>
          <a:srgbClr val="5A8B25"/>
        </a:solidFill>
        <a:ln>
          <a:noFill/>
        </a:ln>
        <a:effectLst/>
      </dsp:spPr>
      <dsp:style>
        <a:lnRef idx="0">
          <a:scrgbClr r="0" g="0" b="0"/>
        </a:lnRef>
        <a:fillRef idx="1">
          <a:scrgbClr r="0" g="0" b="0"/>
        </a:fillRef>
        <a:effectRef idx="0">
          <a:scrgbClr r="0" g="0" b="0"/>
        </a:effectRef>
        <a:fontRef idx="minor">
          <a:schemeClr val="lt1"/>
        </a:fontRef>
      </dsp:style>
    </dsp:sp>
    <dsp:sp modelId="{A41D8E09-DC4F-46DA-A0EF-4CE810CFDE64}">
      <dsp:nvSpPr>
        <dsp:cNvPr id="0" name=""/>
        <dsp:cNvSpPr/>
      </dsp:nvSpPr>
      <dsp:spPr>
        <a:xfrm>
          <a:off x="5005536" y="52383"/>
          <a:ext cx="1011282" cy="1207361"/>
        </a:xfrm>
        <a:prstGeom prst="ellipse">
          <a:avLst/>
        </a:prstGeom>
        <a:solidFill>
          <a:schemeClr val="accent2">
            <a:hueOff val="-7889344"/>
            <a:satOff val="21051"/>
            <a:lumOff val="242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Is the student a Non Resident Alien or Citizen?</a:t>
          </a:r>
        </a:p>
      </dsp:txBody>
      <dsp:txXfrm>
        <a:off x="5153635" y="229197"/>
        <a:ext cx="715084" cy="853733"/>
      </dsp:txXfrm>
    </dsp:sp>
    <dsp:sp modelId="{9EA2F782-B757-4317-8D51-5553E97A8237}">
      <dsp:nvSpPr>
        <dsp:cNvPr id="0" name=""/>
        <dsp:cNvSpPr/>
      </dsp:nvSpPr>
      <dsp:spPr>
        <a:xfrm rot="5549391">
          <a:off x="3429536" y="420523"/>
          <a:ext cx="361665" cy="210606"/>
        </a:xfrm>
        <a:prstGeom prst="triangle">
          <a:avLst/>
        </a:prstGeom>
        <a:solidFill>
          <a:schemeClr val="accent2">
            <a:hueOff val="-9016393"/>
            <a:satOff val="24058"/>
            <a:lumOff val="2773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C188C-86B3-4609-BDB2-CC0067B40A53}">
      <dsp:nvSpPr>
        <dsp:cNvPr id="0" name=""/>
        <dsp:cNvSpPr/>
      </dsp:nvSpPr>
      <dsp:spPr>
        <a:xfrm>
          <a:off x="3268599" y="2150467"/>
          <a:ext cx="1657252" cy="1441947"/>
        </a:xfrm>
        <a:prstGeom prst="ellipse">
          <a:avLst/>
        </a:prstGeom>
        <a:solidFill>
          <a:schemeClr val="accent2">
            <a:hueOff val="-9204234"/>
            <a:satOff val="24560"/>
            <a:lumOff val="283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Email Sandy Johnson </a:t>
          </a:r>
        </a:p>
        <a:p>
          <a:pPr marL="0" lvl="0" indent="0" algn="ctr" defTabSz="400050">
            <a:lnSpc>
              <a:spcPct val="90000"/>
            </a:lnSpc>
            <a:spcBef>
              <a:spcPct val="0"/>
            </a:spcBef>
            <a:spcAft>
              <a:spcPct val="35000"/>
            </a:spcAft>
            <a:buNone/>
          </a:pPr>
          <a:r>
            <a:rPr lang="en-US" sz="900" kern="1200" dirty="0"/>
            <a:t>1)Student Name</a:t>
          </a:r>
        </a:p>
        <a:p>
          <a:pPr marL="0" lvl="0" indent="0" algn="ctr" defTabSz="400050">
            <a:lnSpc>
              <a:spcPct val="90000"/>
            </a:lnSpc>
            <a:spcBef>
              <a:spcPct val="0"/>
            </a:spcBef>
            <a:spcAft>
              <a:spcPct val="35000"/>
            </a:spcAft>
            <a:buNone/>
          </a:pPr>
          <a:r>
            <a:rPr lang="en-US" sz="900" kern="1200" dirty="0"/>
            <a:t>2) Request for Glacier</a:t>
          </a:r>
        </a:p>
        <a:p>
          <a:pPr marL="0" lvl="0" indent="0" algn="ctr" defTabSz="400050">
            <a:lnSpc>
              <a:spcPct val="90000"/>
            </a:lnSpc>
            <a:spcBef>
              <a:spcPct val="0"/>
            </a:spcBef>
            <a:spcAft>
              <a:spcPct val="35000"/>
            </a:spcAft>
            <a:buNone/>
          </a:pPr>
          <a:r>
            <a:rPr lang="en-US" sz="900" kern="1200" dirty="0"/>
            <a:t>Sandy will provide confirmation that Glacier submitted</a:t>
          </a:r>
        </a:p>
      </dsp:txBody>
      <dsp:txXfrm>
        <a:off x="3511298" y="2361635"/>
        <a:ext cx="1171854" cy="1019611"/>
      </dsp:txXfrm>
    </dsp:sp>
    <dsp:sp modelId="{5AE37E90-7BF4-4BD8-9644-200E102E74D0}">
      <dsp:nvSpPr>
        <dsp:cNvPr id="0" name=""/>
        <dsp:cNvSpPr/>
      </dsp:nvSpPr>
      <dsp:spPr>
        <a:xfrm rot="15090935">
          <a:off x="4955249" y="2292756"/>
          <a:ext cx="361665" cy="356695"/>
        </a:xfrm>
        <a:prstGeom prst="triangle">
          <a:avLst/>
        </a:prstGeom>
        <a:solidFill>
          <a:srgbClr val="686E30"/>
        </a:solidFill>
        <a:ln>
          <a:noFill/>
        </a:ln>
        <a:effectLst/>
      </dsp:spPr>
      <dsp:style>
        <a:lnRef idx="0">
          <a:scrgbClr r="0" g="0" b="0"/>
        </a:lnRef>
        <a:fillRef idx="1">
          <a:scrgbClr r="0" g="0" b="0"/>
        </a:fillRef>
        <a:effectRef idx="0">
          <a:scrgbClr r="0" g="0" b="0"/>
        </a:effectRef>
        <a:fontRef idx="minor">
          <a:schemeClr val="lt1"/>
        </a:fontRef>
      </dsp:style>
    </dsp:sp>
    <dsp:sp modelId="{ACDB1F32-9588-4AC4-B494-90A69DE85ECD}">
      <dsp:nvSpPr>
        <dsp:cNvPr id="0" name=""/>
        <dsp:cNvSpPr/>
      </dsp:nvSpPr>
      <dsp:spPr>
        <a:xfrm>
          <a:off x="887878" y="1974953"/>
          <a:ext cx="1714031" cy="2667581"/>
        </a:xfrm>
        <a:prstGeom prst="ellipse">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Contact Karin Disher with the below information:</a:t>
          </a:r>
        </a:p>
        <a:p>
          <a:pPr marL="0" lvl="0" indent="0" algn="ctr" defTabSz="400050">
            <a:lnSpc>
              <a:spcPct val="90000"/>
            </a:lnSpc>
            <a:spcBef>
              <a:spcPct val="0"/>
            </a:spcBef>
            <a:spcAft>
              <a:spcPct val="35000"/>
            </a:spcAft>
            <a:buNone/>
          </a:pPr>
          <a:r>
            <a:rPr lang="en-US" sz="900" kern="1200" dirty="0"/>
            <a:t>1) Student Name</a:t>
          </a:r>
        </a:p>
        <a:p>
          <a:pPr marL="0" lvl="0" indent="0" algn="ctr" defTabSz="400050">
            <a:lnSpc>
              <a:spcPct val="90000"/>
            </a:lnSpc>
            <a:spcBef>
              <a:spcPct val="0"/>
            </a:spcBef>
            <a:spcAft>
              <a:spcPct val="35000"/>
            </a:spcAft>
            <a:buNone/>
          </a:pPr>
          <a:r>
            <a:rPr lang="en-US" sz="900" kern="1200" dirty="0"/>
            <a:t>2) Student Email</a:t>
          </a:r>
        </a:p>
        <a:p>
          <a:pPr marL="0" lvl="0" indent="0" algn="ctr" defTabSz="400050">
            <a:lnSpc>
              <a:spcPct val="90000"/>
            </a:lnSpc>
            <a:spcBef>
              <a:spcPct val="0"/>
            </a:spcBef>
            <a:spcAft>
              <a:spcPct val="35000"/>
            </a:spcAft>
            <a:buNone/>
          </a:pPr>
          <a:r>
            <a:rPr lang="en-US" sz="900" kern="1200" dirty="0"/>
            <a:t>3) Reason for Payment</a:t>
          </a:r>
        </a:p>
        <a:p>
          <a:pPr marL="0" lvl="0" indent="0" algn="ctr" defTabSz="400050">
            <a:lnSpc>
              <a:spcPct val="90000"/>
            </a:lnSpc>
            <a:spcBef>
              <a:spcPct val="0"/>
            </a:spcBef>
            <a:spcAft>
              <a:spcPct val="35000"/>
            </a:spcAft>
            <a:buNone/>
          </a:pPr>
          <a:r>
            <a:rPr lang="en-US" sz="900" kern="1200" dirty="0"/>
            <a:t>4) Account Number</a:t>
          </a:r>
        </a:p>
        <a:p>
          <a:pPr marL="0" lvl="0" indent="0" algn="ctr" defTabSz="400050">
            <a:lnSpc>
              <a:spcPct val="90000"/>
            </a:lnSpc>
            <a:spcBef>
              <a:spcPct val="0"/>
            </a:spcBef>
            <a:spcAft>
              <a:spcPct val="35000"/>
            </a:spcAft>
            <a:buNone/>
          </a:pPr>
          <a:r>
            <a:rPr lang="en-US" sz="900" kern="1200" dirty="0"/>
            <a:t>5) Approval Email from Faculty Member</a:t>
          </a:r>
        </a:p>
        <a:p>
          <a:pPr marL="0" lvl="0" indent="0" algn="ctr" defTabSz="400050">
            <a:lnSpc>
              <a:spcPct val="90000"/>
            </a:lnSpc>
            <a:spcBef>
              <a:spcPct val="0"/>
            </a:spcBef>
            <a:spcAft>
              <a:spcPct val="35000"/>
            </a:spcAft>
            <a:buNone/>
          </a:pPr>
          <a:r>
            <a:rPr lang="en-US" sz="900" kern="1200" dirty="0"/>
            <a:t>6) Confirmation Glacier Sent</a:t>
          </a:r>
        </a:p>
        <a:p>
          <a:pPr marL="0" lvl="0" indent="0" algn="ctr" defTabSz="400050">
            <a:lnSpc>
              <a:spcPct val="90000"/>
            </a:lnSpc>
            <a:spcBef>
              <a:spcPct val="0"/>
            </a:spcBef>
            <a:spcAft>
              <a:spcPct val="35000"/>
            </a:spcAft>
            <a:buNone/>
          </a:pPr>
          <a:r>
            <a:rPr lang="en-US" sz="900" kern="1200" dirty="0"/>
            <a:t>7) Receipt/Proof of Payment</a:t>
          </a:r>
        </a:p>
      </dsp:txBody>
      <dsp:txXfrm>
        <a:off x="1138892" y="2365611"/>
        <a:ext cx="1212003" cy="18862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FE455-4543-4CCC-8DD0-09118A6AE886}">
      <dsp:nvSpPr>
        <dsp:cNvPr id="0" name=""/>
        <dsp:cNvSpPr/>
      </dsp:nvSpPr>
      <dsp:spPr>
        <a:xfrm>
          <a:off x="67736" y="171824"/>
          <a:ext cx="1664327" cy="127344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Are you assisting a Purdue UG student?</a:t>
          </a:r>
        </a:p>
      </dsp:txBody>
      <dsp:txXfrm>
        <a:off x="311471" y="358316"/>
        <a:ext cx="1176857" cy="900465"/>
      </dsp:txXfrm>
    </dsp:sp>
    <dsp:sp modelId="{1B9D60E7-8537-4B70-B3FA-AA913286D16B}">
      <dsp:nvSpPr>
        <dsp:cNvPr id="0" name=""/>
        <dsp:cNvSpPr/>
      </dsp:nvSpPr>
      <dsp:spPr>
        <a:xfrm rot="5263421">
          <a:off x="1883250" y="554069"/>
          <a:ext cx="399435" cy="467902"/>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16BB1E-6BBF-4534-80FE-8A5732E48764}">
      <dsp:nvSpPr>
        <dsp:cNvPr id="0" name=""/>
        <dsp:cNvSpPr/>
      </dsp:nvSpPr>
      <dsp:spPr>
        <a:xfrm>
          <a:off x="2382381" y="426335"/>
          <a:ext cx="972766" cy="720591"/>
        </a:xfrm>
        <a:prstGeom prst="ellipse">
          <a:avLst/>
        </a:prstGeom>
        <a:solidFill>
          <a:schemeClr val="accent2">
            <a:hueOff val="-2629781"/>
            <a:satOff val="7017"/>
            <a:lumOff val="80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Yes</a:t>
          </a:r>
        </a:p>
      </dsp:txBody>
      <dsp:txXfrm>
        <a:off x="2524839" y="531863"/>
        <a:ext cx="687850" cy="509535"/>
      </dsp:txXfrm>
    </dsp:sp>
    <dsp:sp modelId="{09D23228-CAD0-440C-9378-5F8452582795}">
      <dsp:nvSpPr>
        <dsp:cNvPr id="0" name=""/>
        <dsp:cNvSpPr/>
      </dsp:nvSpPr>
      <dsp:spPr>
        <a:xfrm rot="5400000">
          <a:off x="3489419" y="593146"/>
          <a:ext cx="358578" cy="345356"/>
        </a:xfrm>
        <a:prstGeom prst="triangle">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C90AACD8-4AA5-4A11-BB35-578DD21B7470}">
      <dsp:nvSpPr>
        <dsp:cNvPr id="0" name=""/>
        <dsp:cNvSpPr/>
      </dsp:nvSpPr>
      <dsp:spPr>
        <a:xfrm>
          <a:off x="1662281" y="1985120"/>
          <a:ext cx="3081107" cy="1520763"/>
        </a:xfrm>
        <a:prstGeom prst="ellipse">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Submit under the standard reimbursement process.  (</a:t>
          </a:r>
          <a:r>
            <a:rPr lang="en-US" sz="1200" i="1" kern="1200" dirty="0"/>
            <a:t>This includes completion of a Payee Certificate and Sub W9)</a:t>
          </a:r>
          <a:endParaRPr lang="en-US" sz="1200" kern="1200" dirty="0"/>
        </a:p>
      </dsp:txBody>
      <dsp:txXfrm>
        <a:off x="2113499" y="2207831"/>
        <a:ext cx="2178671" cy="1075341"/>
      </dsp:txXfrm>
    </dsp:sp>
    <dsp:sp modelId="{774F7749-F36F-4EB8-89C1-D021A33B6BAC}">
      <dsp:nvSpPr>
        <dsp:cNvPr id="0" name=""/>
        <dsp:cNvSpPr/>
      </dsp:nvSpPr>
      <dsp:spPr>
        <a:xfrm rot="13971090">
          <a:off x="4811005" y="2045966"/>
          <a:ext cx="396315" cy="505833"/>
        </a:xfrm>
        <a:prstGeom prst="triangle">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7B5146A2-6156-4DA4-B2BD-5C4E9F2D773C}">
      <dsp:nvSpPr>
        <dsp:cNvPr id="0" name=""/>
        <dsp:cNvSpPr/>
      </dsp:nvSpPr>
      <dsp:spPr>
        <a:xfrm>
          <a:off x="3902251" y="334557"/>
          <a:ext cx="1296282" cy="931874"/>
        </a:xfrm>
        <a:prstGeom prst="ellipse">
          <a:avLst/>
        </a:prstGeom>
        <a:solidFill>
          <a:schemeClr val="accent2">
            <a:hueOff val="-7889344"/>
            <a:satOff val="21051"/>
            <a:lumOff val="242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Is the reimbursement work related?</a:t>
          </a:r>
        </a:p>
      </dsp:txBody>
      <dsp:txXfrm>
        <a:off x="4092087" y="471027"/>
        <a:ext cx="916610" cy="658934"/>
      </dsp:txXfrm>
    </dsp:sp>
    <dsp:sp modelId="{82B9910F-89E9-4DFD-BEFA-C264C5A9BB66}">
      <dsp:nvSpPr>
        <dsp:cNvPr id="0" name=""/>
        <dsp:cNvSpPr/>
      </dsp:nvSpPr>
      <dsp:spPr>
        <a:xfrm rot="7548906">
          <a:off x="5085359" y="1014537"/>
          <a:ext cx="396315" cy="237064"/>
        </a:xfrm>
        <a:prstGeom prst="triangle">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941100F-945E-4101-9931-759B442C3774}">
      <dsp:nvSpPr>
        <dsp:cNvPr id="0" name=""/>
        <dsp:cNvSpPr/>
      </dsp:nvSpPr>
      <dsp:spPr>
        <a:xfrm>
          <a:off x="5209429" y="1109142"/>
          <a:ext cx="1104830" cy="1104830"/>
        </a:xfrm>
        <a:prstGeom prst="ellipse">
          <a:avLst/>
        </a:prstGeom>
        <a:solidFill>
          <a:schemeClr val="accent2">
            <a:hueOff val="-10519124"/>
            <a:satOff val="28068"/>
            <a:lumOff val="3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Yes</a:t>
          </a:r>
        </a:p>
      </dsp:txBody>
      <dsp:txXfrm>
        <a:off x="5371228" y="1270941"/>
        <a:ext cx="781232" cy="78123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8/8/2024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Manager/ person compiling forms should review before sending to the business </a:t>
            </a:r>
            <a:r>
              <a:rPr lang="en-US" dirty="0" err="1"/>
              <a:t>ofifce</a:t>
            </a:r>
            <a:endParaRPr lang="en-US" dirty="0"/>
          </a:p>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23</a:t>
            </a:fld>
            <a:endParaRPr lang="en-US"/>
          </a:p>
        </p:txBody>
      </p:sp>
    </p:spTree>
    <p:extLst>
      <p:ext uri="{BB962C8B-B14F-4D97-AF65-F5344CB8AC3E}">
        <p14:creationId xmlns:p14="http://schemas.microsoft.com/office/powerpoint/2010/main" val="215168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46</a:t>
            </a:fld>
            <a:endParaRPr lang="en-US"/>
          </a:p>
        </p:txBody>
      </p:sp>
    </p:spTree>
    <p:extLst>
      <p:ext uri="{BB962C8B-B14F-4D97-AF65-F5344CB8AC3E}">
        <p14:creationId xmlns:p14="http://schemas.microsoft.com/office/powerpoint/2010/main" val="2111707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47</a:t>
            </a:fld>
            <a:endParaRPr lang="en-US"/>
          </a:p>
        </p:txBody>
      </p:sp>
    </p:spTree>
    <p:extLst>
      <p:ext uri="{BB962C8B-B14F-4D97-AF65-F5344CB8AC3E}">
        <p14:creationId xmlns:p14="http://schemas.microsoft.com/office/powerpoint/2010/main" val="1372970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48</a:t>
            </a:fld>
            <a:endParaRPr lang="en-US"/>
          </a:p>
        </p:txBody>
      </p:sp>
    </p:spTree>
    <p:extLst>
      <p:ext uri="{BB962C8B-B14F-4D97-AF65-F5344CB8AC3E}">
        <p14:creationId xmlns:p14="http://schemas.microsoft.com/office/powerpoint/2010/main" val="29790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49</a:t>
            </a:fld>
            <a:endParaRPr lang="en-US"/>
          </a:p>
        </p:txBody>
      </p:sp>
    </p:spTree>
    <p:extLst>
      <p:ext uri="{BB962C8B-B14F-4D97-AF65-F5344CB8AC3E}">
        <p14:creationId xmlns:p14="http://schemas.microsoft.com/office/powerpoint/2010/main" val="70769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53</a:t>
            </a:fld>
            <a:endParaRPr lang="en-US"/>
          </a:p>
        </p:txBody>
      </p:sp>
    </p:spTree>
    <p:extLst>
      <p:ext uri="{BB962C8B-B14F-4D97-AF65-F5344CB8AC3E}">
        <p14:creationId xmlns:p14="http://schemas.microsoft.com/office/powerpoint/2010/main" val="2043987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54</a:t>
            </a:fld>
            <a:endParaRPr lang="en-US"/>
          </a:p>
        </p:txBody>
      </p:sp>
    </p:spTree>
    <p:extLst>
      <p:ext uri="{BB962C8B-B14F-4D97-AF65-F5344CB8AC3E}">
        <p14:creationId xmlns:p14="http://schemas.microsoft.com/office/powerpoint/2010/main" val="669355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6128740"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79" y="6220740"/>
            <a:ext cx="766418" cy="323968"/>
          </a:xfrm>
        </p:spPr>
        <p:txBody>
          <a:bodyPr/>
          <a:lstStyle>
            <a:lvl1pPr>
              <a:defRPr>
                <a:solidFill>
                  <a:schemeClr val="bg1">
                    <a:alpha val="70000"/>
                  </a:schemeClr>
                </a:solidFill>
              </a:defRPr>
            </a:lvl1pPr>
          </a:lstStyle>
          <a:p>
            <a:fld id="{D47A9A36-4EB0-BF46-AE48-7CDA251B954B}" type="datetime1">
              <a:rPr lang="en-US" smtClean="0"/>
              <a:t>8/8/2024</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4" name="Purdue Logo" descr="Purdue Logo">
            <a:extLst>
              <a:ext uri="{FF2B5EF4-FFF2-40B4-BE49-F238E27FC236}">
                <a16:creationId xmlns:a16="http://schemas.microsoft.com/office/drawing/2014/main" id="{1BD64C1F-EC5B-3242-91AA-69D64C20B976}"/>
              </a:ext>
            </a:extLst>
          </p:cNvPr>
          <p:cNvPicPr>
            <a:picLocks noChangeAspect="1"/>
          </p:cNvPicPr>
          <p:nvPr/>
        </p:nvPicPr>
        <p:blipFill>
          <a:blip r:embed="rId2"/>
          <a:stretch>
            <a:fillRect/>
          </a:stretch>
        </p:blipFill>
        <p:spPr>
          <a:xfrm>
            <a:off x="862315" y="6082497"/>
            <a:ext cx="1907578" cy="341452"/>
          </a:xfrm>
          <a:prstGeom prst="rect">
            <a:avLst/>
          </a:prstGeom>
        </p:spPr>
      </p:pic>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8/8/2024</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93C70D44-4D52-E745-B943-20C0DA58653C}" type="datetime1">
              <a:rPr lang="en-US" smtClean="0"/>
              <a:pPr/>
              <a:t>8/8/2024</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77" y="6220740"/>
            <a:ext cx="766420" cy="323968"/>
          </a:xfrm>
        </p:spPr>
        <p:txBody>
          <a:bodyPr/>
          <a:lstStyle>
            <a:lvl1pPr>
              <a:defRPr>
                <a:solidFill>
                  <a:schemeClr val="bg1">
                    <a:alpha val="70000"/>
                  </a:schemeClr>
                </a:solidFill>
              </a:defRPr>
            </a:lvl1pPr>
          </a:lstStyle>
          <a:p>
            <a:fld id="{4127BF28-8E52-EB4D-8A7B-6C7DC4946F53}" type="datetime1">
              <a:rPr lang="en-US" smtClean="0"/>
              <a:t>8/8/2024</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84" y="6220740"/>
            <a:ext cx="766414" cy="323968"/>
          </a:xfrm>
        </p:spPr>
        <p:txBody>
          <a:bodyPr/>
          <a:lstStyle>
            <a:lvl1pPr>
              <a:defRPr>
                <a:solidFill>
                  <a:schemeClr val="bg1">
                    <a:alpha val="70000"/>
                  </a:schemeClr>
                </a:solidFill>
              </a:defRPr>
            </a:lvl1pPr>
          </a:lstStyle>
          <a:p>
            <a:fld id="{D47A9A36-4EB0-BF46-AE48-7CDA251B954B}" type="datetime1">
              <a:rPr lang="en-US" smtClean="0"/>
              <a:t>8/8/2024</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Md" pitchFamily="50" charset="0"/>
              </a:defRPr>
            </a:lvl1pPr>
          </a:lstStyle>
          <a:p>
            <a:r>
              <a:rPr lang="en-US"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19" name="Purdue Logo" descr="Purdue Logo">
            <a:extLst>
              <a:ext uri="{FF2B5EF4-FFF2-40B4-BE49-F238E27FC236}">
                <a16:creationId xmlns:a16="http://schemas.microsoft.com/office/drawing/2014/main" id="{08352F61-3333-E748-BD69-093D1AAA4048}"/>
              </a:ext>
            </a:extLst>
          </p:cNvPr>
          <p:cNvPicPr>
            <a:picLocks noChangeAspect="1"/>
          </p:cNvPicPr>
          <p:nvPr/>
        </p:nvPicPr>
        <p:blipFill>
          <a:blip r:embed="rId2"/>
          <a:stretch>
            <a:fillRect/>
          </a:stretch>
        </p:blipFill>
        <p:spPr>
          <a:xfrm>
            <a:off x="864017" y="6085164"/>
            <a:ext cx="1908400" cy="341599"/>
          </a:xfrm>
          <a:prstGeom prst="rect">
            <a:avLst/>
          </a:prstGeom>
        </p:spPr>
      </p:pic>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8/8/2024</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4" name="Purdue Logo" descr="Purdue Logo">
            <a:extLst>
              <a:ext uri="{FF2B5EF4-FFF2-40B4-BE49-F238E27FC236}">
                <a16:creationId xmlns:a16="http://schemas.microsoft.com/office/drawing/2014/main" id="{1BD64C1F-EC5B-3242-91AA-69D64C20B976}"/>
              </a:ext>
            </a:extLst>
          </p:cNvPr>
          <p:cNvPicPr>
            <a:picLocks noChangeAspect="1"/>
          </p:cNvPicPr>
          <p:nvPr/>
        </p:nvPicPr>
        <p:blipFill>
          <a:blip r:embed="rId2"/>
          <a:stretch>
            <a:fillRect/>
          </a:stretch>
        </p:blipFill>
        <p:spPr>
          <a:xfrm>
            <a:off x="862315" y="6082497"/>
            <a:ext cx="1907578" cy="341452"/>
          </a:xfrm>
          <a:prstGeom prst="rect">
            <a:avLst/>
          </a:prstGeom>
        </p:spPr>
      </p:pic>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8/8/2024</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8/8/2024</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purdue.edu/treasurer/finance/operations/business-operations-and-centers/tdx-resources/" TargetMode="Externa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hyperlink" Target="https://webapps.krannert.purdue.edu/sites/BusinessOffice/Faq/Item/657"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ebapps.krannert.purdue.edu/sites/BusinessOffice/Faq/Item/657" TargetMode="External"/><Relationship Id="rId2" Type="http://schemas.openxmlformats.org/officeDocument/2006/relationships/hyperlink" Target="https://www.purdue.edu/treasurer/finance/operations/business-operations-and-centers/tdx-resources/" TargetMode="External"/><Relationship Id="rId1" Type="http://schemas.openxmlformats.org/officeDocument/2006/relationships/slideLayout" Target="../slideLayouts/slideLayout3.xml"/><Relationship Id="rId4" Type="http://schemas.openxmlformats.org/officeDocument/2006/relationships/hyperlink" Target="https://powerforms.docusign.net/3d29a64f-4ad0-4fe5-8c11-445b1a44540d?env=na2&amp;acct=9ad6adfd-6804-409b-91bc-173cbee909f9&amp;accountId=9ad6adfd-6804-409b-91bc-173cbee909f9"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ebapps.krannert.purdue.edu/sites/BusinessOffice/Faq/Item/657"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ebapps.krannert.purdue.edu/sites/BusinessOffice/Faq/41" TargetMode="External"/><Relationship Id="rId2" Type="http://schemas.openxmlformats.org/officeDocument/2006/relationships/hyperlink" Target="mailto:support@online-tax.net"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purdue.edu/treasurer/finance/operations/business-operations-and-centers/tdx-resourc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hyperlink" Target="https://webapps.krannert.purdue.edu/sites/BusinessOffice/Faq/41" TargetMode="External"/><Relationship Id="rId2" Type="http://schemas.openxmlformats.org/officeDocument/2006/relationships/hyperlink" Target="https://webapps.krannert.purdue.edu/sites/BusinessOffice/Faq/Item/657" TargetMode="External"/><Relationship Id="rId1" Type="http://schemas.openxmlformats.org/officeDocument/2006/relationships/slideLayout" Target="../slideLayouts/slideLayout3.xml"/><Relationship Id="rId4" Type="http://schemas.openxmlformats.org/officeDocument/2006/relationships/hyperlink" Target="https://www.purdue.edu/hr/buspur/nonemppay/empreimb.php"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purdue.edu/hr/buspur/nonemppay/empreimb.php" TargetMode="External"/><Relationship Id="rId2" Type="http://schemas.openxmlformats.org/officeDocument/2006/relationships/hyperlink" Target="https://webapps.krannert.purdue.edu/sites/BusinessOffice/Faq/41"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mailto:busproc@purdue.edu"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hyperlink" Target="https://www.purdue.edu/procurement/documents/missing-receipts.pdf"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purdue.edu/treasurer/finance/wp-content/uploads/2024/04/Business-Centers-PU-Service-Portal-Requestor-User-Guide.pdf" TargetMode="External"/><Relationship Id="rId2" Type="http://schemas.openxmlformats.org/officeDocument/2006/relationships/hyperlink" Target="https://maillinks.purdue.edu/t/46139738/1364160682/100789371/0/116342/?f5d63f87=MjAyNC0wNS0wMSUyMEIlNDBQJTIwQnJlYWtpbmc&amp;x=fabcdee6"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hyperlink" Target="https://service.purdue.edu/TDClient/32/Purdue/Requests/ServiceDet?ID=62" TargetMode="External"/><Relationship Id="rId1" Type="http://schemas.openxmlformats.org/officeDocument/2006/relationships/slideLayout" Target="../slideLayouts/slideLayout3.xml"/><Relationship Id="rId4" Type="http://schemas.openxmlformats.org/officeDocument/2006/relationships/image" Target="../media/image16.tmp"/></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purdue.edu/treasurer/finance/operations/business-operations-and-centers/tdx-resources/tdx-faqs-for-customers/" TargetMode="Externa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pfw.edu/offices/banner/resources/cognos-files/FileLocker%20Instructions.pdf" TargetMode="External"/><Relationship Id="rId2" Type="http://schemas.openxmlformats.org/officeDocument/2006/relationships/hyperlink" Target="https://webapps.krannert.purdue.edu/sites/BusinessOffice/Faq/41" TargetMode="External"/><Relationship Id="rId1" Type="http://schemas.openxmlformats.org/officeDocument/2006/relationships/slideLayout" Target="../slideLayouts/slideLayout3.xml"/><Relationship Id="rId4" Type="http://schemas.openxmlformats.org/officeDocument/2006/relationships/image" Target="../media/image27.tmp"/></Relationships>
</file>

<file path=ppt/slides/_rels/slide45.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hyperlink" Target="https://www.itap.purdue.edu/services/docusign.html"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47.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0.tmp"/></Relationships>
</file>

<file path=ppt/slides/_rels/slide48.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2.tmp"/><Relationship Id="rId4" Type="http://schemas.openxmlformats.org/officeDocument/2006/relationships/image" Target="../media/image31.tmp"/></Relationships>
</file>

<file path=ppt/slides/_rels/slide49.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3.tmp"/></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mailto:busproc@purdue.edu" TargetMode="External"/><Relationship Id="rId7" Type="http://schemas.openxmlformats.org/officeDocument/2006/relationships/image" Target="../media/image34.jpeg"/><Relationship Id="rId2" Type="http://schemas.openxmlformats.org/officeDocument/2006/relationships/hyperlink" Target="mailto:procureeo@purdue.edu" TargetMode="External"/><Relationship Id="rId1" Type="http://schemas.openxmlformats.org/officeDocument/2006/relationships/slideLayout" Target="../slideLayouts/slideLayout3.xml"/><Relationship Id="rId6" Type="http://schemas.openxmlformats.org/officeDocument/2006/relationships/hyperlink" Target="mailto:mlgentry@purdue.edu" TargetMode="External"/><Relationship Id="rId5" Type="http://schemas.openxmlformats.org/officeDocument/2006/relationships/hyperlink" Target="mailto:hunderwo@purdue.edu" TargetMode="External"/><Relationship Id="rId4" Type="http://schemas.openxmlformats.org/officeDocument/2006/relationships/hyperlink" Target="mailto:john1794@purdue.edu"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520353" y="575732"/>
            <a:ext cx="5933959" cy="5139267"/>
          </a:xfrm>
        </p:spPr>
        <p:txBody>
          <a:bodyPr/>
          <a:lstStyle/>
          <a:p>
            <a:pPr algn="ctr"/>
            <a:r>
              <a:rPr lang="en-US" dirty="0"/>
              <a:t>Business Office</a:t>
            </a:r>
            <a:br>
              <a:rPr lang="en-US" dirty="0"/>
            </a:br>
            <a:br>
              <a:rPr lang="en-US" dirty="0"/>
            </a:br>
            <a:br>
              <a:rPr lang="en-US" dirty="0"/>
            </a:br>
            <a:br>
              <a:rPr lang="en-US" dirty="0"/>
            </a:br>
            <a:br>
              <a:rPr lang="en-US" dirty="0"/>
            </a:br>
            <a:r>
              <a:rPr lang="en-US" dirty="0"/>
              <a:t>Reimbursement Process</a:t>
            </a: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8/8/2024</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2050" name="Picture 2" descr="Free game Clipart Images | FreeImages">
            <a:extLst>
              <a:ext uri="{FF2B5EF4-FFF2-40B4-BE49-F238E27FC236}">
                <a16:creationId xmlns:a16="http://schemas.microsoft.com/office/drawing/2014/main" id="{4470FDCA-6910-4EF6-B8DC-D2784E977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369" y="2029884"/>
            <a:ext cx="244792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Student Decision Chart</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10</a:t>
            </a:fld>
            <a:endParaRPr lang="en-US" dirty="0"/>
          </a:p>
        </p:txBody>
      </p:sp>
      <p:graphicFrame>
        <p:nvGraphicFramePr>
          <p:cNvPr id="8" name="Diagram 7">
            <a:extLst>
              <a:ext uri="{FF2B5EF4-FFF2-40B4-BE49-F238E27FC236}">
                <a16:creationId xmlns:a16="http://schemas.microsoft.com/office/drawing/2014/main" id="{BF9176A1-194D-45B1-9C66-5A4B22F71CB2}"/>
              </a:ext>
            </a:extLst>
          </p:cNvPr>
          <p:cNvGraphicFramePr/>
          <p:nvPr>
            <p:extLst>
              <p:ext uri="{D42A27DB-BD31-4B8C-83A1-F6EECF244321}">
                <p14:modId xmlns:p14="http://schemas.microsoft.com/office/powerpoint/2010/main" val="3260668376"/>
              </p:ext>
            </p:extLst>
          </p:nvPr>
        </p:nvGraphicFramePr>
        <p:xfrm>
          <a:off x="711201" y="1278532"/>
          <a:ext cx="7647658" cy="4834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5499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Student Decision Chart</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11</a:t>
            </a:fld>
            <a:endParaRPr lang="en-US" dirty="0"/>
          </a:p>
        </p:txBody>
      </p:sp>
      <p:graphicFrame>
        <p:nvGraphicFramePr>
          <p:cNvPr id="8" name="Diagram 7">
            <a:extLst>
              <a:ext uri="{FF2B5EF4-FFF2-40B4-BE49-F238E27FC236}">
                <a16:creationId xmlns:a16="http://schemas.microsoft.com/office/drawing/2014/main" id="{BF9176A1-194D-45B1-9C66-5A4B22F71CB2}"/>
              </a:ext>
            </a:extLst>
          </p:cNvPr>
          <p:cNvGraphicFramePr/>
          <p:nvPr>
            <p:extLst>
              <p:ext uri="{D42A27DB-BD31-4B8C-83A1-F6EECF244321}">
                <p14:modId xmlns:p14="http://schemas.microsoft.com/office/powerpoint/2010/main" val="3628588958"/>
              </p:ext>
            </p:extLst>
          </p:nvPr>
        </p:nvGraphicFramePr>
        <p:xfrm>
          <a:off x="1388534" y="1443876"/>
          <a:ext cx="6654978" cy="4503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6339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Student Decision Chart</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12</a:t>
            </a:fld>
            <a:endParaRPr lang="en-US" dirty="0"/>
          </a:p>
        </p:txBody>
      </p:sp>
      <p:graphicFrame>
        <p:nvGraphicFramePr>
          <p:cNvPr id="8" name="Diagram 7">
            <a:extLst>
              <a:ext uri="{FF2B5EF4-FFF2-40B4-BE49-F238E27FC236}">
                <a16:creationId xmlns:a16="http://schemas.microsoft.com/office/drawing/2014/main" id="{BF9176A1-194D-45B1-9C66-5A4B22F71CB2}"/>
              </a:ext>
            </a:extLst>
          </p:cNvPr>
          <p:cNvGraphicFramePr/>
          <p:nvPr>
            <p:extLst>
              <p:ext uri="{D42A27DB-BD31-4B8C-83A1-F6EECF244321}">
                <p14:modId xmlns:p14="http://schemas.microsoft.com/office/powerpoint/2010/main" val="871774297"/>
              </p:ext>
            </p:extLst>
          </p:nvPr>
        </p:nvGraphicFramePr>
        <p:xfrm>
          <a:off x="1388534" y="1443876"/>
          <a:ext cx="6654978" cy="4503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32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Student Decision Chart</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13</a:t>
            </a:fld>
            <a:endParaRPr lang="en-US" dirty="0"/>
          </a:p>
        </p:txBody>
      </p:sp>
      <p:graphicFrame>
        <p:nvGraphicFramePr>
          <p:cNvPr id="8" name="Diagram 7">
            <a:extLst>
              <a:ext uri="{FF2B5EF4-FFF2-40B4-BE49-F238E27FC236}">
                <a16:creationId xmlns:a16="http://schemas.microsoft.com/office/drawing/2014/main" id="{BF9176A1-194D-45B1-9C66-5A4B22F71CB2}"/>
              </a:ext>
            </a:extLst>
          </p:cNvPr>
          <p:cNvGraphicFramePr/>
          <p:nvPr>
            <p:extLst>
              <p:ext uri="{D42A27DB-BD31-4B8C-83A1-F6EECF244321}">
                <p14:modId xmlns:p14="http://schemas.microsoft.com/office/powerpoint/2010/main" val="330263155"/>
              </p:ext>
            </p:extLst>
          </p:nvPr>
        </p:nvGraphicFramePr>
        <p:xfrm>
          <a:off x="1388534" y="1443876"/>
          <a:ext cx="6654978" cy="4503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1915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90918"/>
            <a:ext cx="5491495" cy="338554"/>
          </a:xfrm>
        </p:spPr>
        <p:txBody>
          <a:bodyPr/>
          <a:lstStyle/>
          <a:p>
            <a:pPr algn="ctr"/>
            <a:r>
              <a:rPr lang="en-US" dirty="0"/>
              <a:t>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941200" y="2009828"/>
            <a:ext cx="3982331" cy="3432192"/>
          </a:xfrm>
        </p:spPr>
        <p:txBody>
          <a:bodyPr>
            <a:normAutofit/>
          </a:bodyPr>
          <a:lstStyle/>
          <a:p>
            <a:pPr lvl="0"/>
            <a:r>
              <a:rPr lang="en-US" sz="1600" dirty="0"/>
              <a:t>Required documents will be submitted via </a:t>
            </a:r>
            <a:r>
              <a:rPr lang="en-US" sz="1600" dirty="0">
                <a:hlinkClick r:id="rId3"/>
              </a:rPr>
              <a:t>Team Dynamics (TDX)</a:t>
            </a:r>
            <a:endParaRPr lang="en-US" sz="1600" dirty="0"/>
          </a:p>
          <a:p>
            <a:pPr lvl="0"/>
            <a:endParaRPr lang="en-US" sz="1600" dirty="0"/>
          </a:p>
          <a:p>
            <a:pPr lvl="0"/>
            <a:r>
              <a:rPr lang="en-US" sz="1600" dirty="0"/>
              <a:t>Complete </a:t>
            </a:r>
            <a:r>
              <a:rPr lang="en-US" sz="1600" b="1" dirty="0">
                <a:hlinkClick r:id="rId4"/>
              </a:rPr>
              <a:t>Employee Reimbursement Form</a:t>
            </a:r>
            <a:r>
              <a:rPr lang="en-US" sz="1600" b="1" i="1" dirty="0">
                <a:hlinkClick r:id="rId4"/>
              </a:rPr>
              <a:t> </a:t>
            </a:r>
            <a:endParaRPr lang="en-US" sz="1600" b="1" i="1" dirty="0"/>
          </a:p>
          <a:p>
            <a:pPr lvl="1"/>
            <a:r>
              <a:rPr lang="en-US" sz="1400" dirty="0"/>
              <a:t>Employee requesting the reimbursement should complete</a:t>
            </a:r>
          </a:p>
          <a:p>
            <a:pPr lvl="1"/>
            <a:r>
              <a:rPr lang="en-US" sz="1400" dirty="0"/>
              <a:t>Account number and signature required by the person approving the reimbursement</a:t>
            </a:r>
          </a:p>
          <a:p>
            <a:pPr lvl="1"/>
            <a:r>
              <a:rPr lang="en-US" sz="1400" dirty="0"/>
              <a:t>Requesting area will complete the form’s bottom portion</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8/8/2024</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14</a:t>
            </a:fld>
            <a:endParaRPr lang="en-US" dirty="0"/>
          </a:p>
        </p:txBody>
      </p:sp>
      <p:graphicFrame>
        <p:nvGraphicFramePr>
          <p:cNvPr id="7" name="Object 6">
            <a:extLst>
              <a:ext uri="{FF2B5EF4-FFF2-40B4-BE49-F238E27FC236}">
                <a16:creationId xmlns:a16="http://schemas.microsoft.com/office/drawing/2014/main" id="{B64D5C5F-CFCB-40BC-8E54-1EA8CC046058}"/>
              </a:ext>
            </a:extLst>
          </p:cNvPr>
          <p:cNvGraphicFramePr>
            <a:graphicFrameLocks noChangeAspect="1"/>
          </p:cNvGraphicFramePr>
          <p:nvPr>
            <p:extLst>
              <p:ext uri="{D42A27DB-BD31-4B8C-83A1-F6EECF244321}">
                <p14:modId xmlns:p14="http://schemas.microsoft.com/office/powerpoint/2010/main" val="864965616"/>
              </p:ext>
            </p:extLst>
          </p:nvPr>
        </p:nvGraphicFramePr>
        <p:xfrm>
          <a:off x="4955998" y="1837266"/>
          <a:ext cx="3424909" cy="4432643"/>
        </p:xfrm>
        <a:graphic>
          <a:graphicData uri="http://schemas.openxmlformats.org/presentationml/2006/ole">
            <mc:AlternateContent xmlns:mc="http://schemas.openxmlformats.org/markup-compatibility/2006">
              <mc:Choice xmlns:v="urn:schemas-microsoft-com:vml" Requires="v">
                <p:oleObj spid="_x0000_s1095" name="Acrobat Document" r:id="rId5" imgW="5829156" imgH="7543672" progId="Acrobat.Document.DC">
                  <p:embed/>
                </p:oleObj>
              </mc:Choice>
              <mc:Fallback>
                <p:oleObj name="Acrobat Document" r:id="rId5" imgW="5829156" imgH="7543672" progId="Acrobat.Document.DC">
                  <p:embed/>
                  <p:pic>
                    <p:nvPicPr>
                      <p:cNvPr id="7" name="Object 6">
                        <a:extLst>
                          <a:ext uri="{FF2B5EF4-FFF2-40B4-BE49-F238E27FC236}">
                            <a16:creationId xmlns:a16="http://schemas.microsoft.com/office/drawing/2014/main" id="{B64D5C5F-CFCB-40BC-8E54-1EA8CC046058}"/>
                          </a:ext>
                        </a:extLst>
                      </p:cNvPr>
                      <p:cNvPicPr/>
                      <p:nvPr/>
                    </p:nvPicPr>
                    <p:blipFill>
                      <a:blip r:embed="rId6"/>
                      <a:stretch>
                        <a:fillRect/>
                      </a:stretch>
                    </p:blipFill>
                    <p:spPr>
                      <a:xfrm>
                        <a:off x="4955998" y="1837266"/>
                        <a:ext cx="3424909" cy="4432643"/>
                      </a:xfrm>
                      <a:prstGeom prst="rect">
                        <a:avLst/>
                      </a:prstGeom>
                    </p:spPr>
                  </p:pic>
                </p:oleObj>
              </mc:Fallback>
            </mc:AlternateContent>
          </a:graphicData>
        </a:graphic>
      </p:graphicFrame>
      <p:sp>
        <p:nvSpPr>
          <p:cNvPr id="8" name="Subhead">
            <a:extLst>
              <a:ext uri="{FF2B5EF4-FFF2-40B4-BE49-F238E27FC236}">
                <a16:creationId xmlns:a16="http://schemas.microsoft.com/office/drawing/2014/main" id="{46A65139-A637-411D-8F63-0FC18B0DD3DB}"/>
              </a:ext>
            </a:extLst>
          </p:cNvPr>
          <p:cNvSpPr txBox="1">
            <a:spLocks/>
          </p:cNvSpPr>
          <p:nvPr/>
        </p:nvSpPr>
        <p:spPr>
          <a:xfrm>
            <a:off x="1959294" y="1415980"/>
            <a:ext cx="5491495"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dirty="0"/>
              <a:t>Employee</a:t>
            </a:r>
          </a:p>
        </p:txBody>
      </p:sp>
    </p:spTree>
    <p:extLst>
      <p:ext uri="{BB962C8B-B14F-4D97-AF65-F5344CB8AC3E}">
        <p14:creationId xmlns:p14="http://schemas.microsoft.com/office/powerpoint/2010/main" val="1999516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01922"/>
            <a:ext cx="5491495" cy="338554"/>
          </a:xfrm>
        </p:spPr>
        <p:txBody>
          <a:bodyPr/>
          <a:lstStyle/>
          <a:p>
            <a:pPr algn="ctr"/>
            <a:r>
              <a:rPr lang="en-US" dirty="0"/>
              <a:t>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775318" y="1729250"/>
            <a:ext cx="6091149" cy="4158914"/>
          </a:xfrm>
        </p:spPr>
        <p:txBody>
          <a:bodyPr vert="horz" lIns="0" tIns="0" rIns="0" bIns="0" rtlCol="0" anchor="t">
            <a:noAutofit/>
          </a:bodyPr>
          <a:lstStyle/>
          <a:p>
            <a:pPr lvl="1"/>
            <a:r>
              <a:rPr lang="en-US" sz="1500" b="1" dirty="0"/>
              <a:t>Provide Receipts</a:t>
            </a:r>
            <a:r>
              <a:rPr lang="en-US" sz="1500" b="1" i="1" dirty="0"/>
              <a:t> (proof of payment)</a:t>
            </a:r>
            <a:endParaRPr lang="en-US" sz="1500" b="1" dirty="0"/>
          </a:p>
          <a:p>
            <a:pPr lvl="2"/>
            <a:r>
              <a:rPr lang="en-US" sz="1500" dirty="0"/>
              <a:t>All receipts must be submitted</a:t>
            </a:r>
          </a:p>
          <a:p>
            <a:pPr lvl="2"/>
            <a:r>
              <a:rPr lang="en-US" sz="1500" dirty="0"/>
              <a:t>Receipts should be itemized </a:t>
            </a:r>
            <a:r>
              <a:rPr lang="en-US" sz="1500" i="1" dirty="0"/>
              <a:t>especially for Hospitality</a:t>
            </a:r>
            <a:endParaRPr lang="en-US" sz="1500" dirty="0"/>
          </a:p>
          <a:p>
            <a:pPr lvl="2"/>
            <a:r>
              <a:rPr lang="en-US" sz="1500" dirty="0"/>
              <a:t>Receipts need to show last four digits of the card used to make the purchase</a:t>
            </a:r>
          </a:p>
          <a:p>
            <a:pPr lvl="2"/>
            <a:r>
              <a:rPr lang="en-US" sz="1500" dirty="0"/>
              <a:t>If receipt does not show the last four digits, a bank statement can be submitted (screenshot acceptable) showing the purchase.</a:t>
            </a:r>
          </a:p>
          <a:p>
            <a:pPr lvl="3"/>
            <a:r>
              <a:rPr lang="en-US" sz="1500" i="1" dirty="0"/>
              <a:t>The statement needs to show the last four digits of the card</a:t>
            </a:r>
          </a:p>
          <a:p>
            <a:pPr lvl="3"/>
            <a:r>
              <a:rPr lang="en-US" sz="1500" i="1" dirty="0"/>
              <a:t>All personal information should be blacked out</a:t>
            </a:r>
          </a:p>
          <a:p>
            <a:pPr lvl="2"/>
            <a:r>
              <a:rPr lang="en-US" sz="1500" dirty="0"/>
              <a:t>If mileage is requested, a Google Map can be submitted showing their route and calculated mileage.</a:t>
            </a:r>
          </a:p>
          <a:p>
            <a:pPr lvl="3"/>
            <a:r>
              <a:rPr lang="en-US" sz="1500" dirty="0"/>
              <a:t>Double the mileage to show the roundtrip total and use that for the total reimbursement</a:t>
            </a:r>
          </a:p>
          <a:p>
            <a:pPr lvl="4"/>
            <a:r>
              <a:rPr lang="en-US" sz="1500" i="1" dirty="0"/>
              <a:t>Mileage is currently reimbursed at the rate of 0.67</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8/8/2024</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15</a:t>
            </a:fld>
            <a:endParaRPr lang="en-US" dirty="0"/>
          </a:p>
        </p:txBody>
      </p:sp>
      <p:sp>
        <p:nvSpPr>
          <p:cNvPr id="8" name="Subhead">
            <a:extLst>
              <a:ext uri="{FF2B5EF4-FFF2-40B4-BE49-F238E27FC236}">
                <a16:creationId xmlns:a16="http://schemas.microsoft.com/office/drawing/2014/main" id="{04C555FE-FF25-49FD-AF40-BF791063E11E}"/>
              </a:ext>
            </a:extLst>
          </p:cNvPr>
          <p:cNvSpPr txBox="1">
            <a:spLocks/>
          </p:cNvSpPr>
          <p:nvPr/>
        </p:nvSpPr>
        <p:spPr>
          <a:xfrm>
            <a:off x="1959293" y="1354459"/>
            <a:ext cx="5491495"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dirty="0"/>
              <a:t>Employee</a:t>
            </a:r>
          </a:p>
        </p:txBody>
      </p:sp>
      <p:pic>
        <p:nvPicPr>
          <p:cNvPr id="2050" name="Picture 2" descr="Expense Reimbursement Requests in your Free PO System | The Free-Procurement  Project">
            <a:extLst>
              <a:ext uri="{FF2B5EF4-FFF2-40B4-BE49-F238E27FC236}">
                <a16:creationId xmlns:a16="http://schemas.microsoft.com/office/drawing/2014/main" id="{2B745337-415E-4A17-87BA-D435408E5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562" y="1655138"/>
            <a:ext cx="1975572" cy="177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203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13527"/>
            <a:ext cx="5491495" cy="307777"/>
          </a:xfrm>
        </p:spPr>
        <p:txBody>
          <a:bodyPr/>
          <a:lstStyle/>
          <a:p>
            <a:pPr algn="ctr"/>
            <a:r>
              <a:rPr lang="en-US" sz="2000" dirty="0"/>
              <a:t>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678212" y="1680143"/>
            <a:ext cx="8465788" cy="4289046"/>
          </a:xfrm>
        </p:spPr>
        <p:txBody>
          <a:bodyPr>
            <a:normAutofit fontScale="85000" lnSpcReduction="20000"/>
          </a:bodyPr>
          <a:lstStyle/>
          <a:p>
            <a:pPr lvl="0"/>
            <a:r>
              <a:rPr lang="en-US" sz="1600" dirty="0"/>
              <a:t>The following documents are required for processing and will be submitted via </a:t>
            </a:r>
            <a:r>
              <a:rPr lang="en-US" sz="1600" dirty="0">
                <a:hlinkClick r:id="rId2"/>
              </a:rPr>
              <a:t>TDX</a:t>
            </a:r>
            <a:r>
              <a:rPr lang="en-US" sz="1600" dirty="0"/>
              <a:t>:</a:t>
            </a:r>
            <a:endParaRPr lang="en-US" sz="1400" dirty="0"/>
          </a:p>
          <a:p>
            <a:pPr lvl="1"/>
            <a:r>
              <a:rPr lang="en-US" sz="1500" b="1" dirty="0">
                <a:hlinkClick r:id="rId3"/>
              </a:rPr>
              <a:t>Payee Certificate (PC) </a:t>
            </a:r>
            <a:endParaRPr lang="en-US" sz="1500" b="1" dirty="0"/>
          </a:p>
          <a:p>
            <a:pPr lvl="2"/>
            <a:r>
              <a:rPr lang="en-US" sz="1500" dirty="0"/>
              <a:t>Completed by the person requesting the reimbursement</a:t>
            </a:r>
          </a:p>
          <a:p>
            <a:pPr lvl="2"/>
            <a:r>
              <a:rPr lang="en-US" sz="1500" dirty="0"/>
              <a:t>Account number and Signature required by the person/area approving the reimbursement</a:t>
            </a:r>
          </a:p>
          <a:p>
            <a:pPr lvl="2"/>
            <a:r>
              <a:rPr lang="en-US" sz="1500" dirty="0"/>
              <a:t>This form must have these items completed </a:t>
            </a:r>
          </a:p>
          <a:p>
            <a:pPr lvl="3"/>
            <a:r>
              <a:rPr lang="en-US" sz="1500" dirty="0"/>
              <a:t>SSN </a:t>
            </a:r>
            <a:r>
              <a:rPr lang="en-US" sz="1500" i="1" dirty="0"/>
              <a:t> Last 4 digits</a:t>
            </a:r>
            <a:endParaRPr lang="en-US" sz="1500" dirty="0"/>
          </a:p>
          <a:p>
            <a:pPr lvl="3"/>
            <a:r>
              <a:rPr lang="en-US" sz="1500" dirty="0"/>
              <a:t>Business Type </a:t>
            </a:r>
          </a:p>
          <a:p>
            <a:pPr lvl="3"/>
            <a:r>
              <a:rPr lang="en-US" sz="1500" dirty="0"/>
              <a:t>Reason for Payment </a:t>
            </a:r>
          </a:p>
          <a:p>
            <a:pPr lvl="3"/>
            <a:r>
              <a:rPr lang="en-US" sz="1500" dirty="0"/>
              <a:t>Citizenship Type</a:t>
            </a:r>
          </a:p>
          <a:p>
            <a:pPr lvl="3"/>
            <a:r>
              <a:rPr lang="en-US" sz="1500" dirty="0"/>
              <a:t>PU-related Disclosures section</a:t>
            </a:r>
          </a:p>
          <a:p>
            <a:pPr lvl="3"/>
            <a:r>
              <a:rPr lang="en-US" sz="1500" dirty="0"/>
              <a:t>Itemized Payment section</a:t>
            </a:r>
          </a:p>
          <a:p>
            <a:pPr lvl="3"/>
            <a:r>
              <a:rPr lang="en-US" sz="1500" b="1" dirty="0"/>
              <a:t>Digital signature is allowed via DocuSign</a:t>
            </a:r>
          </a:p>
          <a:p>
            <a:pPr lvl="4"/>
            <a:r>
              <a:rPr lang="en-US" sz="1500" dirty="0">
                <a:hlinkClick r:id="rId4"/>
              </a:rPr>
              <a:t>To initiate via DocuSign link</a:t>
            </a:r>
            <a:endParaRPr lang="en-US" sz="1500" dirty="0"/>
          </a:p>
          <a:p>
            <a:pPr lvl="3"/>
            <a:r>
              <a:rPr lang="en-US" sz="1500" dirty="0"/>
              <a:t>Account Information section</a:t>
            </a:r>
          </a:p>
          <a:p>
            <a:pPr lvl="4"/>
            <a:r>
              <a:rPr lang="en-US" sz="1500" dirty="0"/>
              <a:t>The account # will either be an Order or WBS Element </a:t>
            </a:r>
            <a:r>
              <a:rPr lang="en-US" sz="1500" i="1" dirty="0"/>
              <a:t>(not both)</a:t>
            </a:r>
            <a:endParaRPr lang="en-US" sz="1500" dirty="0"/>
          </a:p>
          <a:p>
            <a:pPr lvl="0"/>
            <a:endParaRPr lang="en-US" sz="1600"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8/8/2024</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16</a:t>
            </a:fld>
            <a:endParaRPr lang="en-US" dirty="0"/>
          </a:p>
        </p:txBody>
      </p:sp>
      <p:sp>
        <p:nvSpPr>
          <p:cNvPr id="8" name="Subhead">
            <a:extLst>
              <a:ext uri="{FF2B5EF4-FFF2-40B4-BE49-F238E27FC236}">
                <a16:creationId xmlns:a16="http://schemas.microsoft.com/office/drawing/2014/main" id="{04C555FE-FF25-49FD-AF40-BF791063E11E}"/>
              </a:ext>
            </a:extLst>
          </p:cNvPr>
          <p:cNvSpPr txBox="1">
            <a:spLocks/>
          </p:cNvSpPr>
          <p:nvPr/>
        </p:nvSpPr>
        <p:spPr>
          <a:xfrm>
            <a:off x="1959293" y="1362224"/>
            <a:ext cx="5491495" cy="276999"/>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sz="1800" dirty="0"/>
              <a:t>Non-Employee</a:t>
            </a:r>
          </a:p>
        </p:txBody>
      </p:sp>
    </p:spTree>
    <p:extLst>
      <p:ext uri="{BB962C8B-B14F-4D97-AF65-F5344CB8AC3E}">
        <p14:creationId xmlns:p14="http://schemas.microsoft.com/office/powerpoint/2010/main" val="3623823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56F3-FCD4-4163-8916-72E1E14D3EA8}"/>
              </a:ext>
            </a:extLst>
          </p:cNvPr>
          <p:cNvSpPr>
            <a:spLocks noGrp="1"/>
          </p:cNvSpPr>
          <p:nvPr>
            <p:ph type="ctrTitle"/>
          </p:nvPr>
        </p:nvSpPr>
        <p:spPr/>
        <p:txBody>
          <a:bodyPr/>
          <a:lstStyle/>
          <a:p>
            <a:pPr algn="ctr"/>
            <a:r>
              <a:rPr lang="en-US" dirty="0"/>
              <a:t>Business Office</a:t>
            </a:r>
          </a:p>
        </p:txBody>
      </p:sp>
      <p:sp>
        <p:nvSpPr>
          <p:cNvPr id="5" name="Date Placeholder 4">
            <a:extLst>
              <a:ext uri="{FF2B5EF4-FFF2-40B4-BE49-F238E27FC236}">
                <a16:creationId xmlns:a16="http://schemas.microsoft.com/office/drawing/2014/main" id="{A49DB36E-FF51-4F75-B087-FFCC7803E2B1}"/>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05CA2469-541D-4939-A3CE-377967306B33}"/>
              </a:ext>
            </a:extLst>
          </p:cNvPr>
          <p:cNvSpPr>
            <a:spLocks noGrp="1"/>
          </p:cNvSpPr>
          <p:nvPr>
            <p:ph type="sldNum" sz="quarter" idx="12"/>
          </p:nvPr>
        </p:nvSpPr>
        <p:spPr/>
        <p:txBody>
          <a:bodyPr/>
          <a:lstStyle/>
          <a:p>
            <a:fld id="{8A7A6979-0714-4377-B894-6BE4C2D6E202}" type="slidenum">
              <a:rPr lang="en-US" smtClean="0"/>
              <a:pPr/>
              <a:t>17</a:t>
            </a:fld>
            <a:endParaRPr lang="en-US" dirty="0"/>
          </a:p>
        </p:txBody>
      </p:sp>
      <p:sp>
        <p:nvSpPr>
          <p:cNvPr id="7" name="Subtitle 2">
            <a:extLst>
              <a:ext uri="{FF2B5EF4-FFF2-40B4-BE49-F238E27FC236}">
                <a16:creationId xmlns:a16="http://schemas.microsoft.com/office/drawing/2014/main" id="{22BA5F9F-D8A3-42F2-BEC3-A6E89BFC08D2}"/>
              </a:ext>
            </a:extLst>
          </p:cNvPr>
          <p:cNvSpPr>
            <a:spLocks noGrp="1"/>
          </p:cNvSpPr>
          <p:nvPr>
            <p:ph type="subTitle" idx="1"/>
          </p:nvPr>
        </p:nvSpPr>
        <p:spPr>
          <a:xfrm>
            <a:off x="1128501" y="983448"/>
            <a:ext cx="6925731" cy="246221"/>
          </a:xfrm>
        </p:spPr>
        <p:txBody>
          <a:bodyPr/>
          <a:lstStyle/>
          <a:p>
            <a:pPr algn="ctr"/>
            <a:r>
              <a:rPr lang="en-US" sz="1600" dirty="0"/>
              <a:t>Payee Certification (PC) Example</a:t>
            </a:r>
          </a:p>
        </p:txBody>
      </p:sp>
      <p:pic>
        <p:nvPicPr>
          <p:cNvPr id="4" name="Picture 3">
            <a:extLst>
              <a:ext uri="{FF2B5EF4-FFF2-40B4-BE49-F238E27FC236}">
                <a16:creationId xmlns:a16="http://schemas.microsoft.com/office/drawing/2014/main" id="{8D3EE909-A4D9-4228-B333-AB5FFC77EA9F}"/>
              </a:ext>
            </a:extLst>
          </p:cNvPr>
          <p:cNvPicPr>
            <a:picLocks noChangeAspect="1"/>
          </p:cNvPicPr>
          <p:nvPr/>
        </p:nvPicPr>
        <p:blipFill>
          <a:blip r:embed="rId2"/>
          <a:stretch>
            <a:fillRect/>
          </a:stretch>
        </p:blipFill>
        <p:spPr>
          <a:xfrm>
            <a:off x="1659467" y="1223723"/>
            <a:ext cx="5604933" cy="4813010"/>
          </a:xfrm>
          <a:prstGeom prst="rect">
            <a:avLst/>
          </a:prstGeom>
        </p:spPr>
      </p:pic>
    </p:spTree>
    <p:extLst>
      <p:ext uri="{BB962C8B-B14F-4D97-AF65-F5344CB8AC3E}">
        <p14:creationId xmlns:p14="http://schemas.microsoft.com/office/powerpoint/2010/main" val="3874285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3" y="949478"/>
            <a:ext cx="5491495" cy="307777"/>
          </a:xfrm>
        </p:spPr>
        <p:txBody>
          <a:bodyPr/>
          <a:lstStyle/>
          <a:p>
            <a:pPr algn="ctr"/>
            <a:r>
              <a:rPr lang="en-US" sz="2000" dirty="0"/>
              <a:t>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474133" y="1534253"/>
            <a:ext cx="8305001" cy="4477079"/>
          </a:xfrm>
        </p:spPr>
        <p:txBody>
          <a:bodyPr>
            <a:normAutofit fontScale="92500" lnSpcReduction="20000"/>
          </a:bodyPr>
          <a:lstStyle/>
          <a:p>
            <a:pPr lvl="1"/>
            <a:r>
              <a:rPr lang="en-US" sz="1500" b="1" dirty="0">
                <a:hlinkClick r:id="rId2"/>
              </a:rPr>
              <a:t>Substitute W-9 </a:t>
            </a:r>
            <a:endParaRPr lang="en-US" sz="1400" b="1" i="1" dirty="0">
              <a:highlight>
                <a:srgbClr val="FFFF00"/>
              </a:highlight>
            </a:endParaRPr>
          </a:p>
          <a:p>
            <a:pPr lvl="2"/>
            <a:r>
              <a:rPr lang="en-US" sz="1400" dirty="0"/>
              <a:t>Completed by the person requesting the reimbursement</a:t>
            </a:r>
          </a:p>
          <a:p>
            <a:pPr lvl="2"/>
            <a:r>
              <a:rPr lang="en-US" sz="1400" dirty="0"/>
              <a:t>This form must have these items completed </a:t>
            </a:r>
          </a:p>
          <a:p>
            <a:pPr lvl="3"/>
            <a:r>
              <a:rPr lang="en-US" sz="1400" dirty="0"/>
              <a:t>SSN/TIN </a:t>
            </a:r>
            <a:r>
              <a:rPr lang="en-US" sz="1400" i="1" dirty="0"/>
              <a:t>(Full)</a:t>
            </a:r>
            <a:endParaRPr lang="en-US" sz="1400" dirty="0"/>
          </a:p>
          <a:p>
            <a:pPr lvl="3"/>
            <a:r>
              <a:rPr lang="en-US" sz="1400" dirty="0"/>
              <a:t>Email </a:t>
            </a:r>
            <a:r>
              <a:rPr lang="en-US" sz="1400" i="1" dirty="0"/>
              <a:t>(especially if Glacier is needed)</a:t>
            </a:r>
          </a:p>
          <a:p>
            <a:pPr lvl="3"/>
            <a:r>
              <a:rPr lang="en-US" sz="1400" dirty="0"/>
              <a:t>Address</a:t>
            </a:r>
          </a:p>
          <a:p>
            <a:pPr lvl="3"/>
            <a:r>
              <a:rPr lang="en-US" sz="1400" dirty="0"/>
              <a:t>Telephone Number</a:t>
            </a:r>
          </a:p>
          <a:p>
            <a:pPr lvl="3"/>
            <a:r>
              <a:rPr lang="en-US" sz="1400" dirty="0"/>
              <a:t>Business Type</a:t>
            </a:r>
          </a:p>
          <a:p>
            <a:pPr lvl="3"/>
            <a:r>
              <a:rPr lang="en-US" sz="1400" dirty="0"/>
              <a:t>Citizenship</a:t>
            </a:r>
          </a:p>
          <a:p>
            <a:pPr lvl="3"/>
            <a:r>
              <a:rPr lang="en-US" sz="1400" dirty="0"/>
              <a:t>Purdue University-related Disclosures</a:t>
            </a:r>
          </a:p>
          <a:p>
            <a:pPr lvl="3"/>
            <a:r>
              <a:rPr lang="en-US" sz="1400" dirty="0"/>
              <a:t>Payment Method</a:t>
            </a:r>
          </a:p>
          <a:p>
            <a:pPr lvl="4"/>
            <a:r>
              <a:rPr lang="en-US" sz="1400" dirty="0"/>
              <a:t>Direct Deposit </a:t>
            </a:r>
          </a:p>
          <a:p>
            <a:pPr lvl="5"/>
            <a:r>
              <a:rPr lang="en-US" sz="1400" dirty="0"/>
              <a:t>Checking or Savings</a:t>
            </a:r>
          </a:p>
          <a:p>
            <a:pPr lvl="5"/>
            <a:r>
              <a:rPr lang="en-US" sz="1400" dirty="0"/>
              <a:t>Please inform individual Procurement will be contacting them to verify banking information</a:t>
            </a:r>
          </a:p>
          <a:p>
            <a:pPr lvl="4"/>
            <a:r>
              <a:rPr lang="en-US" sz="1400" dirty="0"/>
              <a:t>Paper Check</a:t>
            </a:r>
          </a:p>
          <a:p>
            <a:pPr lvl="2"/>
            <a:r>
              <a:rPr lang="en-US" sz="1400" b="1" dirty="0"/>
              <a:t>Effective 10/1/23: Digital signature is allowed but</a:t>
            </a:r>
            <a:r>
              <a:rPr lang="en-US" sz="1400" b="1" dirty="0">
                <a:solidFill>
                  <a:srgbClr val="FF0000"/>
                </a:solidFill>
              </a:rPr>
              <a:t> NOT </a:t>
            </a:r>
            <a:r>
              <a:rPr lang="en-US" sz="1400" b="1" dirty="0"/>
              <a:t>via Purdue’s DocuSign</a:t>
            </a:r>
            <a:endParaRPr lang="en-US" sz="1400"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8/8/2024</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18</a:t>
            </a:fld>
            <a:endParaRPr lang="en-US" dirty="0"/>
          </a:p>
        </p:txBody>
      </p:sp>
      <p:sp>
        <p:nvSpPr>
          <p:cNvPr id="8" name="Subhead">
            <a:extLst>
              <a:ext uri="{FF2B5EF4-FFF2-40B4-BE49-F238E27FC236}">
                <a16:creationId xmlns:a16="http://schemas.microsoft.com/office/drawing/2014/main" id="{04C555FE-FF25-49FD-AF40-BF791063E11E}"/>
              </a:ext>
            </a:extLst>
          </p:cNvPr>
          <p:cNvSpPr txBox="1">
            <a:spLocks/>
          </p:cNvSpPr>
          <p:nvPr/>
        </p:nvSpPr>
        <p:spPr>
          <a:xfrm>
            <a:off x="1959294" y="1257255"/>
            <a:ext cx="5491495" cy="276999"/>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sz="1800" dirty="0"/>
              <a:t>Non-Employee</a:t>
            </a:r>
          </a:p>
        </p:txBody>
      </p:sp>
    </p:spTree>
    <p:extLst>
      <p:ext uri="{BB962C8B-B14F-4D97-AF65-F5344CB8AC3E}">
        <p14:creationId xmlns:p14="http://schemas.microsoft.com/office/powerpoint/2010/main" val="3516152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669C-8687-44AC-9821-A1A6A807996A}"/>
              </a:ext>
            </a:extLst>
          </p:cNvPr>
          <p:cNvSpPr>
            <a:spLocks noGrp="1"/>
          </p:cNvSpPr>
          <p:nvPr>
            <p:ph type="ctrTitle"/>
          </p:nvPr>
        </p:nvSpPr>
        <p:spPr/>
        <p:txBody>
          <a:bodyPr/>
          <a:lstStyle/>
          <a:p>
            <a:pPr algn="ctr"/>
            <a:r>
              <a:rPr lang="en-US" dirty="0"/>
              <a:t>Business Office</a:t>
            </a:r>
          </a:p>
        </p:txBody>
      </p:sp>
      <p:sp>
        <p:nvSpPr>
          <p:cNvPr id="5" name="Date Placeholder 4">
            <a:extLst>
              <a:ext uri="{FF2B5EF4-FFF2-40B4-BE49-F238E27FC236}">
                <a16:creationId xmlns:a16="http://schemas.microsoft.com/office/drawing/2014/main" id="{EDD50995-0AD1-4775-8E05-13DC6F614BA8}"/>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B7EC8DDF-95F2-470E-B36F-CDC4B2450AC0}"/>
              </a:ext>
            </a:extLst>
          </p:cNvPr>
          <p:cNvSpPr>
            <a:spLocks noGrp="1"/>
          </p:cNvSpPr>
          <p:nvPr>
            <p:ph type="sldNum" sz="quarter" idx="12"/>
          </p:nvPr>
        </p:nvSpPr>
        <p:spPr/>
        <p:txBody>
          <a:bodyPr/>
          <a:lstStyle/>
          <a:p>
            <a:fld id="{8A7A6979-0714-4377-B894-6BE4C2D6E202}" type="slidenum">
              <a:rPr lang="en-US" smtClean="0"/>
              <a:pPr/>
              <a:t>19</a:t>
            </a:fld>
            <a:endParaRPr lang="en-US" dirty="0"/>
          </a:p>
        </p:txBody>
      </p:sp>
      <p:sp>
        <p:nvSpPr>
          <p:cNvPr id="7" name="Subtitle 2">
            <a:extLst>
              <a:ext uri="{FF2B5EF4-FFF2-40B4-BE49-F238E27FC236}">
                <a16:creationId xmlns:a16="http://schemas.microsoft.com/office/drawing/2014/main" id="{4495B8C6-9C50-4A9C-8BEE-1198EAA8E641}"/>
              </a:ext>
            </a:extLst>
          </p:cNvPr>
          <p:cNvSpPr>
            <a:spLocks noGrp="1"/>
          </p:cNvSpPr>
          <p:nvPr>
            <p:ph type="subTitle" idx="1"/>
          </p:nvPr>
        </p:nvSpPr>
        <p:spPr>
          <a:xfrm>
            <a:off x="1128503" y="949478"/>
            <a:ext cx="6925731" cy="246221"/>
          </a:xfrm>
        </p:spPr>
        <p:txBody>
          <a:bodyPr/>
          <a:lstStyle/>
          <a:p>
            <a:pPr algn="ctr"/>
            <a:r>
              <a:rPr lang="en-US" sz="1600" dirty="0"/>
              <a:t>Substitute W9 Example</a:t>
            </a:r>
          </a:p>
        </p:txBody>
      </p:sp>
      <p:pic>
        <p:nvPicPr>
          <p:cNvPr id="4" name="Picture 3">
            <a:extLst>
              <a:ext uri="{FF2B5EF4-FFF2-40B4-BE49-F238E27FC236}">
                <a16:creationId xmlns:a16="http://schemas.microsoft.com/office/drawing/2014/main" id="{01459D30-D3B4-461C-BFAB-13E65A94F735}"/>
              </a:ext>
            </a:extLst>
          </p:cNvPr>
          <p:cNvPicPr>
            <a:picLocks noChangeAspect="1"/>
          </p:cNvPicPr>
          <p:nvPr/>
        </p:nvPicPr>
        <p:blipFill>
          <a:blip r:embed="rId2"/>
          <a:stretch>
            <a:fillRect/>
          </a:stretch>
        </p:blipFill>
        <p:spPr>
          <a:xfrm>
            <a:off x="1667934" y="1195699"/>
            <a:ext cx="5672666" cy="4849501"/>
          </a:xfrm>
          <a:prstGeom prst="rect">
            <a:avLst/>
          </a:prstGeom>
        </p:spPr>
      </p:pic>
    </p:spTree>
    <p:extLst>
      <p:ext uri="{BB962C8B-B14F-4D97-AF65-F5344CB8AC3E}">
        <p14:creationId xmlns:p14="http://schemas.microsoft.com/office/powerpoint/2010/main" val="384134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3324-CF11-4682-9309-E5F384A62261}"/>
              </a:ext>
            </a:extLst>
          </p:cNvPr>
          <p:cNvSpPr>
            <a:spLocks noGrp="1"/>
          </p:cNvSpPr>
          <p:nvPr>
            <p:ph type="ctrTitle"/>
          </p:nvPr>
        </p:nvSpPr>
        <p:spPr/>
        <p:txBody>
          <a:bodyPr/>
          <a:lstStyle/>
          <a:p>
            <a:pPr algn="ctr"/>
            <a:r>
              <a:rPr lang="en-US" dirty="0"/>
              <a:t>Business Office</a:t>
            </a:r>
          </a:p>
        </p:txBody>
      </p:sp>
      <p:sp>
        <p:nvSpPr>
          <p:cNvPr id="4" name="Text Placeholder 3">
            <a:extLst>
              <a:ext uri="{FF2B5EF4-FFF2-40B4-BE49-F238E27FC236}">
                <a16:creationId xmlns:a16="http://schemas.microsoft.com/office/drawing/2014/main" id="{D22F6C92-3EB7-4247-962B-FB5E17AFF045}"/>
              </a:ext>
            </a:extLst>
          </p:cNvPr>
          <p:cNvSpPr>
            <a:spLocks noGrp="1"/>
          </p:cNvSpPr>
          <p:nvPr>
            <p:ph type="body" sz="quarter" idx="14"/>
          </p:nvPr>
        </p:nvSpPr>
        <p:spPr>
          <a:xfrm>
            <a:off x="3175000" y="2269067"/>
            <a:ext cx="3175000" cy="3259665"/>
          </a:xfrm>
        </p:spPr>
        <p:txBody>
          <a:bodyPr>
            <a:normAutofit fontScale="85000" lnSpcReduction="20000"/>
          </a:bodyPr>
          <a:lstStyle/>
          <a:p>
            <a:r>
              <a:rPr lang="en-US" dirty="0"/>
              <a:t>Decision Chart</a:t>
            </a:r>
          </a:p>
          <a:p>
            <a:r>
              <a:rPr lang="en-US" dirty="0"/>
              <a:t>Reimbursements</a:t>
            </a:r>
          </a:p>
          <a:p>
            <a:pPr lvl="1"/>
            <a:r>
              <a:rPr lang="en-US" dirty="0">
                <a:solidFill>
                  <a:schemeClr val="bg1"/>
                </a:solidFill>
              </a:rPr>
              <a:t>Employee</a:t>
            </a:r>
          </a:p>
          <a:p>
            <a:pPr lvl="1"/>
            <a:r>
              <a:rPr lang="en-US" dirty="0">
                <a:solidFill>
                  <a:schemeClr val="bg1"/>
                </a:solidFill>
              </a:rPr>
              <a:t>Non-Employee</a:t>
            </a:r>
          </a:p>
          <a:p>
            <a:pPr lvl="1"/>
            <a:r>
              <a:rPr lang="en-US" dirty="0">
                <a:solidFill>
                  <a:schemeClr val="bg1"/>
                </a:solidFill>
              </a:rPr>
              <a:t>Candidate</a:t>
            </a:r>
          </a:p>
          <a:p>
            <a:pPr lvl="1"/>
            <a:r>
              <a:rPr lang="en-US" dirty="0">
                <a:solidFill>
                  <a:schemeClr val="bg1"/>
                </a:solidFill>
              </a:rPr>
              <a:t>Purdue Students</a:t>
            </a:r>
          </a:p>
          <a:p>
            <a:endParaRPr lang="en-US" dirty="0"/>
          </a:p>
          <a:p>
            <a:r>
              <a:rPr lang="en-US" dirty="0"/>
              <a:t>Team Dynamix Information</a:t>
            </a:r>
          </a:p>
          <a:p>
            <a:r>
              <a:rPr lang="en-US" dirty="0"/>
              <a:t>Forms Rejected, WHY??</a:t>
            </a:r>
          </a:p>
          <a:p>
            <a:r>
              <a:rPr lang="en-US" dirty="0"/>
              <a:t>FileLocker</a:t>
            </a:r>
          </a:p>
          <a:p>
            <a:r>
              <a:rPr lang="en-US" dirty="0"/>
              <a:t>DocuSign</a:t>
            </a:r>
          </a:p>
          <a:p>
            <a:r>
              <a:rPr lang="en-US" dirty="0"/>
              <a:t>GL List</a:t>
            </a:r>
          </a:p>
          <a:p>
            <a:r>
              <a:rPr lang="en-US" dirty="0"/>
              <a:t>Tips &amp; Tricks</a:t>
            </a:r>
          </a:p>
          <a:p>
            <a:r>
              <a:rPr lang="en-US" dirty="0"/>
              <a:t>Contacts</a:t>
            </a:r>
          </a:p>
        </p:txBody>
      </p:sp>
      <p:sp>
        <p:nvSpPr>
          <p:cNvPr id="6" name="Date Placeholder 5">
            <a:extLst>
              <a:ext uri="{FF2B5EF4-FFF2-40B4-BE49-F238E27FC236}">
                <a16:creationId xmlns:a16="http://schemas.microsoft.com/office/drawing/2014/main" id="{6E99532F-FDC4-49FE-8850-D963D82A9A6B}"/>
              </a:ext>
            </a:extLst>
          </p:cNvPr>
          <p:cNvSpPr>
            <a:spLocks noGrp="1"/>
          </p:cNvSpPr>
          <p:nvPr>
            <p:ph type="dt" sz="half" idx="10"/>
          </p:nvPr>
        </p:nvSpPr>
        <p:spPr/>
        <p:txBody>
          <a:bodyPr/>
          <a:lstStyle/>
          <a:p>
            <a:fld id="{4127BF28-8E52-EB4D-8A7B-6C7DC4946F53}" type="datetime1">
              <a:rPr lang="en-US" smtClean="0"/>
              <a:t>8/8/2024</a:t>
            </a:fld>
            <a:endParaRPr lang="en-US" dirty="0"/>
          </a:p>
        </p:txBody>
      </p:sp>
      <p:sp>
        <p:nvSpPr>
          <p:cNvPr id="7" name="Slide Number Placeholder 6">
            <a:extLst>
              <a:ext uri="{FF2B5EF4-FFF2-40B4-BE49-F238E27FC236}">
                <a16:creationId xmlns:a16="http://schemas.microsoft.com/office/drawing/2014/main" id="{FBFAC184-AA48-42B4-8D9B-857C57A1E9CE}"/>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3074" name="Picture 2" descr="Game plan Stock Photos, Royalty Free ...">
            <a:extLst>
              <a:ext uri="{FF2B5EF4-FFF2-40B4-BE49-F238E27FC236}">
                <a16:creationId xmlns:a16="http://schemas.microsoft.com/office/drawing/2014/main" id="{D9290429-7920-4A74-AF8B-72350723E576}"/>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821271" y="1024467"/>
            <a:ext cx="3190062" cy="104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572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90918"/>
            <a:ext cx="5491495" cy="338554"/>
          </a:xfrm>
        </p:spPr>
        <p:txBody>
          <a:bodyPr/>
          <a:lstStyle/>
          <a:p>
            <a:pPr algn="ctr"/>
            <a:r>
              <a:rPr lang="en-US" dirty="0"/>
              <a:t>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651934" y="1723083"/>
            <a:ext cx="7761440" cy="4305183"/>
          </a:xfrm>
        </p:spPr>
        <p:txBody>
          <a:bodyPr vert="horz" lIns="0" tIns="0" rIns="0" bIns="0" rtlCol="0" anchor="t">
            <a:normAutofit fontScale="92500" lnSpcReduction="20000"/>
          </a:bodyPr>
          <a:lstStyle/>
          <a:p>
            <a:pPr lvl="1"/>
            <a:r>
              <a:rPr lang="en-US" sz="1500" b="1" dirty="0"/>
              <a:t>Glacier</a:t>
            </a:r>
            <a:endParaRPr lang="en-US" sz="1400" b="1" dirty="0"/>
          </a:p>
          <a:p>
            <a:pPr lvl="2"/>
            <a:r>
              <a:rPr lang="en-US" sz="1400" dirty="0"/>
              <a:t>If the Non-Resident Alien or Foreign Entity box is checked in the Citizenship section, Glacier must be completed for tax purposes</a:t>
            </a:r>
          </a:p>
          <a:p>
            <a:pPr lvl="2"/>
            <a:r>
              <a:rPr lang="en-US" sz="1400" dirty="0"/>
              <a:t>Notify the individual that they will receive an email from support@online-tax.net that needs to be completed before payment processing</a:t>
            </a:r>
            <a:r>
              <a:rPr lang="en-US" sz="1400" i="1" dirty="0"/>
              <a:t> (Important to note: these emails can end up in the individual’s junk/spam folder)</a:t>
            </a:r>
            <a:endParaRPr lang="en-US" sz="1400" dirty="0"/>
          </a:p>
          <a:p>
            <a:pPr lvl="2"/>
            <a:r>
              <a:rPr lang="en-US" sz="1400" dirty="0"/>
              <a:t>Notify the business office (busproc@purdue.edu) that you have a reimbursement for a Non-Resident Alien or Foreign Entity.</a:t>
            </a:r>
          </a:p>
          <a:p>
            <a:pPr lvl="3"/>
            <a:r>
              <a:rPr lang="en-US" sz="1400" dirty="0"/>
              <a:t>Provide the individual’s email</a:t>
            </a:r>
          </a:p>
          <a:p>
            <a:pPr lvl="3"/>
            <a:r>
              <a:rPr lang="en-US" sz="1400" dirty="0"/>
              <a:t>If Purdue student, provide their PUID (sensitive information-send via </a:t>
            </a:r>
            <a:r>
              <a:rPr lang="en-US" sz="1400" dirty="0" err="1"/>
              <a:t>FileLocker</a:t>
            </a:r>
            <a:r>
              <a:rPr lang="en-US" sz="1400" dirty="0"/>
              <a:t>)</a:t>
            </a:r>
          </a:p>
          <a:p>
            <a:pPr lvl="3"/>
            <a:r>
              <a:rPr lang="en-US" sz="1400" dirty="0"/>
              <a:t>The business office requests an automated email be sent to the individual</a:t>
            </a:r>
            <a:r>
              <a:rPr lang="en-US" sz="1400" i="1" dirty="0"/>
              <a:t> but is not the sender of the Glacier email. </a:t>
            </a:r>
            <a:r>
              <a:rPr lang="en-US" sz="1400" i="1" dirty="0">
                <a:solidFill>
                  <a:srgbClr val="0070C0"/>
                </a:solidFill>
              </a:rPr>
              <a:t>(The Glacier email to non-employee comes from support@online-tax.net)</a:t>
            </a:r>
            <a:endParaRPr lang="en-US" sz="1400" dirty="0">
              <a:solidFill>
                <a:srgbClr val="0070C0"/>
              </a:solidFill>
            </a:endParaRPr>
          </a:p>
          <a:p>
            <a:pPr lvl="3"/>
            <a:r>
              <a:rPr lang="en-US" sz="1400" dirty="0"/>
              <a:t>Individual will need to provide I94, I20, Passport/Visa Stamp, and Tax Summary from Glacier (I20 and Tax Summary must be signed with a handwritten signature)</a:t>
            </a:r>
          </a:p>
          <a:p>
            <a:pPr lvl="4"/>
            <a:r>
              <a:rPr lang="en-US" sz="1400" dirty="0"/>
              <a:t>These documents will be required with the reimbursement submission</a:t>
            </a:r>
          </a:p>
          <a:p>
            <a:pPr lvl="1"/>
            <a:r>
              <a:rPr lang="en-US" sz="1400" dirty="0"/>
              <a:t>The student is provided 30 days to complete Glacier packet in order to be paid</a:t>
            </a:r>
          </a:p>
          <a:p>
            <a:pPr lvl="1">
              <a:lnSpc>
                <a:spcPct val="110000"/>
              </a:lnSpc>
            </a:pPr>
            <a:r>
              <a:rPr lang="en-US" sz="1400" dirty="0"/>
              <a:t>The student should provide Glacier documents 5 days prior to the 5/31 deadline for payment to be processed in academic year awarded</a:t>
            </a:r>
          </a:p>
          <a:p>
            <a:pPr lvl="2"/>
            <a:endParaRPr lang="en-US" sz="1400"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8/8/2024</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20</a:t>
            </a:fld>
            <a:endParaRPr lang="en-US" dirty="0"/>
          </a:p>
        </p:txBody>
      </p:sp>
      <p:sp>
        <p:nvSpPr>
          <p:cNvPr id="8" name="Subhead">
            <a:extLst>
              <a:ext uri="{FF2B5EF4-FFF2-40B4-BE49-F238E27FC236}">
                <a16:creationId xmlns:a16="http://schemas.microsoft.com/office/drawing/2014/main" id="{04C555FE-FF25-49FD-AF40-BF791063E11E}"/>
              </a:ext>
            </a:extLst>
          </p:cNvPr>
          <p:cNvSpPr txBox="1">
            <a:spLocks/>
          </p:cNvSpPr>
          <p:nvPr/>
        </p:nvSpPr>
        <p:spPr>
          <a:xfrm>
            <a:off x="1959294" y="1477072"/>
            <a:ext cx="5491495"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dirty="0"/>
              <a:t>Non-Employee</a:t>
            </a:r>
          </a:p>
        </p:txBody>
      </p:sp>
    </p:spTree>
    <p:extLst>
      <p:ext uri="{BB962C8B-B14F-4D97-AF65-F5344CB8AC3E}">
        <p14:creationId xmlns:p14="http://schemas.microsoft.com/office/powerpoint/2010/main" val="1936645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90918"/>
            <a:ext cx="5491495" cy="338554"/>
          </a:xfrm>
        </p:spPr>
        <p:txBody>
          <a:bodyPr/>
          <a:lstStyle/>
          <a:p>
            <a:pPr algn="ctr"/>
            <a:r>
              <a:rPr lang="en-US" dirty="0"/>
              <a:t>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651934" y="1723083"/>
            <a:ext cx="7831666" cy="4381383"/>
          </a:xfrm>
        </p:spPr>
        <p:txBody>
          <a:bodyPr vert="horz" lIns="0" tIns="0" rIns="0" bIns="0" rtlCol="0" anchor="t">
            <a:normAutofit/>
          </a:bodyPr>
          <a:lstStyle/>
          <a:p>
            <a:pPr marL="228600" lvl="1" indent="0">
              <a:buNone/>
            </a:pPr>
            <a:r>
              <a:rPr lang="en-US" sz="1300" b="1" dirty="0"/>
              <a:t>Glacier</a:t>
            </a:r>
            <a:r>
              <a:rPr lang="en-US" sz="1300" b="1" i="1" dirty="0"/>
              <a:t> </a:t>
            </a:r>
            <a:r>
              <a:rPr lang="en-US" sz="1300" b="1" i="1" dirty="0" err="1"/>
              <a:t>cont</a:t>
            </a:r>
            <a:endParaRPr lang="en-US" sz="1300" b="1" i="1" dirty="0"/>
          </a:p>
          <a:p>
            <a:pPr lvl="1"/>
            <a:r>
              <a:rPr lang="en-US" sz="1200" b="1" u="sng" dirty="0"/>
              <a:t>Email templates to inform Non-Employee regarding Glacier:</a:t>
            </a:r>
          </a:p>
          <a:p>
            <a:pPr marL="0" marR="0" lvl="0" indent="0" algn="ctr">
              <a:lnSpc>
                <a:spcPct val="107000"/>
              </a:lnSpc>
              <a:spcBef>
                <a:spcPts val="0"/>
              </a:spcBef>
              <a:spcAft>
                <a:spcPts val="800"/>
              </a:spcAft>
              <a:buNone/>
            </a:pPr>
            <a:endParaRPr lang="en-US" sz="1200" b="1" dirty="0">
              <a:effectLst/>
              <a:latin typeface="+mn-lt"/>
              <a:ea typeface="Calibri" panose="020F0502020204030204" pitchFamily="34" charset="0"/>
              <a:cs typeface="Times New Roman" panose="02020603050405020304" pitchFamily="18" charset="0"/>
            </a:endParaRPr>
          </a:p>
          <a:p>
            <a:pPr marL="0" marR="0" lvl="0" indent="0" algn="ctr">
              <a:lnSpc>
                <a:spcPct val="107000"/>
              </a:lnSpc>
              <a:spcBef>
                <a:spcPts val="0"/>
              </a:spcBef>
              <a:spcAft>
                <a:spcPts val="800"/>
              </a:spcAft>
              <a:buNone/>
            </a:pPr>
            <a:r>
              <a:rPr lang="en-US" sz="1200" b="1" dirty="0">
                <a:solidFill>
                  <a:srgbClr val="0070C0"/>
                </a:solidFill>
                <a:effectLst/>
                <a:latin typeface="+mn-lt"/>
                <a:ea typeface="Calibri" panose="020F0502020204030204" pitchFamily="34" charset="0"/>
                <a:cs typeface="Times New Roman" panose="02020603050405020304" pitchFamily="18" charset="0"/>
              </a:rPr>
              <a:t>For someone who </a:t>
            </a:r>
            <a:r>
              <a:rPr lang="en-US" sz="1200" b="1" u="sng" dirty="0">
                <a:solidFill>
                  <a:srgbClr val="0070C0"/>
                </a:solidFill>
                <a:effectLst/>
                <a:latin typeface="+mn-lt"/>
                <a:ea typeface="Calibri" panose="020F0502020204030204" pitchFamily="34" charset="0"/>
                <a:cs typeface="Times New Roman" panose="02020603050405020304" pitchFamily="18" charset="0"/>
              </a:rPr>
              <a:t>DOES NOT</a:t>
            </a:r>
            <a:r>
              <a:rPr lang="en-US" sz="1200" b="1" dirty="0">
                <a:solidFill>
                  <a:srgbClr val="0070C0"/>
                </a:solidFill>
                <a:effectLst/>
                <a:latin typeface="+mn-lt"/>
                <a:ea typeface="Calibri" panose="020F0502020204030204" pitchFamily="34" charset="0"/>
                <a:cs typeface="Times New Roman" panose="02020603050405020304" pitchFamily="18" charset="0"/>
              </a:rPr>
              <a:t> have a Glacier account already:</a:t>
            </a:r>
            <a:endParaRPr lang="en-US" sz="1100" dirty="0">
              <a:solidFill>
                <a:srgbClr val="0070C0"/>
              </a:solidFill>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solidFill>
                  <a:schemeClr val="tx1">
                    <a:lumMod val="85000"/>
                    <a:lumOff val="15000"/>
                  </a:schemeClr>
                </a:solidFill>
                <a:latin typeface="+mn-lt"/>
              </a:rPr>
              <a:t>“</a:t>
            </a:r>
            <a:r>
              <a:rPr lang="en-US" sz="1200" i="1" dirty="0">
                <a:solidFill>
                  <a:schemeClr val="tx1">
                    <a:lumMod val="85000"/>
                    <a:lumOff val="15000"/>
                  </a:schemeClr>
                </a:solidFill>
                <a:latin typeface="+mn-lt"/>
              </a:rPr>
              <a:t>Recipient Name</a:t>
            </a:r>
            <a:r>
              <a:rPr lang="en-US" sz="1200" dirty="0">
                <a:solidFill>
                  <a:schemeClr val="tx1">
                    <a:lumMod val="85000"/>
                    <a:lumOff val="15000"/>
                  </a:schemeClr>
                </a:solidFill>
                <a:latin typeface="+mn-lt"/>
              </a:rPr>
              <a:t>”, you should receive an email from </a:t>
            </a:r>
            <a:r>
              <a:rPr lang="en-US" sz="1200" dirty="0">
                <a:solidFill>
                  <a:schemeClr val="tx1">
                    <a:lumMod val="85000"/>
                    <a:lumOff val="15000"/>
                  </a:schemeClr>
                </a:solidFill>
                <a:latin typeface="+mn-lt"/>
                <a:hlinkClick r:id="rId2">
                  <a:extLst>
                    <a:ext uri="{A12FA001-AC4F-418D-AE19-62706E023703}">
                      <ahyp:hlinkClr xmlns:ahyp="http://schemas.microsoft.com/office/drawing/2018/hyperlinkcolor" val="tx"/>
                    </a:ext>
                  </a:extLst>
                </a:hlinkClick>
              </a:rPr>
              <a:t>support@online-tax.net</a:t>
            </a:r>
            <a:r>
              <a:rPr lang="en-US" sz="1200" dirty="0">
                <a:solidFill>
                  <a:schemeClr val="tx1">
                    <a:lumMod val="85000"/>
                    <a:lumOff val="15000"/>
                  </a:schemeClr>
                </a:solidFill>
                <a:latin typeface="+mn-lt"/>
              </a:rPr>
              <a:t> (please be sure to check your spam/junk mail if you do not receive it in your regular email).  The email will contain a temporary log in and password along with the information you need on how to log in.  </a:t>
            </a:r>
            <a:r>
              <a:rPr lang="en-US" sz="1100" dirty="0">
                <a:effectLst/>
                <a:latin typeface="+mn-lt"/>
                <a:ea typeface="Calibri" panose="020F0502020204030204" pitchFamily="34" charset="0"/>
              </a:rPr>
              <a:t>You will need to select:</a:t>
            </a:r>
          </a:p>
          <a:p>
            <a:pPr marL="742950" lvl="1" indent="-285750">
              <a:spcBef>
                <a:spcPts val="0"/>
              </a:spcBef>
              <a:buFont typeface="Courier New" panose="02070309020205020404" pitchFamily="49" charset="0"/>
              <a:buChar char="o"/>
            </a:pPr>
            <a:r>
              <a:rPr lang="en-US" sz="1100" dirty="0"/>
              <a:t>Sch Liv Allow/Non-</a:t>
            </a:r>
            <a:r>
              <a:rPr lang="en-US" sz="1100" dirty="0" err="1"/>
              <a:t>empl</a:t>
            </a:r>
            <a:r>
              <a:rPr lang="en-US" sz="1100" dirty="0"/>
              <a:t>. </a:t>
            </a:r>
            <a:r>
              <a:rPr lang="en-US" sz="1100" dirty="0" err="1"/>
              <a:t>Reimb</a:t>
            </a:r>
            <a:r>
              <a:rPr lang="en-US" sz="1100" dirty="0"/>
              <a:t>/Prize/Award/</a:t>
            </a:r>
            <a:r>
              <a:rPr lang="en-US" sz="1100" dirty="0" err="1"/>
              <a:t>HumSubj</a:t>
            </a:r>
            <a:endParaRPr lang="en-US" sz="1100" dirty="0"/>
          </a:p>
          <a:p>
            <a:pPr marL="742950" lvl="1" indent="-285750">
              <a:spcBef>
                <a:spcPts val="0"/>
              </a:spcBef>
              <a:buFont typeface="Courier New" panose="02070309020205020404" pitchFamily="49" charset="0"/>
              <a:buChar char="o"/>
            </a:pPr>
            <a:r>
              <a:rPr lang="en-US" sz="1100" dirty="0"/>
              <a:t>When you get to the screen regarding SSN, if you do not have one please select “I do NOT have a US-issued SSN or ITIN; I would like to apply for an SSN”</a:t>
            </a:r>
          </a:p>
          <a:p>
            <a:pPr marL="1200150" lvl="3" indent="-285750">
              <a:spcBef>
                <a:spcPts val="0"/>
              </a:spcBef>
              <a:buFont typeface="Wingdings" panose="05000000000000000000" pitchFamily="2" charset="2"/>
              <a:buChar char="§"/>
            </a:pPr>
            <a:r>
              <a:rPr lang="en-US" sz="1100" dirty="0">
                <a:effectLst/>
                <a:ea typeface="Times New Roman" panose="02020603050405020304" pitchFamily="18" charset="0"/>
              </a:rPr>
              <a:t>By selecting this it will allow you to continue.  You do not need to apply for an SSN for this payment.</a:t>
            </a:r>
            <a:endParaRPr lang="en-US" sz="1100" dirty="0">
              <a:effectLst/>
              <a:ea typeface="Calibri" panose="020F0502020204030204" pitchFamily="34" charset="0"/>
            </a:endParaRPr>
          </a:p>
          <a:p>
            <a:pPr marL="1097280" marR="0" indent="0">
              <a:spcBef>
                <a:spcPts val="0"/>
              </a:spcBef>
              <a:spcAft>
                <a:spcPts val="0"/>
              </a:spcAft>
              <a:buNone/>
            </a:pPr>
            <a:r>
              <a:rPr lang="en-US" sz="1100" dirty="0">
                <a:effectLst/>
                <a:latin typeface="+mn-lt"/>
                <a:ea typeface="Times New Roman" panose="02020603050405020304" pitchFamily="18" charset="0"/>
              </a:rPr>
              <a:t> </a:t>
            </a:r>
            <a:endParaRPr lang="en-US" sz="1100" dirty="0">
              <a:effectLst/>
              <a:latin typeface="+mn-lt"/>
              <a:ea typeface="Calibri" panose="020F0502020204030204" pitchFamily="34" charset="0"/>
            </a:endParaRPr>
          </a:p>
          <a:p>
            <a:pPr marL="0" marR="0" lvl="0" indent="0" algn="ctr">
              <a:lnSpc>
                <a:spcPct val="107000"/>
              </a:lnSpc>
              <a:spcBef>
                <a:spcPts val="0"/>
              </a:spcBef>
              <a:spcAft>
                <a:spcPts val="800"/>
              </a:spcAft>
              <a:buNone/>
            </a:pPr>
            <a:r>
              <a:rPr lang="en-US" sz="1200" b="1" dirty="0">
                <a:solidFill>
                  <a:srgbClr val="0070C0"/>
                </a:solidFill>
                <a:effectLst/>
                <a:latin typeface="+mn-lt"/>
                <a:ea typeface="Calibri" panose="020F0502020204030204" pitchFamily="34" charset="0"/>
                <a:cs typeface="Times New Roman" panose="02020603050405020304" pitchFamily="18" charset="0"/>
              </a:rPr>
              <a:t>For someone who </a:t>
            </a:r>
            <a:r>
              <a:rPr lang="en-US" sz="1200" b="1" u="sng" dirty="0">
                <a:solidFill>
                  <a:srgbClr val="0070C0"/>
                </a:solidFill>
                <a:effectLst/>
                <a:latin typeface="+mn-lt"/>
                <a:ea typeface="Calibri" panose="020F0502020204030204" pitchFamily="34" charset="0"/>
                <a:cs typeface="Times New Roman" panose="02020603050405020304" pitchFamily="18" charset="0"/>
              </a:rPr>
              <a:t>ALREADY HAS</a:t>
            </a:r>
            <a:r>
              <a:rPr lang="en-US" sz="1200" b="1" dirty="0">
                <a:solidFill>
                  <a:srgbClr val="0070C0"/>
                </a:solidFill>
                <a:effectLst/>
                <a:latin typeface="+mn-lt"/>
                <a:ea typeface="Calibri" panose="020F0502020204030204" pitchFamily="34" charset="0"/>
                <a:cs typeface="Times New Roman" panose="02020603050405020304" pitchFamily="18" charset="0"/>
              </a:rPr>
              <a:t> a Glacier account: </a:t>
            </a:r>
            <a:endParaRPr lang="en-US" sz="1200" dirty="0">
              <a:solidFill>
                <a:srgbClr val="0070C0"/>
              </a:solidFill>
              <a:effectLst/>
              <a:latin typeface="+mn-l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solidFill>
                  <a:schemeClr val="tx1">
                    <a:lumMod val="85000"/>
                    <a:lumOff val="15000"/>
                  </a:schemeClr>
                </a:solidFill>
                <a:latin typeface="+mn-lt"/>
              </a:rPr>
              <a:t>“</a:t>
            </a:r>
            <a:r>
              <a:rPr lang="en-US" sz="1200" i="1" dirty="0">
                <a:solidFill>
                  <a:schemeClr val="tx1">
                    <a:lumMod val="85000"/>
                    <a:lumOff val="15000"/>
                  </a:schemeClr>
                </a:solidFill>
                <a:latin typeface="+mn-lt"/>
              </a:rPr>
              <a:t>Recipient Name</a:t>
            </a:r>
            <a:r>
              <a:rPr lang="en-US" sz="1200" dirty="0">
                <a:solidFill>
                  <a:schemeClr val="tx1">
                    <a:lumMod val="85000"/>
                    <a:lumOff val="15000"/>
                  </a:schemeClr>
                </a:solidFill>
                <a:latin typeface="+mn-lt"/>
              </a:rPr>
              <a:t>”, It appears that you currently have a glacier account, so you will need to go in and complete a new document. If you do not remember your account information you will need to go to www. online-tax.net and click on “FORGOT Login”.  You’ll want to select the following:</a:t>
            </a:r>
          </a:p>
          <a:p>
            <a:pPr marL="742950" marR="0" lvl="1" indent="-285750">
              <a:spcBef>
                <a:spcPts val="0"/>
              </a:spcBef>
              <a:spcAft>
                <a:spcPts val="0"/>
              </a:spcAft>
              <a:buFont typeface="Courier New" panose="02070309020205020404" pitchFamily="49" charset="0"/>
              <a:buChar char="o"/>
            </a:pPr>
            <a:r>
              <a:rPr lang="en-US" sz="1100" dirty="0"/>
              <a:t>Welcome: select “Create/update/view my Individual Record”</a:t>
            </a:r>
          </a:p>
          <a:p>
            <a:pPr marL="742950" marR="0" lvl="1" indent="-285750">
              <a:spcBef>
                <a:spcPts val="0"/>
              </a:spcBef>
              <a:spcAft>
                <a:spcPts val="0"/>
              </a:spcAft>
              <a:buFont typeface="Courier New" panose="02070309020205020404" pitchFamily="49" charset="0"/>
              <a:buChar char="o"/>
            </a:pPr>
            <a:r>
              <a:rPr lang="en-US" sz="1100" dirty="0"/>
              <a:t>Relationship:  select “Sch. Liv Allow/Non-</a:t>
            </a:r>
            <a:r>
              <a:rPr lang="en-US" sz="1100" dirty="0" err="1"/>
              <a:t>empl</a:t>
            </a:r>
            <a:r>
              <a:rPr lang="en-US" sz="1100" dirty="0"/>
              <a:t>. </a:t>
            </a:r>
            <a:r>
              <a:rPr lang="en-US" sz="1100" dirty="0" err="1"/>
              <a:t>Reimb</a:t>
            </a:r>
            <a:r>
              <a:rPr lang="en-US" sz="1100" dirty="0"/>
              <a:t>/Prize/Award/</a:t>
            </a:r>
            <a:r>
              <a:rPr lang="en-US" sz="1100" dirty="0" err="1"/>
              <a:t>HumSubj</a:t>
            </a:r>
            <a:r>
              <a:rPr lang="en-US" sz="1100" dirty="0"/>
              <a:t>”</a:t>
            </a:r>
          </a:p>
          <a:p>
            <a:pPr marL="742950" marR="0" lvl="1" indent="-285750">
              <a:spcBef>
                <a:spcPts val="0"/>
              </a:spcBef>
              <a:spcAft>
                <a:spcPts val="0"/>
              </a:spcAft>
              <a:buFont typeface="Courier New" panose="02070309020205020404" pitchFamily="49" charset="0"/>
              <a:buChar char="o"/>
            </a:pPr>
            <a:r>
              <a:rPr lang="en-US" sz="1100" dirty="0"/>
              <a:t>Income Type:  select “Scholar Liv Allow or Non-</a:t>
            </a:r>
            <a:r>
              <a:rPr lang="en-US" sz="1100" dirty="0" err="1"/>
              <a:t>empl</a:t>
            </a:r>
            <a:r>
              <a:rPr lang="en-US" sz="1100" dirty="0"/>
              <a:t>. Reimbursement”</a:t>
            </a:r>
          </a:p>
          <a:p>
            <a:pPr marR="0" lvl="1" indent="0">
              <a:spcBef>
                <a:spcPts val="0"/>
              </a:spcBef>
              <a:spcAft>
                <a:spcPts val="0"/>
              </a:spcAft>
              <a:buNone/>
            </a:pPr>
            <a:endParaRPr lang="en-US" sz="1100" dirty="0"/>
          </a:p>
          <a:p>
            <a:pPr marR="0" lvl="1" indent="0" algn="ctr">
              <a:spcBef>
                <a:spcPts val="0"/>
              </a:spcBef>
              <a:spcAft>
                <a:spcPts val="0"/>
              </a:spcAft>
              <a:buNone/>
            </a:pPr>
            <a:r>
              <a:rPr lang="en-US" sz="1200" b="1" dirty="0"/>
              <a:t>Additional guidance can be found on the </a:t>
            </a:r>
            <a:r>
              <a:rPr lang="en-US" sz="1200" b="1" dirty="0">
                <a:solidFill>
                  <a:srgbClr val="FF0000"/>
                </a:solidFill>
                <a:hlinkClick r:id="rId3">
                  <a:extLst>
                    <a:ext uri="{A12FA001-AC4F-418D-AE19-62706E023703}">
                      <ahyp:hlinkClr xmlns:ahyp="http://schemas.microsoft.com/office/drawing/2018/hyperlinkcolor" val="tx"/>
                    </a:ext>
                  </a:extLst>
                </a:hlinkClick>
              </a:rPr>
              <a:t>Business Office Intranet page</a:t>
            </a:r>
            <a:r>
              <a:rPr lang="en-US" sz="1200" b="1" dirty="0"/>
              <a:t>.</a:t>
            </a:r>
          </a:p>
          <a:p>
            <a:pPr lvl="2"/>
            <a:endParaRPr lang="en-US" sz="1400"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8/8/2024</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21</a:t>
            </a:fld>
            <a:endParaRPr lang="en-US" dirty="0"/>
          </a:p>
        </p:txBody>
      </p:sp>
      <p:sp>
        <p:nvSpPr>
          <p:cNvPr id="8" name="Subhead">
            <a:extLst>
              <a:ext uri="{FF2B5EF4-FFF2-40B4-BE49-F238E27FC236}">
                <a16:creationId xmlns:a16="http://schemas.microsoft.com/office/drawing/2014/main" id="{04C555FE-FF25-49FD-AF40-BF791063E11E}"/>
              </a:ext>
            </a:extLst>
          </p:cNvPr>
          <p:cNvSpPr txBox="1">
            <a:spLocks/>
          </p:cNvSpPr>
          <p:nvPr/>
        </p:nvSpPr>
        <p:spPr>
          <a:xfrm>
            <a:off x="1959294" y="1477072"/>
            <a:ext cx="5491495"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dirty="0"/>
              <a:t>Non-Employee</a:t>
            </a:r>
          </a:p>
        </p:txBody>
      </p:sp>
    </p:spTree>
    <p:extLst>
      <p:ext uri="{BB962C8B-B14F-4D97-AF65-F5344CB8AC3E}">
        <p14:creationId xmlns:p14="http://schemas.microsoft.com/office/powerpoint/2010/main" val="616119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90918"/>
            <a:ext cx="5491495" cy="338554"/>
          </a:xfrm>
        </p:spPr>
        <p:txBody>
          <a:bodyPr/>
          <a:lstStyle/>
          <a:p>
            <a:pPr algn="ctr"/>
            <a:r>
              <a:rPr lang="en-US" dirty="0"/>
              <a:t>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803083" y="1861673"/>
            <a:ext cx="5885584" cy="4292599"/>
          </a:xfrm>
        </p:spPr>
        <p:txBody>
          <a:bodyPr vert="horz" lIns="0" tIns="0" rIns="0" bIns="0" rtlCol="0" anchor="t">
            <a:normAutofit/>
          </a:bodyPr>
          <a:lstStyle/>
          <a:p>
            <a:pPr lvl="1"/>
            <a:r>
              <a:rPr lang="en-US" sz="1400" b="1" dirty="0"/>
              <a:t>Receipts</a:t>
            </a:r>
          </a:p>
          <a:p>
            <a:pPr lvl="2"/>
            <a:r>
              <a:rPr lang="en-US" sz="1400" dirty="0"/>
              <a:t>All receipts must be submitted</a:t>
            </a:r>
          </a:p>
          <a:p>
            <a:pPr lvl="2"/>
            <a:r>
              <a:rPr lang="en-US" sz="1400" dirty="0"/>
              <a:t>Receipts should be itemized </a:t>
            </a:r>
            <a:r>
              <a:rPr lang="en-US" sz="1400" i="1" dirty="0"/>
              <a:t>especially for Hospitality</a:t>
            </a:r>
            <a:endParaRPr lang="en-US" sz="1400" dirty="0"/>
          </a:p>
          <a:p>
            <a:pPr lvl="2"/>
            <a:r>
              <a:rPr lang="en-US" sz="1400" dirty="0"/>
              <a:t>Receipts need to show last four digits of the card used to make the purchase</a:t>
            </a:r>
          </a:p>
          <a:p>
            <a:pPr lvl="2"/>
            <a:r>
              <a:rPr lang="en-US" sz="1400" dirty="0"/>
              <a:t>If receipt does not show the last four digits, they can submit a bank statement (screenshot acceptable) showing the purchase.</a:t>
            </a:r>
          </a:p>
          <a:p>
            <a:pPr lvl="3"/>
            <a:r>
              <a:rPr lang="en-US" sz="1400" i="1" dirty="0"/>
              <a:t>The statement needs to show the last four digits of the card</a:t>
            </a:r>
          </a:p>
          <a:p>
            <a:pPr lvl="3"/>
            <a:r>
              <a:rPr lang="en-US" sz="1400" i="1" dirty="0"/>
              <a:t>All personal information should be blacked out</a:t>
            </a:r>
          </a:p>
          <a:p>
            <a:pPr lvl="2"/>
            <a:r>
              <a:rPr lang="en-US" sz="1400" dirty="0"/>
              <a:t>If mileage is requested, they can submit a Google Map showing their route and calculated mileage.</a:t>
            </a:r>
          </a:p>
          <a:p>
            <a:pPr lvl="3"/>
            <a:r>
              <a:rPr lang="en-US" sz="1400" dirty="0"/>
              <a:t>Double the mileage to show the roundtrip total and use that for the total reimbursement</a:t>
            </a:r>
          </a:p>
          <a:p>
            <a:pPr lvl="4"/>
            <a:r>
              <a:rPr lang="en-US" sz="1400" i="1" dirty="0"/>
              <a:t>Mileage is currently reimbursed at the rate of 0.67</a:t>
            </a:r>
          </a:p>
          <a:p>
            <a:pPr lvl="2"/>
            <a:endParaRPr lang="en-US" sz="1400"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8/8/2024</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22</a:t>
            </a:fld>
            <a:endParaRPr lang="en-US" dirty="0"/>
          </a:p>
        </p:txBody>
      </p:sp>
      <p:sp>
        <p:nvSpPr>
          <p:cNvPr id="8" name="Subhead">
            <a:extLst>
              <a:ext uri="{FF2B5EF4-FFF2-40B4-BE49-F238E27FC236}">
                <a16:creationId xmlns:a16="http://schemas.microsoft.com/office/drawing/2014/main" id="{04C555FE-FF25-49FD-AF40-BF791063E11E}"/>
              </a:ext>
            </a:extLst>
          </p:cNvPr>
          <p:cNvSpPr txBox="1">
            <a:spLocks/>
          </p:cNvSpPr>
          <p:nvPr/>
        </p:nvSpPr>
        <p:spPr>
          <a:xfrm>
            <a:off x="1959294" y="1477072"/>
            <a:ext cx="5491495"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dirty="0"/>
              <a:t>Non-Employee</a:t>
            </a:r>
          </a:p>
        </p:txBody>
      </p:sp>
      <p:pic>
        <p:nvPicPr>
          <p:cNvPr id="3074" name="Picture 2" descr="Receipt Clipart Images | Free Download ...">
            <a:extLst>
              <a:ext uri="{FF2B5EF4-FFF2-40B4-BE49-F238E27FC236}">
                <a16:creationId xmlns:a16="http://schemas.microsoft.com/office/drawing/2014/main" id="{B3282EF5-B5F1-4D76-A693-22D3B99C3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571" y="2483369"/>
            <a:ext cx="2012431" cy="201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152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90918"/>
            <a:ext cx="5491495" cy="338554"/>
          </a:xfrm>
        </p:spPr>
        <p:txBody>
          <a:bodyPr/>
          <a:lstStyle/>
          <a:p>
            <a:pPr algn="ctr"/>
            <a:r>
              <a:rPr lang="en-US" dirty="0"/>
              <a:t>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978438" y="1993482"/>
            <a:ext cx="5894050" cy="3843307"/>
          </a:xfrm>
        </p:spPr>
        <p:txBody>
          <a:bodyPr>
            <a:normAutofit lnSpcReduction="10000"/>
          </a:bodyPr>
          <a:lstStyle/>
          <a:p>
            <a:pPr lvl="1"/>
            <a:r>
              <a:rPr lang="en-US" sz="1800" dirty="0"/>
              <a:t>Non-Employee’s Contact?</a:t>
            </a:r>
          </a:p>
          <a:p>
            <a:pPr lvl="2"/>
            <a:r>
              <a:rPr lang="en-US" sz="1800" dirty="0"/>
              <a:t>As the approving area, you are the main contact for the individual being reimbursed</a:t>
            </a:r>
          </a:p>
          <a:p>
            <a:pPr lvl="2"/>
            <a:r>
              <a:rPr lang="en-US" sz="1800" dirty="0"/>
              <a:t>Communication will be between you and this individual while your area will relay the information they provide to EOBOC via Team Dynamix (TDX)</a:t>
            </a:r>
          </a:p>
          <a:p>
            <a:pPr lvl="3"/>
            <a:r>
              <a:rPr lang="en-US" sz="1800" dirty="0"/>
              <a:t>Make sure you are monitoring </a:t>
            </a:r>
            <a:r>
              <a:rPr lang="en-US" sz="1800" dirty="0">
                <a:hlinkClick r:id="rId3"/>
              </a:rPr>
              <a:t>TDX</a:t>
            </a:r>
            <a:r>
              <a:rPr lang="en-US" sz="1800" dirty="0"/>
              <a:t> for questions/status regarding the reimbursement </a:t>
            </a:r>
          </a:p>
          <a:p>
            <a:pPr lvl="2"/>
            <a:r>
              <a:rPr lang="en-US" sz="1800" dirty="0"/>
              <a:t>Reminder: Please make sure the non-employee’s email is listed on the Substitute W-9</a:t>
            </a:r>
          </a:p>
          <a:p>
            <a:pPr lvl="1"/>
            <a:r>
              <a:rPr lang="en-US" sz="1800" dirty="0"/>
              <a:t>Documents should be exchanged with EOBOC via </a:t>
            </a:r>
            <a:r>
              <a:rPr lang="en-US" sz="1800" dirty="0">
                <a:hlinkClick r:id="rId3"/>
              </a:rPr>
              <a:t>TDX</a:t>
            </a:r>
            <a:endParaRPr lang="en-US" sz="1800" dirty="0"/>
          </a:p>
          <a:p>
            <a:pPr lvl="2"/>
            <a:endParaRPr lang="en-US" sz="1200" dirty="0"/>
          </a:p>
          <a:p>
            <a:pPr lvl="2"/>
            <a:endParaRPr lang="en-US" sz="1400"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8/8/2024</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23</a:t>
            </a:fld>
            <a:endParaRPr lang="en-US" dirty="0"/>
          </a:p>
        </p:txBody>
      </p:sp>
      <p:sp>
        <p:nvSpPr>
          <p:cNvPr id="8" name="Subhead">
            <a:extLst>
              <a:ext uri="{FF2B5EF4-FFF2-40B4-BE49-F238E27FC236}">
                <a16:creationId xmlns:a16="http://schemas.microsoft.com/office/drawing/2014/main" id="{04C555FE-FF25-49FD-AF40-BF791063E11E}"/>
              </a:ext>
            </a:extLst>
          </p:cNvPr>
          <p:cNvSpPr txBox="1">
            <a:spLocks/>
          </p:cNvSpPr>
          <p:nvPr/>
        </p:nvSpPr>
        <p:spPr>
          <a:xfrm>
            <a:off x="1959294" y="1477072"/>
            <a:ext cx="5491495"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dirty="0"/>
              <a:t>Non-Employee</a:t>
            </a:r>
          </a:p>
        </p:txBody>
      </p:sp>
      <p:pic>
        <p:nvPicPr>
          <p:cNvPr id="4098" name="Picture 2" descr="Mobile Phone PNG Images, Mobile Phone ...">
            <a:extLst>
              <a:ext uri="{FF2B5EF4-FFF2-40B4-BE49-F238E27FC236}">
                <a16:creationId xmlns:a16="http://schemas.microsoft.com/office/drawing/2014/main" id="{F6BB6790-9591-4EB8-B6F4-3FD27A175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2488" y="2608533"/>
            <a:ext cx="1640933" cy="1640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153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562F-92D3-4206-9FFE-35BB570DC3A6}"/>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0F979BCB-9AE5-43B6-B6C3-2EF912AAC015}"/>
              </a:ext>
            </a:extLst>
          </p:cNvPr>
          <p:cNvSpPr>
            <a:spLocks noGrp="1"/>
          </p:cNvSpPr>
          <p:nvPr>
            <p:ph type="subTitle" idx="1"/>
          </p:nvPr>
        </p:nvSpPr>
        <p:spPr>
          <a:xfrm>
            <a:off x="1221052" y="1011984"/>
            <a:ext cx="6925731" cy="341599"/>
          </a:xfrm>
        </p:spPr>
        <p:txBody>
          <a:bodyPr/>
          <a:lstStyle/>
          <a:p>
            <a:pPr algn="ctr"/>
            <a:r>
              <a:rPr lang="en-US" dirty="0"/>
              <a:t>Candidate Reimbursement</a:t>
            </a:r>
            <a:endParaRPr lang="en-US"/>
          </a:p>
        </p:txBody>
      </p:sp>
      <p:sp>
        <p:nvSpPr>
          <p:cNvPr id="4" name="Text Placeholder 3">
            <a:extLst>
              <a:ext uri="{FF2B5EF4-FFF2-40B4-BE49-F238E27FC236}">
                <a16:creationId xmlns:a16="http://schemas.microsoft.com/office/drawing/2014/main" id="{0BCAFA79-2F7E-4010-A476-E632230237E5}"/>
              </a:ext>
            </a:extLst>
          </p:cNvPr>
          <p:cNvSpPr>
            <a:spLocks noGrp="1"/>
          </p:cNvSpPr>
          <p:nvPr>
            <p:ph type="body" sz="quarter" idx="14"/>
          </p:nvPr>
        </p:nvSpPr>
        <p:spPr>
          <a:xfrm>
            <a:off x="770467" y="1352828"/>
            <a:ext cx="7510035" cy="5327371"/>
          </a:xfrm>
        </p:spPr>
        <p:txBody>
          <a:bodyPr vert="horz" lIns="0" tIns="0" rIns="0" bIns="0" rtlCol="0" anchor="t">
            <a:normAutofit/>
          </a:bodyPr>
          <a:lstStyle/>
          <a:p>
            <a:pPr lvl="0"/>
            <a:r>
              <a:rPr lang="en-US" sz="1600" dirty="0"/>
              <a:t>The following documents are required for processing, if candidate attends alone:</a:t>
            </a:r>
            <a:endParaRPr lang="en-US" sz="1400" dirty="0"/>
          </a:p>
          <a:p>
            <a:pPr lvl="1"/>
            <a:r>
              <a:rPr lang="en-US" sz="1400" b="1" dirty="0">
                <a:hlinkClick r:id="rId2"/>
              </a:rPr>
              <a:t>Form 17C</a:t>
            </a:r>
            <a:endParaRPr lang="en-US" sz="1400" b="1" dirty="0"/>
          </a:p>
          <a:p>
            <a:pPr lvl="2"/>
            <a:r>
              <a:rPr lang="en-US" sz="1400" dirty="0">
                <a:solidFill>
                  <a:srgbClr val="000000"/>
                </a:solidFill>
              </a:rPr>
              <a:t>Location – to and from, date traveled, and position they're interviewing for</a:t>
            </a:r>
          </a:p>
          <a:p>
            <a:pPr lvl="2"/>
            <a:r>
              <a:rPr lang="en-US" sz="1400" dirty="0">
                <a:solidFill>
                  <a:srgbClr val="000000"/>
                </a:solidFill>
              </a:rPr>
              <a:t>Section A: Prospective Employee info and travel expenses </a:t>
            </a:r>
            <a:r>
              <a:rPr lang="en-US" sz="1400" b="1" dirty="0">
                <a:solidFill>
                  <a:srgbClr val="000000"/>
                </a:solidFill>
              </a:rPr>
              <a:t>(note: SSN is only needed if spouse/dependent accompanied prospective employee)</a:t>
            </a:r>
          </a:p>
          <a:p>
            <a:pPr lvl="2"/>
            <a:r>
              <a:rPr lang="en-US" sz="1400" dirty="0">
                <a:solidFill>
                  <a:srgbClr val="000000"/>
                </a:solidFill>
              </a:rPr>
              <a:t>Section B: Complete if Spouse/Dependent accompanied prospective employee</a:t>
            </a:r>
          </a:p>
          <a:p>
            <a:pPr lvl="2"/>
            <a:r>
              <a:rPr lang="en-US" sz="1400" dirty="0">
                <a:solidFill>
                  <a:srgbClr val="000000"/>
                </a:solidFill>
              </a:rPr>
              <a:t>If a Prospective Employee is International, they only need to complete Glacier if they bring a spouse/dependent. Tax considers this a taxable event and requires Glacier. </a:t>
            </a:r>
          </a:p>
          <a:p>
            <a:pPr lvl="2"/>
            <a:r>
              <a:rPr lang="en-US" sz="1400" dirty="0">
                <a:solidFill>
                  <a:srgbClr val="000000"/>
                </a:solidFill>
              </a:rPr>
              <a:t>List Account Number and GL Code</a:t>
            </a:r>
          </a:p>
          <a:p>
            <a:pPr lvl="2"/>
            <a:r>
              <a:rPr lang="en-US" sz="1400" dirty="0">
                <a:solidFill>
                  <a:srgbClr val="000000"/>
                </a:solidFill>
              </a:rPr>
              <a:t>Travel expenses listed must match receipts. Receipts must show last four digits of card used for expense. </a:t>
            </a:r>
          </a:p>
          <a:p>
            <a:pPr lvl="2"/>
            <a:r>
              <a:rPr lang="en-US" sz="1400" dirty="0">
                <a:solidFill>
                  <a:srgbClr val="000000"/>
                </a:solidFill>
              </a:rPr>
              <a:t>Approval: Once form is completed, send via DocuSign to Adam Wilson to approve and sign in the (For The President) section. </a:t>
            </a:r>
          </a:p>
          <a:p>
            <a:pPr lvl="1"/>
            <a:r>
              <a:rPr lang="en-US" sz="1300" b="1" dirty="0">
                <a:solidFill>
                  <a:srgbClr val="000000"/>
                </a:solidFill>
                <a:hlinkClick r:id="rId3"/>
              </a:rPr>
              <a:t>Instructions</a:t>
            </a:r>
            <a:r>
              <a:rPr lang="en-US" sz="1300" dirty="0">
                <a:solidFill>
                  <a:srgbClr val="000000"/>
                </a:solidFill>
              </a:rPr>
              <a:t> for Preparing Form 17C</a:t>
            </a:r>
          </a:p>
          <a:p>
            <a:pPr lvl="1"/>
            <a:r>
              <a:rPr lang="en-US" sz="1300" dirty="0">
                <a:ea typeface="+mn-lt"/>
                <a:cs typeface="+mn-lt"/>
                <a:hlinkClick r:id="rId4"/>
              </a:rPr>
              <a:t>https://www.purdue.edu/hr/buspur/nonemppay/empreimb.php</a:t>
            </a:r>
            <a:endParaRPr lang="en-US" sz="1300" dirty="0">
              <a:solidFill>
                <a:srgbClr val="000000"/>
              </a:solidFill>
              <a:ea typeface="+mn-lt"/>
              <a:cs typeface="+mn-lt"/>
            </a:endParaRPr>
          </a:p>
          <a:p>
            <a:pPr lvl="1"/>
            <a:endParaRPr lang="en-US" sz="1300" dirty="0">
              <a:solidFill>
                <a:srgbClr val="262626"/>
              </a:solidFill>
            </a:endParaRPr>
          </a:p>
        </p:txBody>
      </p:sp>
      <p:sp>
        <p:nvSpPr>
          <p:cNvPr id="5" name="Date Placeholder 4">
            <a:extLst>
              <a:ext uri="{FF2B5EF4-FFF2-40B4-BE49-F238E27FC236}">
                <a16:creationId xmlns:a16="http://schemas.microsoft.com/office/drawing/2014/main" id="{C8506648-7728-439F-8CBF-B3FE65E75BE4}"/>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785A855B-214C-4AE9-810E-7F0E33E57AEE}"/>
              </a:ext>
            </a:extLst>
          </p:cNvPr>
          <p:cNvSpPr>
            <a:spLocks noGrp="1"/>
          </p:cNvSpPr>
          <p:nvPr>
            <p:ph type="sldNum" sz="quarter" idx="12"/>
          </p:nvPr>
        </p:nvSpPr>
        <p:spPr/>
        <p:txBody>
          <a:bodyPr/>
          <a:lstStyle/>
          <a:p>
            <a:fld id="{8A7A6979-0714-4377-B894-6BE4C2D6E202}" type="slidenum">
              <a:rPr lang="en-US" smtClean="0"/>
              <a:pPr/>
              <a:t>24</a:t>
            </a:fld>
            <a:endParaRPr lang="en-US" dirty="0"/>
          </a:p>
        </p:txBody>
      </p:sp>
    </p:spTree>
    <p:extLst>
      <p:ext uri="{BB962C8B-B14F-4D97-AF65-F5344CB8AC3E}">
        <p14:creationId xmlns:p14="http://schemas.microsoft.com/office/powerpoint/2010/main" val="2144918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83476-EA44-BC1A-B635-8F189C564B14}"/>
              </a:ext>
            </a:extLst>
          </p:cNvPr>
          <p:cNvSpPr>
            <a:spLocks noGrp="1"/>
          </p:cNvSpPr>
          <p:nvPr>
            <p:ph type="ctrTitle"/>
          </p:nvPr>
        </p:nvSpPr>
        <p:spPr/>
        <p:txBody>
          <a:bodyPr/>
          <a:lstStyle/>
          <a:p>
            <a:pPr algn="ctr"/>
            <a:r>
              <a:rPr lang="en-US" dirty="0">
                <a:latin typeface="Acumin Pro ExtraCondensed"/>
              </a:rPr>
              <a:t>Business Office</a:t>
            </a:r>
            <a:endParaRPr lang="en-US" dirty="0"/>
          </a:p>
        </p:txBody>
      </p:sp>
      <p:sp>
        <p:nvSpPr>
          <p:cNvPr id="3" name="Subtitle 2">
            <a:extLst>
              <a:ext uri="{FF2B5EF4-FFF2-40B4-BE49-F238E27FC236}">
                <a16:creationId xmlns:a16="http://schemas.microsoft.com/office/drawing/2014/main" id="{0FDF8651-8823-D681-80A8-EED23D3E2428}"/>
              </a:ext>
            </a:extLst>
          </p:cNvPr>
          <p:cNvSpPr>
            <a:spLocks noGrp="1"/>
          </p:cNvSpPr>
          <p:nvPr>
            <p:ph type="subTitle" idx="1"/>
          </p:nvPr>
        </p:nvSpPr>
        <p:spPr>
          <a:xfrm>
            <a:off x="1165521" y="900923"/>
            <a:ext cx="6925731" cy="338554"/>
          </a:xfrm>
        </p:spPr>
        <p:txBody>
          <a:bodyPr/>
          <a:lstStyle/>
          <a:p>
            <a:pPr algn="ctr"/>
            <a:r>
              <a:rPr lang="en-US" dirty="0">
                <a:latin typeface="Acumin Pro SemiCondensed"/>
              </a:rPr>
              <a:t>Form 17C</a:t>
            </a:r>
            <a:endParaRPr lang="en-US" dirty="0"/>
          </a:p>
        </p:txBody>
      </p:sp>
      <p:sp>
        <p:nvSpPr>
          <p:cNvPr id="5" name="Date Placeholder 4">
            <a:extLst>
              <a:ext uri="{FF2B5EF4-FFF2-40B4-BE49-F238E27FC236}">
                <a16:creationId xmlns:a16="http://schemas.microsoft.com/office/drawing/2014/main" id="{EEA0A6C7-AF08-EBA2-7797-66AE000BB817}"/>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31E14499-7EA3-CCB9-31A1-E48094827175}"/>
              </a:ext>
            </a:extLst>
          </p:cNvPr>
          <p:cNvSpPr>
            <a:spLocks noGrp="1"/>
          </p:cNvSpPr>
          <p:nvPr>
            <p:ph type="sldNum" sz="quarter" idx="12"/>
          </p:nvPr>
        </p:nvSpPr>
        <p:spPr/>
        <p:txBody>
          <a:bodyPr/>
          <a:lstStyle/>
          <a:p>
            <a:fld id="{8A7A6979-0714-4377-B894-6BE4C2D6E202}" type="slidenum">
              <a:rPr lang="en-US" smtClean="0"/>
              <a:pPr/>
              <a:t>25</a:t>
            </a:fld>
            <a:endParaRPr lang="en-US" dirty="0"/>
          </a:p>
        </p:txBody>
      </p:sp>
      <p:pic>
        <p:nvPicPr>
          <p:cNvPr id="7" name="Picture 6">
            <a:extLst>
              <a:ext uri="{FF2B5EF4-FFF2-40B4-BE49-F238E27FC236}">
                <a16:creationId xmlns:a16="http://schemas.microsoft.com/office/drawing/2014/main" id="{9F62375D-1768-4649-8B12-29ED2F090878}"/>
              </a:ext>
            </a:extLst>
          </p:cNvPr>
          <p:cNvPicPr>
            <a:picLocks noChangeAspect="1"/>
          </p:cNvPicPr>
          <p:nvPr/>
        </p:nvPicPr>
        <p:blipFill>
          <a:blip r:embed="rId2"/>
          <a:stretch>
            <a:fillRect/>
          </a:stretch>
        </p:blipFill>
        <p:spPr>
          <a:xfrm>
            <a:off x="1871133" y="1239477"/>
            <a:ext cx="5207000" cy="4831123"/>
          </a:xfrm>
          <a:prstGeom prst="rect">
            <a:avLst/>
          </a:prstGeom>
        </p:spPr>
      </p:pic>
    </p:spTree>
    <p:extLst>
      <p:ext uri="{BB962C8B-B14F-4D97-AF65-F5344CB8AC3E}">
        <p14:creationId xmlns:p14="http://schemas.microsoft.com/office/powerpoint/2010/main" val="1632920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0AAD-E3FB-44C1-8678-F5A5731CE3FA}"/>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08963CFB-D614-4EF6-A410-B2178A82748D}"/>
              </a:ext>
            </a:extLst>
          </p:cNvPr>
          <p:cNvSpPr>
            <a:spLocks noGrp="1"/>
          </p:cNvSpPr>
          <p:nvPr>
            <p:ph type="subTitle" idx="1"/>
          </p:nvPr>
        </p:nvSpPr>
        <p:spPr>
          <a:xfrm>
            <a:off x="1128501" y="920358"/>
            <a:ext cx="6925728" cy="338554"/>
          </a:xfrm>
        </p:spPr>
        <p:txBody>
          <a:bodyPr/>
          <a:lstStyle/>
          <a:p>
            <a:pPr algn="ctr"/>
            <a:r>
              <a:rPr lang="en-US" dirty="0"/>
              <a:t>Candidate Reimbursement</a:t>
            </a:r>
          </a:p>
        </p:txBody>
      </p:sp>
      <p:sp>
        <p:nvSpPr>
          <p:cNvPr id="4" name="Text Placeholder 3">
            <a:extLst>
              <a:ext uri="{FF2B5EF4-FFF2-40B4-BE49-F238E27FC236}">
                <a16:creationId xmlns:a16="http://schemas.microsoft.com/office/drawing/2014/main" id="{815A85D9-02AB-48A2-B59E-846B04423883}"/>
              </a:ext>
            </a:extLst>
          </p:cNvPr>
          <p:cNvSpPr>
            <a:spLocks noGrp="1"/>
          </p:cNvSpPr>
          <p:nvPr>
            <p:ph type="body" sz="quarter" idx="14"/>
          </p:nvPr>
        </p:nvSpPr>
        <p:spPr>
          <a:xfrm>
            <a:off x="798301" y="1258912"/>
            <a:ext cx="3965575" cy="4786288"/>
          </a:xfrm>
        </p:spPr>
        <p:txBody>
          <a:bodyPr>
            <a:normAutofit/>
          </a:bodyPr>
          <a:lstStyle/>
          <a:p>
            <a:r>
              <a:rPr lang="en-US" sz="1400" b="1" dirty="0"/>
              <a:t>ACH Form</a:t>
            </a:r>
          </a:p>
          <a:p>
            <a:pPr lvl="1"/>
            <a:r>
              <a:rPr lang="en-US" sz="1200" dirty="0"/>
              <a:t>Section 1:</a:t>
            </a:r>
          </a:p>
          <a:p>
            <a:pPr lvl="2"/>
            <a:r>
              <a:rPr lang="en-US" sz="1200" dirty="0"/>
              <a:t>Provide complete name, address, phone &amp; email</a:t>
            </a:r>
          </a:p>
          <a:p>
            <a:pPr lvl="2"/>
            <a:r>
              <a:rPr lang="en-US" sz="1200" dirty="0"/>
              <a:t>Enter Tax ID (EIN or SNN) of the payee</a:t>
            </a:r>
          </a:p>
          <a:p>
            <a:pPr lvl="2"/>
            <a:r>
              <a:rPr lang="en-US" sz="1200" dirty="0"/>
              <a:t>If </a:t>
            </a:r>
            <a:r>
              <a:rPr lang="en-US" sz="1200" u="sng" dirty="0"/>
              <a:t>Change</a:t>
            </a:r>
            <a:r>
              <a:rPr lang="en-US" sz="1200" dirty="0"/>
              <a:t>, must provide banking information currently on file at Purdue</a:t>
            </a:r>
          </a:p>
          <a:p>
            <a:pPr lvl="1"/>
            <a:r>
              <a:rPr lang="en-US" sz="1200" dirty="0"/>
              <a:t>Section 2:</a:t>
            </a:r>
          </a:p>
          <a:p>
            <a:pPr lvl="2"/>
            <a:r>
              <a:rPr lang="en-US" sz="1200" dirty="0"/>
              <a:t>Provide the name &amp; phone number of the financial institution authorized to conduct transaction</a:t>
            </a:r>
          </a:p>
          <a:p>
            <a:pPr lvl="2"/>
            <a:r>
              <a:rPr lang="en-US" sz="1200" dirty="0"/>
              <a:t>Enter the ABA/routing # of the financial institution (9-digit number)</a:t>
            </a:r>
          </a:p>
          <a:p>
            <a:pPr lvl="2"/>
            <a:r>
              <a:rPr lang="en-US" sz="1200" dirty="0"/>
              <a:t>Enter the account number</a:t>
            </a:r>
          </a:p>
          <a:p>
            <a:pPr lvl="2"/>
            <a:r>
              <a:rPr lang="en-US" sz="1200" dirty="0"/>
              <a:t>Check appropriate box for ‘Checking’ or ‘Savings’</a:t>
            </a:r>
          </a:p>
          <a:p>
            <a:pPr lvl="1"/>
            <a:r>
              <a:rPr lang="en-US" sz="1200" dirty="0"/>
              <a:t>An authorized signer on the bank account must sign this form</a:t>
            </a:r>
          </a:p>
        </p:txBody>
      </p:sp>
      <p:sp>
        <p:nvSpPr>
          <p:cNvPr id="6" name="Date Placeholder 5">
            <a:extLst>
              <a:ext uri="{FF2B5EF4-FFF2-40B4-BE49-F238E27FC236}">
                <a16:creationId xmlns:a16="http://schemas.microsoft.com/office/drawing/2014/main" id="{E8ABB74E-C766-4D12-B838-B163F6BD0234}"/>
              </a:ext>
            </a:extLst>
          </p:cNvPr>
          <p:cNvSpPr>
            <a:spLocks noGrp="1"/>
          </p:cNvSpPr>
          <p:nvPr>
            <p:ph type="dt" sz="half" idx="10"/>
          </p:nvPr>
        </p:nvSpPr>
        <p:spPr/>
        <p:txBody>
          <a:bodyPr/>
          <a:lstStyle/>
          <a:p>
            <a:fld id="{4127BF28-8E52-EB4D-8A7B-6C7DC4946F53}" type="datetime1">
              <a:rPr lang="en-US" smtClean="0"/>
              <a:t>8/8/2024</a:t>
            </a:fld>
            <a:endParaRPr lang="en-US" dirty="0"/>
          </a:p>
        </p:txBody>
      </p:sp>
      <p:sp>
        <p:nvSpPr>
          <p:cNvPr id="7" name="Slide Number Placeholder 6">
            <a:extLst>
              <a:ext uri="{FF2B5EF4-FFF2-40B4-BE49-F238E27FC236}">
                <a16:creationId xmlns:a16="http://schemas.microsoft.com/office/drawing/2014/main" id="{F884F708-83DB-4D6C-B471-A18DB310881F}"/>
              </a:ext>
            </a:extLst>
          </p:cNvPr>
          <p:cNvSpPr>
            <a:spLocks noGrp="1"/>
          </p:cNvSpPr>
          <p:nvPr>
            <p:ph type="sldNum" sz="quarter" idx="12"/>
          </p:nvPr>
        </p:nvSpPr>
        <p:spPr/>
        <p:txBody>
          <a:bodyPr/>
          <a:lstStyle/>
          <a:p>
            <a:fld id="{8A7A6979-0714-4377-B894-6BE4C2D6E202}" type="slidenum">
              <a:rPr lang="en-US" smtClean="0"/>
              <a:pPr/>
              <a:t>26</a:t>
            </a:fld>
            <a:endParaRPr lang="en-US" dirty="0"/>
          </a:p>
        </p:txBody>
      </p:sp>
      <p:pic>
        <p:nvPicPr>
          <p:cNvPr id="11" name="Content Placeholder 10">
            <a:extLst>
              <a:ext uri="{FF2B5EF4-FFF2-40B4-BE49-F238E27FC236}">
                <a16:creationId xmlns:a16="http://schemas.microsoft.com/office/drawing/2014/main" id="{CECF3D84-7325-48B1-AF5E-1FE467202BD4}"/>
              </a:ext>
            </a:extLst>
          </p:cNvPr>
          <p:cNvPicPr>
            <a:picLocks noGrp="1" noChangeAspect="1"/>
          </p:cNvPicPr>
          <p:nvPr>
            <p:ph sz="quarter" idx="13"/>
          </p:nvPr>
        </p:nvPicPr>
        <p:blipFill>
          <a:blip r:embed="rId2"/>
          <a:stretch>
            <a:fillRect/>
          </a:stretch>
        </p:blipFill>
        <p:spPr>
          <a:xfrm>
            <a:off x="5325035" y="1662371"/>
            <a:ext cx="2451834" cy="3360502"/>
          </a:xfrm>
        </p:spPr>
      </p:pic>
    </p:spTree>
    <p:extLst>
      <p:ext uri="{BB962C8B-B14F-4D97-AF65-F5344CB8AC3E}">
        <p14:creationId xmlns:p14="http://schemas.microsoft.com/office/powerpoint/2010/main" val="2162677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033B-6E28-4510-96AB-E8A15F680DC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76F0566B-C0CE-422B-983C-0B3660785062}"/>
              </a:ext>
            </a:extLst>
          </p:cNvPr>
          <p:cNvSpPr>
            <a:spLocks noGrp="1"/>
          </p:cNvSpPr>
          <p:nvPr>
            <p:ph type="subTitle" idx="1"/>
          </p:nvPr>
        </p:nvSpPr>
        <p:spPr>
          <a:xfrm>
            <a:off x="1128503" y="945400"/>
            <a:ext cx="6925731" cy="341599"/>
          </a:xfrm>
        </p:spPr>
        <p:txBody>
          <a:bodyPr/>
          <a:lstStyle/>
          <a:p>
            <a:pPr algn="ctr"/>
            <a:r>
              <a:rPr lang="en-US" dirty="0"/>
              <a:t>Candidate Reimbursement</a:t>
            </a:r>
          </a:p>
        </p:txBody>
      </p:sp>
      <p:sp>
        <p:nvSpPr>
          <p:cNvPr id="4" name="Text Placeholder 3">
            <a:extLst>
              <a:ext uri="{FF2B5EF4-FFF2-40B4-BE49-F238E27FC236}">
                <a16:creationId xmlns:a16="http://schemas.microsoft.com/office/drawing/2014/main" id="{D09E19B8-A5BA-4299-AFEF-3D7D9A39F54E}"/>
              </a:ext>
            </a:extLst>
          </p:cNvPr>
          <p:cNvSpPr>
            <a:spLocks noGrp="1"/>
          </p:cNvSpPr>
          <p:nvPr>
            <p:ph type="body" sz="quarter" idx="14"/>
          </p:nvPr>
        </p:nvSpPr>
        <p:spPr>
          <a:xfrm>
            <a:off x="1128503" y="1457848"/>
            <a:ext cx="6925732" cy="4405506"/>
          </a:xfrm>
        </p:spPr>
        <p:txBody>
          <a:bodyPr>
            <a:normAutofit/>
          </a:bodyPr>
          <a:lstStyle/>
          <a:p>
            <a:pPr lvl="1"/>
            <a:r>
              <a:rPr lang="en-US" sz="1400" b="1" dirty="0"/>
              <a:t>Receipts</a:t>
            </a:r>
          </a:p>
          <a:p>
            <a:pPr lvl="2"/>
            <a:r>
              <a:rPr lang="en-US" sz="1400" dirty="0"/>
              <a:t>All receipts must be submitted</a:t>
            </a:r>
          </a:p>
          <a:p>
            <a:pPr lvl="2"/>
            <a:r>
              <a:rPr lang="en-US" sz="1400" dirty="0"/>
              <a:t>Receipts need to show last four digits of the card used to make the purchase</a:t>
            </a:r>
          </a:p>
          <a:p>
            <a:pPr lvl="2"/>
            <a:r>
              <a:rPr lang="en-US" sz="1400" dirty="0"/>
              <a:t>If receipt does not show the last four digits, they can submit a bank statement (screenshot acceptable) showing the purchase.</a:t>
            </a:r>
          </a:p>
          <a:p>
            <a:pPr lvl="3"/>
            <a:r>
              <a:rPr lang="en-US" sz="1400" i="1" dirty="0"/>
              <a:t>The statement needs to show the last four digits of the card</a:t>
            </a:r>
          </a:p>
          <a:p>
            <a:pPr lvl="3"/>
            <a:r>
              <a:rPr lang="en-US" sz="1400" i="1" dirty="0"/>
              <a:t>All personal information should be blacked out</a:t>
            </a:r>
          </a:p>
          <a:p>
            <a:pPr lvl="2"/>
            <a:r>
              <a:rPr lang="en-US" sz="1400" dirty="0"/>
              <a:t>If mileage is requested, they can submit a Google Map showing their route and calculated mileage.</a:t>
            </a:r>
          </a:p>
          <a:p>
            <a:pPr lvl="3"/>
            <a:r>
              <a:rPr lang="en-US" sz="1400" dirty="0"/>
              <a:t>Double the mileage to show the roundtrip total and use that for the total reimbursement</a:t>
            </a:r>
          </a:p>
          <a:p>
            <a:pPr lvl="4"/>
            <a:r>
              <a:rPr lang="en-US" sz="1400" i="1" dirty="0"/>
              <a:t>Mileage is currently reimbursed at the rate of 0.67</a:t>
            </a:r>
          </a:p>
          <a:p>
            <a:pPr lvl="2"/>
            <a:r>
              <a:rPr lang="en-US" sz="1400" dirty="0"/>
              <a:t>Unless specifically listed, expenses for prospective employees are reimbursed under the regulations governing normal employee reimbursement</a:t>
            </a:r>
          </a:p>
          <a:p>
            <a:endParaRPr lang="en-US" dirty="0"/>
          </a:p>
        </p:txBody>
      </p:sp>
      <p:sp>
        <p:nvSpPr>
          <p:cNvPr id="5" name="Date Placeholder 4">
            <a:extLst>
              <a:ext uri="{FF2B5EF4-FFF2-40B4-BE49-F238E27FC236}">
                <a16:creationId xmlns:a16="http://schemas.microsoft.com/office/drawing/2014/main" id="{0D6ABA20-00C0-4D1F-B897-695D08ED9BF0}"/>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67B153DE-B453-49FC-95A7-1924FA073126}"/>
              </a:ext>
            </a:extLst>
          </p:cNvPr>
          <p:cNvSpPr>
            <a:spLocks noGrp="1"/>
          </p:cNvSpPr>
          <p:nvPr>
            <p:ph type="sldNum" sz="quarter" idx="12"/>
          </p:nvPr>
        </p:nvSpPr>
        <p:spPr/>
        <p:txBody>
          <a:bodyPr/>
          <a:lstStyle/>
          <a:p>
            <a:fld id="{8A7A6979-0714-4377-B894-6BE4C2D6E202}" type="slidenum">
              <a:rPr lang="en-US" smtClean="0"/>
              <a:pPr/>
              <a:t>27</a:t>
            </a:fld>
            <a:endParaRPr lang="en-US" dirty="0"/>
          </a:p>
        </p:txBody>
      </p:sp>
    </p:spTree>
    <p:extLst>
      <p:ext uri="{BB962C8B-B14F-4D97-AF65-F5344CB8AC3E}">
        <p14:creationId xmlns:p14="http://schemas.microsoft.com/office/powerpoint/2010/main" val="1070721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5AD79-1DE3-4F0C-AAF4-13B24CA06712}"/>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98E74172-CDB0-40D3-A617-6FEA4F4AA0FD}"/>
              </a:ext>
            </a:extLst>
          </p:cNvPr>
          <p:cNvSpPr>
            <a:spLocks noGrp="1"/>
          </p:cNvSpPr>
          <p:nvPr>
            <p:ph type="subTitle" idx="1"/>
          </p:nvPr>
        </p:nvSpPr>
        <p:spPr>
          <a:xfrm>
            <a:off x="1204701" y="920358"/>
            <a:ext cx="6925728" cy="338554"/>
          </a:xfrm>
        </p:spPr>
        <p:txBody>
          <a:bodyPr/>
          <a:lstStyle/>
          <a:p>
            <a:pPr algn="ctr"/>
            <a:r>
              <a:rPr lang="en-US" dirty="0"/>
              <a:t>Candidate Reimbursement</a:t>
            </a:r>
          </a:p>
        </p:txBody>
      </p:sp>
      <p:sp>
        <p:nvSpPr>
          <p:cNvPr id="4" name="Text Placeholder 3">
            <a:extLst>
              <a:ext uri="{FF2B5EF4-FFF2-40B4-BE49-F238E27FC236}">
                <a16:creationId xmlns:a16="http://schemas.microsoft.com/office/drawing/2014/main" id="{E2287755-F53E-47A5-81AA-2CA110D3DFE2}"/>
              </a:ext>
            </a:extLst>
          </p:cNvPr>
          <p:cNvSpPr>
            <a:spLocks noGrp="1"/>
          </p:cNvSpPr>
          <p:nvPr>
            <p:ph type="body" sz="quarter" idx="14"/>
          </p:nvPr>
        </p:nvSpPr>
        <p:spPr>
          <a:xfrm>
            <a:off x="706966" y="1343565"/>
            <a:ext cx="7730067" cy="4740033"/>
          </a:xfrm>
        </p:spPr>
        <p:txBody>
          <a:bodyPr>
            <a:normAutofit/>
          </a:bodyPr>
          <a:lstStyle/>
          <a:p>
            <a:pPr lvl="0"/>
            <a:r>
              <a:rPr lang="en-US" sz="1400" dirty="0"/>
              <a:t>The following documents are required for processing, if candidate attends as a </a:t>
            </a:r>
            <a:r>
              <a:rPr lang="en-US" sz="1400" b="1" u="sng" dirty="0"/>
              <a:t>Finalist </a:t>
            </a:r>
            <a:r>
              <a:rPr lang="en-US" sz="1400" dirty="0"/>
              <a:t>with Spouse/Dependent:</a:t>
            </a:r>
          </a:p>
          <a:p>
            <a:pPr lvl="1"/>
            <a:r>
              <a:rPr lang="en-US" sz="1400" b="1" dirty="0"/>
              <a:t>Form 17C</a:t>
            </a:r>
          </a:p>
          <a:p>
            <a:pPr lvl="2"/>
            <a:r>
              <a:rPr lang="en-US" sz="1400" dirty="0">
                <a:solidFill>
                  <a:srgbClr val="000000"/>
                </a:solidFill>
              </a:rPr>
              <a:t>Location – to and from, date traveled, and position they're interviewing for</a:t>
            </a:r>
          </a:p>
          <a:p>
            <a:pPr lvl="2"/>
            <a:r>
              <a:rPr lang="en-US" sz="1400" dirty="0">
                <a:solidFill>
                  <a:srgbClr val="000000"/>
                </a:solidFill>
              </a:rPr>
              <a:t>Section A: Prospective Employee info and travel expenses </a:t>
            </a:r>
            <a:r>
              <a:rPr lang="en-US" sz="1400" b="1" dirty="0">
                <a:solidFill>
                  <a:srgbClr val="000000"/>
                </a:solidFill>
              </a:rPr>
              <a:t>(note: SSN is only needed if spouse/dependent accompanied prospective employee)</a:t>
            </a:r>
          </a:p>
          <a:p>
            <a:pPr lvl="2"/>
            <a:r>
              <a:rPr lang="en-US" sz="1400" dirty="0">
                <a:solidFill>
                  <a:srgbClr val="000000"/>
                </a:solidFill>
              </a:rPr>
              <a:t>Section B: Complete if Spouse/Dependent accompanied prospective employee</a:t>
            </a:r>
          </a:p>
          <a:p>
            <a:pPr lvl="2"/>
            <a:r>
              <a:rPr lang="en-US" sz="1400" dirty="0">
                <a:solidFill>
                  <a:srgbClr val="000000"/>
                </a:solidFill>
              </a:rPr>
              <a:t>If a Prospective Employee is International, they only need to complete Glacier if they bring a spouse/dependent. Tax considers this a taxable event and requires Glacier. </a:t>
            </a:r>
          </a:p>
          <a:p>
            <a:pPr lvl="2"/>
            <a:r>
              <a:rPr lang="en-US" sz="1400" dirty="0">
                <a:solidFill>
                  <a:srgbClr val="000000"/>
                </a:solidFill>
              </a:rPr>
              <a:t>List Account number and GL Code</a:t>
            </a:r>
          </a:p>
          <a:p>
            <a:pPr lvl="2"/>
            <a:r>
              <a:rPr lang="en-US" sz="1400" dirty="0">
                <a:solidFill>
                  <a:srgbClr val="000000"/>
                </a:solidFill>
              </a:rPr>
              <a:t>Travel expenses listed must match receipts. Receipts must show last four digits of card used for expense. </a:t>
            </a:r>
          </a:p>
          <a:p>
            <a:pPr lvl="2"/>
            <a:r>
              <a:rPr lang="en-US" sz="1400" dirty="0">
                <a:solidFill>
                  <a:srgbClr val="000000"/>
                </a:solidFill>
              </a:rPr>
              <a:t>Approval: Once form is completed, send via DocuSign to Adam Wilson to approve and sign in the (For The President) section. </a:t>
            </a:r>
          </a:p>
          <a:p>
            <a:pPr lvl="1"/>
            <a:r>
              <a:rPr lang="en-US" sz="1200" b="1" dirty="0">
                <a:solidFill>
                  <a:srgbClr val="000000"/>
                </a:solidFill>
                <a:hlinkClick r:id="rId2"/>
              </a:rPr>
              <a:t>Instructions</a:t>
            </a:r>
            <a:r>
              <a:rPr lang="en-US" sz="1200" dirty="0">
                <a:solidFill>
                  <a:srgbClr val="000000"/>
                </a:solidFill>
              </a:rPr>
              <a:t> for Preparing Form 17C</a:t>
            </a:r>
          </a:p>
          <a:p>
            <a:pPr lvl="1"/>
            <a:r>
              <a:rPr lang="en-US" sz="1200" dirty="0">
                <a:ea typeface="+mn-lt"/>
                <a:cs typeface="+mn-lt"/>
                <a:hlinkClick r:id="rId3"/>
              </a:rPr>
              <a:t>https://www.purdue.edu/hr/buspur/nonemppay/empreimb.php</a:t>
            </a:r>
            <a:r>
              <a:rPr lang="en-US" sz="1400" dirty="0">
                <a:solidFill>
                  <a:srgbClr val="000000"/>
                </a:solidFill>
              </a:rPr>
              <a:t>	</a:t>
            </a:r>
          </a:p>
        </p:txBody>
      </p:sp>
      <p:sp>
        <p:nvSpPr>
          <p:cNvPr id="6" name="Date Placeholder 5">
            <a:extLst>
              <a:ext uri="{FF2B5EF4-FFF2-40B4-BE49-F238E27FC236}">
                <a16:creationId xmlns:a16="http://schemas.microsoft.com/office/drawing/2014/main" id="{1632EDA3-365F-4CA0-8163-46FDAD0E8DD5}"/>
              </a:ext>
            </a:extLst>
          </p:cNvPr>
          <p:cNvSpPr>
            <a:spLocks noGrp="1"/>
          </p:cNvSpPr>
          <p:nvPr>
            <p:ph type="dt" sz="half" idx="10"/>
          </p:nvPr>
        </p:nvSpPr>
        <p:spPr/>
        <p:txBody>
          <a:bodyPr/>
          <a:lstStyle/>
          <a:p>
            <a:fld id="{4127BF28-8E52-EB4D-8A7B-6C7DC4946F53}" type="datetime1">
              <a:rPr lang="en-US" smtClean="0"/>
              <a:t>8/8/2024</a:t>
            </a:fld>
            <a:endParaRPr lang="en-US" dirty="0"/>
          </a:p>
        </p:txBody>
      </p:sp>
      <p:sp>
        <p:nvSpPr>
          <p:cNvPr id="7" name="Slide Number Placeholder 6">
            <a:extLst>
              <a:ext uri="{FF2B5EF4-FFF2-40B4-BE49-F238E27FC236}">
                <a16:creationId xmlns:a16="http://schemas.microsoft.com/office/drawing/2014/main" id="{DBC386C3-B65C-4DE8-BE3E-B052A6ED4C71}"/>
              </a:ext>
            </a:extLst>
          </p:cNvPr>
          <p:cNvSpPr>
            <a:spLocks noGrp="1"/>
          </p:cNvSpPr>
          <p:nvPr>
            <p:ph type="sldNum" sz="quarter" idx="12"/>
          </p:nvPr>
        </p:nvSpPr>
        <p:spPr/>
        <p:txBody>
          <a:bodyPr/>
          <a:lstStyle/>
          <a:p>
            <a:fld id="{8A7A6979-0714-4377-B894-6BE4C2D6E202}" type="slidenum">
              <a:rPr lang="en-US" smtClean="0"/>
              <a:pPr/>
              <a:t>28</a:t>
            </a:fld>
            <a:endParaRPr lang="en-US" dirty="0"/>
          </a:p>
        </p:txBody>
      </p:sp>
    </p:spTree>
    <p:extLst>
      <p:ext uri="{BB962C8B-B14F-4D97-AF65-F5344CB8AC3E}">
        <p14:creationId xmlns:p14="http://schemas.microsoft.com/office/powerpoint/2010/main" val="1281401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6019-CB3F-48AF-97F9-308CC80A105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1EF96382-9435-4D43-9308-EC2D3ADD4254}"/>
              </a:ext>
            </a:extLst>
          </p:cNvPr>
          <p:cNvSpPr>
            <a:spLocks noGrp="1"/>
          </p:cNvSpPr>
          <p:nvPr>
            <p:ph type="subTitle" idx="1"/>
          </p:nvPr>
        </p:nvSpPr>
        <p:spPr>
          <a:xfrm>
            <a:off x="1128501" y="1022511"/>
            <a:ext cx="6925728" cy="338554"/>
          </a:xfrm>
        </p:spPr>
        <p:txBody>
          <a:bodyPr/>
          <a:lstStyle/>
          <a:p>
            <a:pPr algn="ctr"/>
            <a:r>
              <a:rPr lang="en-US" dirty="0"/>
              <a:t>Candidate Reimbursement</a:t>
            </a:r>
          </a:p>
        </p:txBody>
      </p:sp>
      <p:sp>
        <p:nvSpPr>
          <p:cNvPr id="4" name="Text Placeholder 3">
            <a:extLst>
              <a:ext uri="{FF2B5EF4-FFF2-40B4-BE49-F238E27FC236}">
                <a16:creationId xmlns:a16="http://schemas.microsoft.com/office/drawing/2014/main" id="{08811B3F-3168-4355-BB87-2AB7EC1C0C47}"/>
              </a:ext>
            </a:extLst>
          </p:cNvPr>
          <p:cNvSpPr>
            <a:spLocks noGrp="1"/>
          </p:cNvSpPr>
          <p:nvPr>
            <p:ph type="body" sz="quarter" idx="14"/>
          </p:nvPr>
        </p:nvSpPr>
        <p:spPr>
          <a:xfrm>
            <a:off x="1128501" y="1680321"/>
            <a:ext cx="7078045" cy="3950012"/>
          </a:xfrm>
        </p:spPr>
        <p:txBody>
          <a:bodyPr>
            <a:normAutofit lnSpcReduction="10000"/>
          </a:bodyPr>
          <a:lstStyle/>
          <a:p>
            <a:r>
              <a:rPr lang="en-US" sz="1400" b="1" dirty="0">
                <a:latin typeface="+mn-lt"/>
              </a:rPr>
              <a:t>ACH Form</a:t>
            </a:r>
          </a:p>
          <a:p>
            <a:pPr lvl="1"/>
            <a:r>
              <a:rPr lang="en-US" sz="1400" dirty="0"/>
              <a:t>Section 1:</a:t>
            </a:r>
          </a:p>
          <a:p>
            <a:pPr lvl="2"/>
            <a:r>
              <a:rPr lang="en-US" sz="1400" dirty="0"/>
              <a:t>Check the appropriate box for ‘New’ or ‘Change’</a:t>
            </a:r>
          </a:p>
          <a:p>
            <a:pPr lvl="2"/>
            <a:r>
              <a:rPr lang="en-US" sz="1400" dirty="0"/>
              <a:t>Provide complete name, address, phone &amp; email</a:t>
            </a:r>
          </a:p>
          <a:p>
            <a:pPr lvl="2"/>
            <a:r>
              <a:rPr lang="en-US" sz="1400" dirty="0"/>
              <a:t>Enter Tax ID (EIN or SNN) of the payee</a:t>
            </a:r>
          </a:p>
          <a:p>
            <a:pPr lvl="2"/>
            <a:r>
              <a:rPr lang="en-US" sz="1400" dirty="0"/>
              <a:t>If </a:t>
            </a:r>
            <a:r>
              <a:rPr lang="en-US" sz="1400" u="sng" dirty="0"/>
              <a:t>Change</a:t>
            </a:r>
            <a:r>
              <a:rPr lang="en-US" sz="1400" dirty="0"/>
              <a:t>, must provide banking information currently on file at Purdue</a:t>
            </a:r>
          </a:p>
          <a:p>
            <a:pPr lvl="1"/>
            <a:r>
              <a:rPr lang="en-US" sz="1400" dirty="0"/>
              <a:t>Section 2:</a:t>
            </a:r>
          </a:p>
          <a:p>
            <a:pPr lvl="2"/>
            <a:r>
              <a:rPr lang="en-US" sz="1400" dirty="0"/>
              <a:t>Provide the name &amp; phone number of the financial institution authorized to conduct transaction</a:t>
            </a:r>
          </a:p>
          <a:p>
            <a:pPr lvl="2"/>
            <a:r>
              <a:rPr lang="en-US" sz="1400" dirty="0"/>
              <a:t>Enter the ABA/routing # of the financial institution (9-digit number)</a:t>
            </a:r>
          </a:p>
          <a:p>
            <a:pPr lvl="2"/>
            <a:r>
              <a:rPr lang="en-US" sz="1400" dirty="0"/>
              <a:t>Enter the account number</a:t>
            </a:r>
          </a:p>
          <a:p>
            <a:pPr lvl="2"/>
            <a:r>
              <a:rPr lang="en-US" sz="1400" dirty="0"/>
              <a:t>Check appropriate box for ‘Checking’ or ‘Savings’</a:t>
            </a:r>
          </a:p>
          <a:p>
            <a:pPr lvl="1"/>
            <a:r>
              <a:rPr lang="en-US" sz="1400" dirty="0"/>
              <a:t>An authorized signer on the bank account must sign this form</a:t>
            </a:r>
          </a:p>
          <a:p>
            <a:endParaRPr lang="en-US" dirty="0"/>
          </a:p>
        </p:txBody>
      </p:sp>
      <p:sp>
        <p:nvSpPr>
          <p:cNvPr id="6" name="Date Placeholder 5">
            <a:extLst>
              <a:ext uri="{FF2B5EF4-FFF2-40B4-BE49-F238E27FC236}">
                <a16:creationId xmlns:a16="http://schemas.microsoft.com/office/drawing/2014/main" id="{73B8A5C4-AA44-4A46-A744-C30CDA2215DD}"/>
              </a:ext>
            </a:extLst>
          </p:cNvPr>
          <p:cNvSpPr>
            <a:spLocks noGrp="1"/>
          </p:cNvSpPr>
          <p:nvPr>
            <p:ph type="dt" sz="half" idx="10"/>
          </p:nvPr>
        </p:nvSpPr>
        <p:spPr/>
        <p:txBody>
          <a:bodyPr/>
          <a:lstStyle/>
          <a:p>
            <a:fld id="{4127BF28-8E52-EB4D-8A7B-6C7DC4946F53}" type="datetime1">
              <a:rPr lang="en-US" smtClean="0"/>
              <a:t>8/8/2024</a:t>
            </a:fld>
            <a:endParaRPr lang="en-US" dirty="0"/>
          </a:p>
        </p:txBody>
      </p:sp>
      <p:sp>
        <p:nvSpPr>
          <p:cNvPr id="7" name="Slide Number Placeholder 6">
            <a:extLst>
              <a:ext uri="{FF2B5EF4-FFF2-40B4-BE49-F238E27FC236}">
                <a16:creationId xmlns:a16="http://schemas.microsoft.com/office/drawing/2014/main" id="{8BB29E00-541A-4BDF-9945-24D579392D65}"/>
              </a:ext>
            </a:extLst>
          </p:cNvPr>
          <p:cNvSpPr>
            <a:spLocks noGrp="1"/>
          </p:cNvSpPr>
          <p:nvPr>
            <p:ph type="sldNum" sz="quarter" idx="12"/>
          </p:nvPr>
        </p:nvSpPr>
        <p:spPr/>
        <p:txBody>
          <a:bodyPr/>
          <a:lstStyle/>
          <a:p>
            <a:fld id="{8A7A6979-0714-4377-B894-6BE4C2D6E202}" type="slidenum">
              <a:rPr lang="en-US" smtClean="0"/>
              <a:pPr/>
              <a:t>29</a:t>
            </a:fld>
            <a:endParaRPr lang="en-US" dirty="0"/>
          </a:p>
        </p:txBody>
      </p:sp>
    </p:spTree>
    <p:extLst>
      <p:ext uri="{BB962C8B-B14F-4D97-AF65-F5344CB8AC3E}">
        <p14:creationId xmlns:p14="http://schemas.microsoft.com/office/powerpoint/2010/main" val="360858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E1FC6-E1D4-487D-8D98-87F2ADF99B99}"/>
              </a:ext>
            </a:extLst>
          </p:cNvPr>
          <p:cNvSpPr>
            <a:spLocks noGrp="1"/>
          </p:cNvSpPr>
          <p:nvPr>
            <p:ph type="ctrTitle"/>
          </p:nvPr>
        </p:nvSpPr>
        <p:spPr/>
        <p:txBody>
          <a:bodyPr/>
          <a:lstStyle/>
          <a:p>
            <a:pPr algn="ctr"/>
            <a:r>
              <a:rPr lang="en-US" dirty="0"/>
              <a:t>Business Office</a:t>
            </a:r>
          </a:p>
        </p:txBody>
      </p:sp>
      <p:sp>
        <p:nvSpPr>
          <p:cNvPr id="5" name="Date Placeholder 4">
            <a:extLst>
              <a:ext uri="{FF2B5EF4-FFF2-40B4-BE49-F238E27FC236}">
                <a16:creationId xmlns:a16="http://schemas.microsoft.com/office/drawing/2014/main" id="{62DD51B1-C778-44D0-9657-970D016A440A}"/>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CB52AFCB-4F70-497C-91C3-73401A75CED7}"/>
              </a:ext>
            </a:extLst>
          </p:cNvPr>
          <p:cNvSpPr>
            <a:spLocks noGrp="1"/>
          </p:cNvSpPr>
          <p:nvPr>
            <p:ph type="sldNum" sz="quarter" idx="12"/>
          </p:nvPr>
        </p:nvSpPr>
        <p:spPr/>
        <p:txBody>
          <a:bodyPr/>
          <a:lstStyle/>
          <a:p>
            <a:fld id="{8A7A6979-0714-4377-B894-6BE4C2D6E202}" type="slidenum">
              <a:rPr lang="en-US" smtClean="0"/>
              <a:pPr/>
              <a:t>3</a:t>
            </a:fld>
            <a:endParaRPr lang="en-US" dirty="0"/>
          </a:p>
        </p:txBody>
      </p:sp>
      <p:sp>
        <p:nvSpPr>
          <p:cNvPr id="7" name="Subtitle 2">
            <a:extLst>
              <a:ext uri="{FF2B5EF4-FFF2-40B4-BE49-F238E27FC236}">
                <a16:creationId xmlns:a16="http://schemas.microsoft.com/office/drawing/2014/main" id="{47C608EE-3BF6-4DFD-B729-E25E1CB16366}"/>
              </a:ext>
            </a:extLst>
          </p:cNvPr>
          <p:cNvSpPr>
            <a:spLocks noGrp="1"/>
          </p:cNvSpPr>
          <p:nvPr>
            <p:ph type="subTitle" idx="1"/>
          </p:nvPr>
        </p:nvSpPr>
        <p:spPr>
          <a:xfrm>
            <a:off x="1184031" y="910178"/>
            <a:ext cx="6925731" cy="341599"/>
          </a:xfrm>
        </p:spPr>
        <p:txBody>
          <a:bodyPr/>
          <a:lstStyle/>
          <a:p>
            <a:pPr algn="ctr"/>
            <a:r>
              <a:rPr lang="en-US" dirty="0"/>
              <a:t>Employee Decision Chart</a:t>
            </a:r>
          </a:p>
        </p:txBody>
      </p:sp>
      <p:sp>
        <p:nvSpPr>
          <p:cNvPr id="12" name="TextBox 11">
            <a:extLst>
              <a:ext uri="{FF2B5EF4-FFF2-40B4-BE49-F238E27FC236}">
                <a16:creationId xmlns:a16="http://schemas.microsoft.com/office/drawing/2014/main" id="{3932359C-66A2-5E0E-9BAF-6FD184D613A2}"/>
              </a:ext>
            </a:extLst>
          </p:cNvPr>
          <p:cNvSpPr txBox="1"/>
          <p:nvPr/>
        </p:nvSpPr>
        <p:spPr>
          <a:xfrm>
            <a:off x="1100488" y="1437372"/>
            <a:ext cx="7186863" cy="4727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aphicFrame>
        <p:nvGraphicFramePr>
          <p:cNvPr id="3" name="Diagram 2">
            <a:extLst>
              <a:ext uri="{FF2B5EF4-FFF2-40B4-BE49-F238E27FC236}">
                <a16:creationId xmlns:a16="http://schemas.microsoft.com/office/drawing/2014/main" id="{668CD536-39B8-4A97-804C-70E44160EE9D}"/>
              </a:ext>
            </a:extLst>
          </p:cNvPr>
          <p:cNvGraphicFramePr/>
          <p:nvPr>
            <p:extLst>
              <p:ext uri="{D42A27DB-BD31-4B8C-83A1-F6EECF244321}">
                <p14:modId xmlns:p14="http://schemas.microsoft.com/office/powerpoint/2010/main" val="3692464236"/>
              </p:ext>
            </p:extLst>
          </p:nvPr>
        </p:nvGraphicFramePr>
        <p:xfrm>
          <a:off x="1388534" y="1443876"/>
          <a:ext cx="6654978" cy="4503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6569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2103-CFF2-4581-8440-DE4E52B9557F}"/>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7904A31C-CFB5-4D88-91C0-80F20BBF16B0}"/>
              </a:ext>
            </a:extLst>
          </p:cNvPr>
          <p:cNvSpPr>
            <a:spLocks noGrp="1"/>
          </p:cNvSpPr>
          <p:nvPr>
            <p:ph type="subTitle" idx="1"/>
          </p:nvPr>
        </p:nvSpPr>
        <p:spPr>
          <a:xfrm>
            <a:off x="1097935" y="991915"/>
            <a:ext cx="6925731" cy="341599"/>
          </a:xfrm>
        </p:spPr>
        <p:txBody>
          <a:bodyPr/>
          <a:lstStyle/>
          <a:p>
            <a:pPr algn="ctr"/>
            <a:r>
              <a:rPr lang="en-US" dirty="0"/>
              <a:t>Candidate Reimbursement</a:t>
            </a:r>
          </a:p>
        </p:txBody>
      </p:sp>
      <p:sp>
        <p:nvSpPr>
          <p:cNvPr id="4" name="Text Placeholder 3">
            <a:extLst>
              <a:ext uri="{FF2B5EF4-FFF2-40B4-BE49-F238E27FC236}">
                <a16:creationId xmlns:a16="http://schemas.microsoft.com/office/drawing/2014/main" id="{60DC0C7E-BB5C-4F10-90D4-596AD556D563}"/>
              </a:ext>
            </a:extLst>
          </p:cNvPr>
          <p:cNvSpPr>
            <a:spLocks noGrp="1"/>
          </p:cNvSpPr>
          <p:nvPr>
            <p:ph type="body" sz="quarter" idx="14"/>
          </p:nvPr>
        </p:nvSpPr>
        <p:spPr>
          <a:xfrm>
            <a:off x="1168400" y="1511486"/>
            <a:ext cx="6807199" cy="4127381"/>
          </a:xfrm>
        </p:spPr>
        <p:txBody>
          <a:bodyPr>
            <a:normAutofit lnSpcReduction="10000"/>
          </a:bodyPr>
          <a:lstStyle/>
          <a:p>
            <a:pPr lvl="1"/>
            <a:r>
              <a:rPr lang="en-US" sz="1400" b="1" dirty="0"/>
              <a:t>Receipts</a:t>
            </a:r>
          </a:p>
          <a:p>
            <a:pPr lvl="2"/>
            <a:r>
              <a:rPr lang="en-US" sz="1400" dirty="0"/>
              <a:t>All receipts must be submitted</a:t>
            </a:r>
          </a:p>
          <a:p>
            <a:pPr lvl="2"/>
            <a:r>
              <a:rPr lang="en-US" sz="1400" dirty="0"/>
              <a:t>Receipts need to show last four digits of the card used to make the purchase</a:t>
            </a:r>
          </a:p>
          <a:p>
            <a:pPr lvl="2"/>
            <a:r>
              <a:rPr lang="en-US" sz="1400" dirty="0"/>
              <a:t>If receipt does not show the last four digits, they can submit a bank statement (screenshot acceptable) showing the purchase.</a:t>
            </a:r>
          </a:p>
          <a:p>
            <a:pPr lvl="3"/>
            <a:r>
              <a:rPr lang="en-US" sz="1400" i="1" dirty="0"/>
              <a:t>The statement needs to show the last four digits of the card</a:t>
            </a:r>
          </a:p>
          <a:p>
            <a:pPr lvl="3"/>
            <a:r>
              <a:rPr lang="en-US" sz="1400" i="1" dirty="0"/>
              <a:t>All personal information should be blacked out</a:t>
            </a:r>
          </a:p>
          <a:p>
            <a:pPr lvl="2"/>
            <a:r>
              <a:rPr lang="en-US" sz="1400" dirty="0"/>
              <a:t>If mileage is requested, they can submit a Google Map showing their route and calculated mileage.</a:t>
            </a:r>
          </a:p>
          <a:p>
            <a:pPr lvl="3"/>
            <a:r>
              <a:rPr lang="en-US" sz="1400" dirty="0"/>
              <a:t>Double the mileage to show the roundtrip total and use that for the total reimbursement</a:t>
            </a:r>
          </a:p>
          <a:p>
            <a:pPr lvl="4"/>
            <a:r>
              <a:rPr lang="en-US" sz="1400" i="1" dirty="0"/>
              <a:t>Mileage is currently reimbursed at the rate of 0.67</a:t>
            </a:r>
          </a:p>
          <a:p>
            <a:pPr lvl="2"/>
            <a:r>
              <a:rPr lang="en-US" sz="1400" dirty="0"/>
              <a:t>Unless specifically listed, expenses for prospective employees are reimbursed under the regulations governing normal employee reimbursement</a:t>
            </a:r>
          </a:p>
          <a:p>
            <a:endParaRPr lang="en-US" dirty="0"/>
          </a:p>
        </p:txBody>
      </p:sp>
      <p:sp>
        <p:nvSpPr>
          <p:cNvPr id="5" name="Date Placeholder 4">
            <a:extLst>
              <a:ext uri="{FF2B5EF4-FFF2-40B4-BE49-F238E27FC236}">
                <a16:creationId xmlns:a16="http://schemas.microsoft.com/office/drawing/2014/main" id="{2356C6F4-6E2F-42F9-B413-F7E81CE8E27F}"/>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27B0E78F-F062-4639-BADE-7D63470E58DE}"/>
              </a:ext>
            </a:extLst>
          </p:cNvPr>
          <p:cNvSpPr>
            <a:spLocks noGrp="1"/>
          </p:cNvSpPr>
          <p:nvPr>
            <p:ph type="sldNum" sz="quarter" idx="12"/>
          </p:nvPr>
        </p:nvSpPr>
        <p:spPr/>
        <p:txBody>
          <a:bodyPr/>
          <a:lstStyle/>
          <a:p>
            <a:fld id="{8A7A6979-0714-4377-B894-6BE4C2D6E202}" type="slidenum">
              <a:rPr lang="en-US" smtClean="0"/>
              <a:pPr/>
              <a:t>30</a:t>
            </a:fld>
            <a:endParaRPr lang="en-US" dirty="0"/>
          </a:p>
        </p:txBody>
      </p:sp>
    </p:spTree>
    <p:extLst>
      <p:ext uri="{BB962C8B-B14F-4D97-AF65-F5344CB8AC3E}">
        <p14:creationId xmlns:p14="http://schemas.microsoft.com/office/powerpoint/2010/main" val="666301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60D4-FE31-4C06-BE37-97C6AE3E611E}"/>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8205CDD9-E848-41D7-BF51-4212897DD291}"/>
              </a:ext>
            </a:extLst>
          </p:cNvPr>
          <p:cNvSpPr>
            <a:spLocks noGrp="1"/>
          </p:cNvSpPr>
          <p:nvPr>
            <p:ph type="subTitle" idx="1"/>
          </p:nvPr>
        </p:nvSpPr>
        <p:spPr>
          <a:xfrm>
            <a:off x="1196235" y="965377"/>
            <a:ext cx="6925728" cy="338554"/>
          </a:xfrm>
        </p:spPr>
        <p:txBody>
          <a:bodyPr/>
          <a:lstStyle/>
          <a:p>
            <a:pPr algn="ctr"/>
            <a:r>
              <a:rPr lang="en-US" dirty="0"/>
              <a:t>Candidate Reimbursement</a:t>
            </a:r>
          </a:p>
        </p:txBody>
      </p:sp>
      <p:sp>
        <p:nvSpPr>
          <p:cNvPr id="4" name="Text Placeholder 3">
            <a:extLst>
              <a:ext uri="{FF2B5EF4-FFF2-40B4-BE49-F238E27FC236}">
                <a16:creationId xmlns:a16="http://schemas.microsoft.com/office/drawing/2014/main" id="{A0A4BDD9-C16A-4CB7-ADB7-CE642C8DB9C0}"/>
              </a:ext>
            </a:extLst>
          </p:cNvPr>
          <p:cNvSpPr>
            <a:spLocks noGrp="1"/>
          </p:cNvSpPr>
          <p:nvPr>
            <p:ph type="body" sz="quarter" idx="14"/>
          </p:nvPr>
        </p:nvSpPr>
        <p:spPr>
          <a:xfrm>
            <a:off x="1128501" y="1340685"/>
            <a:ext cx="7236566" cy="4670648"/>
          </a:xfrm>
        </p:spPr>
        <p:txBody>
          <a:bodyPr>
            <a:normAutofit fontScale="77500" lnSpcReduction="20000"/>
          </a:bodyPr>
          <a:lstStyle/>
          <a:p>
            <a:pPr lvl="1"/>
            <a:r>
              <a:rPr lang="en-US" b="1" dirty="0"/>
              <a:t>Payee Certificate (PC)</a:t>
            </a:r>
          </a:p>
          <a:p>
            <a:pPr lvl="2"/>
            <a:r>
              <a:rPr lang="en-US" sz="1800" dirty="0"/>
              <a:t>Completed by the </a:t>
            </a:r>
            <a:r>
              <a:rPr lang="en-US" sz="1800" u="sng" dirty="0"/>
              <a:t>Candidate</a:t>
            </a:r>
          </a:p>
          <a:p>
            <a:pPr lvl="2"/>
            <a:r>
              <a:rPr lang="en-US" sz="1800" dirty="0"/>
              <a:t>Expenses noted on the form will only be the amounts incurred from the </a:t>
            </a:r>
            <a:r>
              <a:rPr lang="en-US" sz="1800" u="sng" dirty="0"/>
              <a:t>Spouse/Dependent</a:t>
            </a:r>
          </a:p>
          <a:p>
            <a:pPr lvl="3"/>
            <a:r>
              <a:rPr lang="en-US" sz="1800" dirty="0"/>
              <a:t>This is considered the taxable portion</a:t>
            </a:r>
          </a:p>
          <a:p>
            <a:pPr lvl="2"/>
            <a:r>
              <a:rPr lang="en-US" sz="1800" dirty="0"/>
              <a:t>Account number and Signature required by the person/area approving the reimbursement</a:t>
            </a:r>
          </a:p>
          <a:p>
            <a:pPr lvl="2"/>
            <a:r>
              <a:rPr lang="en-US" sz="1800" dirty="0"/>
              <a:t>This form must have these items completed </a:t>
            </a:r>
          </a:p>
          <a:p>
            <a:pPr lvl="3"/>
            <a:r>
              <a:rPr lang="en-US" sz="1800" dirty="0"/>
              <a:t>SSN </a:t>
            </a:r>
            <a:r>
              <a:rPr lang="en-US" sz="1800" i="1" dirty="0"/>
              <a:t> Last 4 digits</a:t>
            </a:r>
            <a:endParaRPr lang="en-US" sz="1800" dirty="0"/>
          </a:p>
          <a:p>
            <a:pPr lvl="3"/>
            <a:r>
              <a:rPr lang="en-US" sz="1800" dirty="0"/>
              <a:t>Business Type </a:t>
            </a:r>
          </a:p>
          <a:p>
            <a:pPr lvl="3"/>
            <a:r>
              <a:rPr lang="en-US" sz="1800" dirty="0"/>
              <a:t>Reason for Payment </a:t>
            </a:r>
          </a:p>
          <a:p>
            <a:pPr lvl="3"/>
            <a:r>
              <a:rPr lang="en-US" sz="1800" dirty="0"/>
              <a:t>Citizenship Type</a:t>
            </a:r>
          </a:p>
          <a:p>
            <a:pPr lvl="3"/>
            <a:r>
              <a:rPr lang="en-US" sz="1800" dirty="0"/>
              <a:t>PU-related Disclosures section</a:t>
            </a:r>
          </a:p>
          <a:p>
            <a:pPr lvl="3"/>
            <a:r>
              <a:rPr lang="en-US" sz="1800" dirty="0"/>
              <a:t>Itemized Payment section</a:t>
            </a:r>
          </a:p>
          <a:p>
            <a:pPr lvl="3"/>
            <a:r>
              <a:rPr lang="en-US" sz="1800" b="1" dirty="0"/>
              <a:t>Digital signature is allowed via DocuSign</a:t>
            </a:r>
          </a:p>
          <a:p>
            <a:pPr lvl="3"/>
            <a:r>
              <a:rPr lang="en-US" sz="1800" dirty="0"/>
              <a:t>Account Information section</a:t>
            </a:r>
          </a:p>
          <a:p>
            <a:pPr lvl="4"/>
            <a:r>
              <a:rPr lang="en-US" sz="1800" dirty="0"/>
              <a:t>The account # will either be an Order or WBS Element </a:t>
            </a:r>
            <a:r>
              <a:rPr lang="en-US" sz="1800" i="1" dirty="0"/>
              <a:t>(not both)</a:t>
            </a:r>
            <a:endParaRPr lang="en-US" sz="1800" dirty="0"/>
          </a:p>
          <a:p>
            <a:endParaRPr lang="en-US" dirty="0"/>
          </a:p>
        </p:txBody>
      </p:sp>
      <p:sp>
        <p:nvSpPr>
          <p:cNvPr id="6" name="Date Placeholder 5">
            <a:extLst>
              <a:ext uri="{FF2B5EF4-FFF2-40B4-BE49-F238E27FC236}">
                <a16:creationId xmlns:a16="http://schemas.microsoft.com/office/drawing/2014/main" id="{8444903D-CA2D-405C-A306-F6522D2CA40A}"/>
              </a:ext>
            </a:extLst>
          </p:cNvPr>
          <p:cNvSpPr>
            <a:spLocks noGrp="1"/>
          </p:cNvSpPr>
          <p:nvPr>
            <p:ph type="dt" sz="half" idx="10"/>
          </p:nvPr>
        </p:nvSpPr>
        <p:spPr/>
        <p:txBody>
          <a:bodyPr/>
          <a:lstStyle/>
          <a:p>
            <a:fld id="{4127BF28-8E52-EB4D-8A7B-6C7DC4946F53}" type="datetime1">
              <a:rPr lang="en-US" smtClean="0"/>
              <a:t>8/8/2024</a:t>
            </a:fld>
            <a:endParaRPr lang="en-US" dirty="0"/>
          </a:p>
        </p:txBody>
      </p:sp>
      <p:sp>
        <p:nvSpPr>
          <p:cNvPr id="7" name="Slide Number Placeholder 6">
            <a:extLst>
              <a:ext uri="{FF2B5EF4-FFF2-40B4-BE49-F238E27FC236}">
                <a16:creationId xmlns:a16="http://schemas.microsoft.com/office/drawing/2014/main" id="{136260DC-13B1-474F-9BAF-E80CEE62183A}"/>
              </a:ext>
            </a:extLst>
          </p:cNvPr>
          <p:cNvSpPr>
            <a:spLocks noGrp="1"/>
          </p:cNvSpPr>
          <p:nvPr>
            <p:ph type="sldNum" sz="quarter" idx="12"/>
          </p:nvPr>
        </p:nvSpPr>
        <p:spPr/>
        <p:txBody>
          <a:bodyPr/>
          <a:lstStyle/>
          <a:p>
            <a:fld id="{8A7A6979-0714-4377-B894-6BE4C2D6E202}" type="slidenum">
              <a:rPr lang="en-US" smtClean="0"/>
              <a:pPr/>
              <a:t>31</a:t>
            </a:fld>
            <a:endParaRPr lang="en-US" dirty="0"/>
          </a:p>
        </p:txBody>
      </p:sp>
    </p:spTree>
    <p:extLst>
      <p:ext uri="{BB962C8B-B14F-4D97-AF65-F5344CB8AC3E}">
        <p14:creationId xmlns:p14="http://schemas.microsoft.com/office/powerpoint/2010/main" val="3167377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8ED3-762E-44F6-9E0A-A30EBF7988C5}"/>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096B8457-0513-4D44-B145-6A2A49F1C65A}"/>
              </a:ext>
            </a:extLst>
          </p:cNvPr>
          <p:cNvSpPr>
            <a:spLocks noGrp="1"/>
          </p:cNvSpPr>
          <p:nvPr>
            <p:ph type="subTitle" idx="1"/>
          </p:nvPr>
        </p:nvSpPr>
        <p:spPr>
          <a:xfrm>
            <a:off x="1213167" y="930291"/>
            <a:ext cx="6925728" cy="338554"/>
          </a:xfrm>
        </p:spPr>
        <p:txBody>
          <a:bodyPr/>
          <a:lstStyle/>
          <a:p>
            <a:pPr algn="ctr"/>
            <a:r>
              <a:rPr lang="en-US" dirty="0"/>
              <a:t>Candidate Reimbursement</a:t>
            </a:r>
          </a:p>
        </p:txBody>
      </p:sp>
      <p:sp>
        <p:nvSpPr>
          <p:cNvPr id="4" name="Text Placeholder 3">
            <a:extLst>
              <a:ext uri="{FF2B5EF4-FFF2-40B4-BE49-F238E27FC236}">
                <a16:creationId xmlns:a16="http://schemas.microsoft.com/office/drawing/2014/main" id="{582C3D74-EBB7-40DA-8F01-EBBA6CA3E14A}"/>
              </a:ext>
            </a:extLst>
          </p:cNvPr>
          <p:cNvSpPr>
            <a:spLocks noGrp="1"/>
          </p:cNvSpPr>
          <p:nvPr>
            <p:ph type="body" sz="quarter" idx="14"/>
          </p:nvPr>
        </p:nvSpPr>
        <p:spPr>
          <a:xfrm>
            <a:off x="1147869" y="1281233"/>
            <a:ext cx="7124064" cy="4646476"/>
          </a:xfrm>
        </p:spPr>
        <p:txBody>
          <a:bodyPr>
            <a:normAutofit fontScale="92500" lnSpcReduction="20000"/>
          </a:bodyPr>
          <a:lstStyle/>
          <a:p>
            <a:pPr lvl="1"/>
            <a:r>
              <a:rPr lang="en-US" sz="1500" b="1" dirty="0"/>
              <a:t>Substitute W-9</a:t>
            </a:r>
          </a:p>
          <a:p>
            <a:pPr lvl="2"/>
            <a:r>
              <a:rPr lang="en-US" sz="1400" dirty="0"/>
              <a:t>Completed by the </a:t>
            </a:r>
            <a:r>
              <a:rPr lang="en-US" sz="1400" u="sng" dirty="0"/>
              <a:t>Candidate</a:t>
            </a:r>
          </a:p>
          <a:p>
            <a:pPr lvl="2"/>
            <a:r>
              <a:rPr lang="en-US" sz="1400" dirty="0"/>
              <a:t>This form must have these items completed </a:t>
            </a:r>
          </a:p>
          <a:p>
            <a:pPr lvl="3"/>
            <a:r>
              <a:rPr lang="en-US" sz="1400" dirty="0"/>
              <a:t>SSN/TIN </a:t>
            </a:r>
            <a:r>
              <a:rPr lang="en-US" sz="1400" i="1" dirty="0"/>
              <a:t>(Full)</a:t>
            </a:r>
            <a:endParaRPr lang="en-US" sz="1400" dirty="0"/>
          </a:p>
          <a:p>
            <a:pPr lvl="3"/>
            <a:r>
              <a:rPr lang="en-US" sz="1400" dirty="0"/>
              <a:t>Email </a:t>
            </a:r>
            <a:r>
              <a:rPr lang="en-US" sz="1400" i="1" dirty="0"/>
              <a:t>(especially if Glacier is needed)</a:t>
            </a:r>
          </a:p>
          <a:p>
            <a:pPr lvl="3"/>
            <a:r>
              <a:rPr lang="en-US" sz="1400" dirty="0"/>
              <a:t>Address</a:t>
            </a:r>
          </a:p>
          <a:p>
            <a:pPr lvl="3"/>
            <a:r>
              <a:rPr lang="en-US" sz="1400" dirty="0"/>
              <a:t>Telephone Number</a:t>
            </a:r>
          </a:p>
          <a:p>
            <a:pPr lvl="3"/>
            <a:r>
              <a:rPr lang="en-US" sz="1400" dirty="0"/>
              <a:t>Business Type</a:t>
            </a:r>
          </a:p>
          <a:p>
            <a:pPr lvl="3"/>
            <a:r>
              <a:rPr lang="en-US" sz="1400" dirty="0"/>
              <a:t>Citizenship</a:t>
            </a:r>
          </a:p>
          <a:p>
            <a:pPr lvl="3"/>
            <a:r>
              <a:rPr lang="en-US" sz="1400" dirty="0"/>
              <a:t>Purdue University-related Disclosures</a:t>
            </a:r>
          </a:p>
          <a:p>
            <a:pPr lvl="3"/>
            <a:r>
              <a:rPr lang="en-US" sz="1400" dirty="0"/>
              <a:t>Payment Method</a:t>
            </a:r>
          </a:p>
          <a:p>
            <a:pPr lvl="4"/>
            <a:r>
              <a:rPr lang="en-US" sz="1400" dirty="0"/>
              <a:t>Direct Deposit </a:t>
            </a:r>
          </a:p>
          <a:p>
            <a:pPr lvl="5"/>
            <a:r>
              <a:rPr lang="en-US" sz="1400" dirty="0"/>
              <a:t>Checking or Savings</a:t>
            </a:r>
          </a:p>
          <a:p>
            <a:pPr lvl="5"/>
            <a:r>
              <a:rPr lang="en-US" sz="1400" dirty="0"/>
              <a:t>Please inform the individual Procurement will be contacting them to verify banking information</a:t>
            </a:r>
          </a:p>
          <a:p>
            <a:pPr lvl="4"/>
            <a:r>
              <a:rPr lang="en-US" sz="1400" dirty="0"/>
              <a:t>Paper Check</a:t>
            </a:r>
          </a:p>
          <a:p>
            <a:pPr lvl="2"/>
            <a:r>
              <a:rPr lang="en-US" sz="1400" b="1" dirty="0"/>
              <a:t>Effective 10/1/23: Digital signature is allowed but</a:t>
            </a:r>
            <a:r>
              <a:rPr lang="en-US" sz="1400" b="1" dirty="0">
                <a:solidFill>
                  <a:srgbClr val="FF0000"/>
                </a:solidFill>
              </a:rPr>
              <a:t> NOT </a:t>
            </a:r>
            <a:r>
              <a:rPr lang="en-US" sz="1400" b="1" dirty="0"/>
              <a:t>via Purdue’s DocuSign</a:t>
            </a:r>
            <a:endParaRPr lang="en-US" sz="1400" dirty="0"/>
          </a:p>
          <a:p>
            <a:pPr marL="0" indent="0">
              <a:buNone/>
            </a:pPr>
            <a:endParaRPr lang="en-US" dirty="0"/>
          </a:p>
        </p:txBody>
      </p:sp>
      <p:sp>
        <p:nvSpPr>
          <p:cNvPr id="6" name="Date Placeholder 5">
            <a:extLst>
              <a:ext uri="{FF2B5EF4-FFF2-40B4-BE49-F238E27FC236}">
                <a16:creationId xmlns:a16="http://schemas.microsoft.com/office/drawing/2014/main" id="{DF5DC616-8FD1-4281-8120-0878176D684C}"/>
              </a:ext>
            </a:extLst>
          </p:cNvPr>
          <p:cNvSpPr>
            <a:spLocks noGrp="1"/>
          </p:cNvSpPr>
          <p:nvPr>
            <p:ph type="dt" sz="half" idx="10"/>
          </p:nvPr>
        </p:nvSpPr>
        <p:spPr/>
        <p:txBody>
          <a:bodyPr/>
          <a:lstStyle/>
          <a:p>
            <a:fld id="{4127BF28-8E52-EB4D-8A7B-6C7DC4946F53}" type="datetime1">
              <a:rPr lang="en-US" smtClean="0"/>
              <a:t>8/8/2024</a:t>
            </a:fld>
            <a:endParaRPr lang="en-US" dirty="0"/>
          </a:p>
        </p:txBody>
      </p:sp>
      <p:sp>
        <p:nvSpPr>
          <p:cNvPr id="7" name="Slide Number Placeholder 6">
            <a:extLst>
              <a:ext uri="{FF2B5EF4-FFF2-40B4-BE49-F238E27FC236}">
                <a16:creationId xmlns:a16="http://schemas.microsoft.com/office/drawing/2014/main" id="{3FF5C445-2951-4D0C-A0C0-8FC731D6C096}"/>
              </a:ext>
            </a:extLst>
          </p:cNvPr>
          <p:cNvSpPr>
            <a:spLocks noGrp="1"/>
          </p:cNvSpPr>
          <p:nvPr>
            <p:ph type="sldNum" sz="quarter" idx="12"/>
          </p:nvPr>
        </p:nvSpPr>
        <p:spPr/>
        <p:txBody>
          <a:bodyPr/>
          <a:lstStyle/>
          <a:p>
            <a:fld id="{8A7A6979-0714-4377-B894-6BE4C2D6E202}" type="slidenum">
              <a:rPr lang="en-US" smtClean="0"/>
              <a:pPr/>
              <a:t>32</a:t>
            </a:fld>
            <a:endParaRPr lang="en-US" dirty="0"/>
          </a:p>
        </p:txBody>
      </p:sp>
    </p:spTree>
    <p:extLst>
      <p:ext uri="{BB962C8B-B14F-4D97-AF65-F5344CB8AC3E}">
        <p14:creationId xmlns:p14="http://schemas.microsoft.com/office/powerpoint/2010/main" val="1479957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8ED3-762E-44F6-9E0A-A30EBF7988C5}"/>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096B8457-0513-4D44-B145-6A2A49F1C65A}"/>
              </a:ext>
            </a:extLst>
          </p:cNvPr>
          <p:cNvSpPr>
            <a:spLocks noGrp="1"/>
          </p:cNvSpPr>
          <p:nvPr>
            <p:ph type="subTitle" idx="1"/>
          </p:nvPr>
        </p:nvSpPr>
        <p:spPr>
          <a:xfrm>
            <a:off x="1213167" y="930291"/>
            <a:ext cx="6925728" cy="338554"/>
          </a:xfrm>
        </p:spPr>
        <p:txBody>
          <a:bodyPr/>
          <a:lstStyle/>
          <a:p>
            <a:pPr algn="ctr"/>
            <a:r>
              <a:rPr lang="en-US" dirty="0"/>
              <a:t>Purdue Student Expenses</a:t>
            </a:r>
          </a:p>
        </p:txBody>
      </p:sp>
      <p:sp>
        <p:nvSpPr>
          <p:cNvPr id="4" name="Text Placeholder 3">
            <a:extLst>
              <a:ext uri="{FF2B5EF4-FFF2-40B4-BE49-F238E27FC236}">
                <a16:creationId xmlns:a16="http://schemas.microsoft.com/office/drawing/2014/main" id="{582C3D74-EBB7-40DA-8F01-EBBA6CA3E14A}"/>
              </a:ext>
            </a:extLst>
          </p:cNvPr>
          <p:cNvSpPr>
            <a:spLocks noGrp="1"/>
          </p:cNvSpPr>
          <p:nvPr>
            <p:ph type="body" sz="quarter" idx="14"/>
          </p:nvPr>
        </p:nvSpPr>
        <p:spPr>
          <a:xfrm>
            <a:off x="1147869" y="1543700"/>
            <a:ext cx="7124064" cy="3959633"/>
          </a:xfrm>
        </p:spPr>
        <p:txBody>
          <a:bodyPr>
            <a:normAutofit/>
          </a:bodyPr>
          <a:lstStyle/>
          <a:p>
            <a:pPr lvl="1"/>
            <a:r>
              <a:rPr lang="en-US" sz="1500" b="1" dirty="0"/>
              <a:t>Paying expenses on behalf of a student MUST be reported to DFA</a:t>
            </a:r>
          </a:p>
          <a:p>
            <a:pPr lvl="2"/>
            <a:r>
              <a:rPr lang="en-US" sz="1500" b="1" i="1" dirty="0"/>
              <a:t>i.e. Booking airfare/hotel under the student’s name</a:t>
            </a:r>
          </a:p>
          <a:p>
            <a:pPr lvl="2"/>
            <a:r>
              <a:rPr lang="en-US" sz="1500" b="1" dirty="0"/>
              <a:t>An email should be sent to the business office (</a:t>
            </a:r>
            <a:r>
              <a:rPr lang="en-US" sz="1500" b="1" dirty="0">
                <a:hlinkClick r:id="rId2"/>
              </a:rPr>
              <a:t>busproc@purdue.edu</a:t>
            </a:r>
            <a:r>
              <a:rPr lang="en-US" sz="1500" b="1" dirty="0"/>
              <a:t>)  with the below information:</a:t>
            </a:r>
          </a:p>
          <a:p>
            <a:pPr lvl="3"/>
            <a:r>
              <a:rPr lang="en-US" sz="1400" dirty="0"/>
              <a:t>PUID</a:t>
            </a:r>
          </a:p>
          <a:p>
            <a:pPr lvl="3"/>
            <a:r>
              <a:rPr lang="en-US" sz="1400" dirty="0"/>
              <a:t>Student Name</a:t>
            </a:r>
          </a:p>
          <a:p>
            <a:pPr lvl="3"/>
            <a:r>
              <a:rPr lang="en-US" sz="1400" dirty="0"/>
              <a:t>Total Amount</a:t>
            </a:r>
          </a:p>
          <a:p>
            <a:pPr lvl="3"/>
            <a:r>
              <a:rPr lang="en-US" sz="1400" dirty="0"/>
              <a:t>Academic Term</a:t>
            </a:r>
          </a:p>
          <a:p>
            <a:pPr lvl="3"/>
            <a:r>
              <a:rPr lang="en-US" sz="1400" dirty="0"/>
              <a:t>Reason for Payment</a:t>
            </a:r>
          </a:p>
          <a:p>
            <a:pPr lvl="1"/>
            <a:r>
              <a:rPr lang="en-US" sz="1500" b="1" dirty="0">
                <a:solidFill>
                  <a:srgbClr val="FF0000"/>
                </a:solidFill>
              </a:rPr>
              <a:t>Exception: </a:t>
            </a:r>
            <a:r>
              <a:rPr lang="en-US" sz="1500" b="1" dirty="0"/>
              <a:t>If the expenses being reimbursed to a student are work related or part of a school Program</a:t>
            </a:r>
            <a:r>
              <a:rPr lang="en-US" sz="1400" i="1" dirty="0"/>
              <a:t> (Is this a benefit for </a:t>
            </a:r>
            <a:r>
              <a:rPr lang="en-US" sz="1400" i="1" u="sng" dirty="0"/>
              <a:t>only</a:t>
            </a:r>
            <a:r>
              <a:rPr lang="en-US" sz="1400" i="1" dirty="0"/>
              <a:t> the student or Purdue and the student?)</a:t>
            </a:r>
          </a:p>
          <a:p>
            <a:pPr marL="0" indent="0">
              <a:buNone/>
            </a:pPr>
            <a:endParaRPr lang="en-US" dirty="0"/>
          </a:p>
        </p:txBody>
      </p:sp>
      <p:sp>
        <p:nvSpPr>
          <p:cNvPr id="6" name="Date Placeholder 5">
            <a:extLst>
              <a:ext uri="{FF2B5EF4-FFF2-40B4-BE49-F238E27FC236}">
                <a16:creationId xmlns:a16="http://schemas.microsoft.com/office/drawing/2014/main" id="{DF5DC616-8FD1-4281-8120-0878176D684C}"/>
              </a:ext>
            </a:extLst>
          </p:cNvPr>
          <p:cNvSpPr>
            <a:spLocks noGrp="1"/>
          </p:cNvSpPr>
          <p:nvPr>
            <p:ph type="dt" sz="half" idx="10"/>
          </p:nvPr>
        </p:nvSpPr>
        <p:spPr/>
        <p:txBody>
          <a:bodyPr/>
          <a:lstStyle/>
          <a:p>
            <a:fld id="{4127BF28-8E52-EB4D-8A7B-6C7DC4946F53}" type="datetime1">
              <a:rPr lang="en-US" smtClean="0"/>
              <a:t>8/8/2024</a:t>
            </a:fld>
            <a:endParaRPr lang="en-US" dirty="0"/>
          </a:p>
        </p:txBody>
      </p:sp>
      <p:sp>
        <p:nvSpPr>
          <p:cNvPr id="7" name="Slide Number Placeholder 6">
            <a:extLst>
              <a:ext uri="{FF2B5EF4-FFF2-40B4-BE49-F238E27FC236}">
                <a16:creationId xmlns:a16="http://schemas.microsoft.com/office/drawing/2014/main" id="{3FF5C445-2951-4D0C-A0C0-8FC731D6C096}"/>
              </a:ext>
            </a:extLst>
          </p:cNvPr>
          <p:cNvSpPr>
            <a:spLocks noGrp="1"/>
          </p:cNvSpPr>
          <p:nvPr>
            <p:ph type="sldNum" sz="quarter" idx="12"/>
          </p:nvPr>
        </p:nvSpPr>
        <p:spPr/>
        <p:txBody>
          <a:bodyPr/>
          <a:lstStyle/>
          <a:p>
            <a:fld id="{8A7A6979-0714-4377-B894-6BE4C2D6E202}" type="slidenum">
              <a:rPr lang="en-US" smtClean="0"/>
              <a:pPr/>
              <a:t>33</a:t>
            </a:fld>
            <a:endParaRPr lang="en-US" dirty="0"/>
          </a:p>
        </p:txBody>
      </p:sp>
    </p:spTree>
    <p:extLst>
      <p:ext uri="{BB962C8B-B14F-4D97-AF65-F5344CB8AC3E}">
        <p14:creationId xmlns:p14="http://schemas.microsoft.com/office/powerpoint/2010/main" val="918351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Missing Receipt Form</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49101" y="1279803"/>
            <a:ext cx="7484534" cy="664598"/>
          </a:xfrm>
        </p:spPr>
        <p:txBody>
          <a:bodyPr/>
          <a:lstStyle/>
          <a:p>
            <a:r>
              <a:rPr lang="en-US" sz="1600" dirty="0"/>
              <a:t>If any expense does not have a receipt or it has been lost, a Missing Receipt form must be attached.  </a:t>
            </a:r>
            <a:r>
              <a:rPr lang="en-US" sz="1200" dirty="0">
                <a:hlinkClick r:id="rId2"/>
              </a:rPr>
              <a:t>https://www.purdue.edu/procurement/documents/missing-receipts.pdf</a:t>
            </a:r>
            <a:endParaRPr lang="en-US" sz="1200" dirty="0"/>
          </a:p>
          <a:p>
            <a:pPr marL="0" indent="0">
              <a:buNone/>
            </a:pPr>
            <a:endParaRPr lang="en-US" dirty="0"/>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34</a:t>
            </a:fld>
            <a:endParaRPr lang="en-US" dirty="0"/>
          </a:p>
        </p:txBody>
      </p:sp>
      <p:pic>
        <p:nvPicPr>
          <p:cNvPr id="8" name="Picture 7">
            <a:extLst>
              <a:ext uri="{FF2B5EF4-FFF2-40B4-BE49-F238E27FC236}">
                <a16:creationId xmlns:a16="http://schemas.microsoft.com/office/drawing/2014/main" id="{C309EF84-3C2D-49D3-9201-F1AB8F5F6536}"/>
              </a:ext>
            </a:extLst>
          </p:cNvPr>
          <p:cNvPicPr>
            <a:picLocks noChangeAspect="1"/>
          </p:cNvPicPr>
          <p:nvPr/>
        </p:nvPicPr>
        <p:blipFill>
          <a:blip r:embed="rId3"/>
          <a:stretch>
            <a:fillRect/>
          </a:stretch>
        </p:blipFill>
        <p:spPr>
          <a:xfrm>
            <a:off x="2654300" y="1803525"/>
            <a:ext cx="3835400" cy="4267075"/>
          </a:xfrm>
          <a:prstGeom prst="rect">
            <a:avLst/>
          </a:prstGeom>
        </p:spPr>
      </p:pic>
    </p:spTree>
    <p:extLst>
      <p:ext uri="{BB962C8B-B14F-4D97-AF65-F5344CB8AC3E}">
        <p14:creationId xmlns:p14="http://schemas.microsoft.com/office/powerpoint/2010/main" val="2312693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49101" y="1279802"/>
            <a:ext cx="7484534" cy="4739997"/>
          </a:xfrm>
        </p:spPr>
        <p:txBody>
          <a:bodyPr>
            <a:normAutofit fontScale="92500" lnSpcReduction="20000"/>
          </a:bodyPr>
          <a:lstStyle/>
          <a:p>
            <a:pPr marL="0" indent="0">
              <a:buNone/>
            </a:pPr>
            <a:r>
              <a:rPr lang="en-US" dirty="0"/>
              <a:t>Reimbursements should be submitted via the new ticket system: Team Dynamix (TDX)</a:t>
            </a:r>
          </a:p>
          <a:p>
            <a:pPr marL="0" indent="0">
              <a:buNone/>
            </a:pPr>
            <a:endParaRPr lang="en-US" dirty="0"/>
          </a:p>
          <a:p>
            <a:r>
              <a:rPr lang="en-US" dirty="0"/>
              <a:t>Utilizing the formal ticket system promotes that all required information is provided in the initial request which should eliminate the need for follow-up questions that only delay the process</a:t>
            </a:r>
          </a:p>
          <a:p>
            <a:endParaRPr lang="en-US" dirty="0"/>
          </a:p>
          <a:p>
            <a:r>
              <a:rPr lang="en-US" dirty="0"/>
              <a:t>Procurement Services available via TDX:</a:t>
            </a:r>
          </a:p>
          <a:p>
            <a:pPr lvl="1"/>
            <a:r>
              <a:rPr lang="en-US" dirty="0"/>
              <a:t>Personal Reimbursements</a:t>
            </a:r>
          </a:p>
          <a:p>
            <a:pPr lvl="1"/>
            <a:r>
              <a:rPr lang="en-US" dirty="0"/>
              <a:t>Invoice Payments</a:t>
            </a:r>
          </a:p>
          <a:p>
            <a:pPr lvl="1"/>
            <a:r>
              <a:rPr lang="en-US" dirty="0"/>
              <a:t>Consulting Payments</a:t>
            </a:r>
          </a:p>
          <a:p>
            <a:pPr lvl="1"/>
            <a:r>
              <a:rPr lang="en-US" dirty="0"/>
              <a:t>Placing orders</a:t>
            </a:r>
          </a:p>
          <a:p>
            <a:pPr lvl="1"/>
            <a:r>
              <a:rPr lang="en-US" dirty="0"/>
              <a:t>Receipt of Goods</a:t>
            </a:r>
          </a:p>
          <a:p>
            <a:pPr lvl="1"/>
            <a:r>
              <a:rPr lang="en-US" dirty="0"/>
              <a:t>General Inquiries regarding Purchasing</a:t>
            </a:r>
          </a:p>
          <a:p>
            <a:endParaRPr lang="en-US" dirty="0"/>
          </a:p>
          <a:p>
            <a:r>
              <a:rPr lang="en-US" dirty="0"/>
              <a:t>Resources for TDX can be found via the </a:t>
            </a:r>
            <a:r>
              <a:rPr lang="en-US" dirty="0">
                <a:hlinkClick r:id="rId2"/>
              </a:rPr>
              <a:t>Service Portal (TDX) Resources </a:t>
            </a:r>
            <a:r>
              <a:rPr lang="en-US" dirty="0"/>
              <a:t>website</a:t>
            </a:r>
          </a:p>
          <a:p>
            <a:pPr lvl="1"/>
            <a:r>
              <a:rPr lang="en-US" dirty="0">
                <a:hlinkClick r:id="rId3"/>
              </a:rPr>
              <a:t>User Guide </a:t>
            </a:r>
            <a:r>
              <a:rPr lang="en-US" dirty="0"/>
              <a:t>link</a:t>
            </a:r>
          </a:p>
          <a:p>
            <a:pPr marL="0" indent="0">
              <a:buNone/>
            </a:pPr>
            <a:r>
              <a:rPr lang="en-US" dirty="0"/>
              <a:t> </a:t>
            </a:r>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35</a:t>
            </a:fld>
            <a:endParaRPr lang="en-US" dirty="0"/>
          </a:p>
        </p:txBody>
      </p:sp>
    </p:spTree>
    <p:extLst>
      <p:ext uri="{BB962C8B-B14F-4D97-AF65-F5344CB8AC3E}">
        <p14:creationId xmlns:p14="http://schemas.microsoft.com/office/powerpoint/2010/main" val="3138711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49101" y="1279802"/>
            <a:ext cx="7484534" cy="4816197"/>
          </a:xfrm>
        </p:spPr>
        <p:txBody>
          <a:bodyPr>
            <a:normAutofit/>
          </a:bodyPr>
          <a:lstStyle/>
          <a:p>
            <a:pPr marL="0" indent="0" algn="ctr">
              <a:buNone/>
            </a:pPr>
            <a:r>
              <a:rPr lang="en-US" dirty="0"/>
              <a:t>Submitting Ticket</a:t>
            </a:r>
          </a:p>
          <a:p>
            <a:pPr marL="342900" indent="-342900">
              <a:buFont typeface="+mj-lt"/>
              <a:buAutoNum type="arabicPeriod"/>
            </a:pPr>
            <a:r>
              <a:rPr lang="en-US" sz="1600" dirty="0"/>
              <a:t>Access </a:t>
            </a:r>
            <a:r>
              <a:rPr lang="en-US" sz="1600" dirty="0">
                <a:hlinkClick r:id="rId2"/>
              </a:rPr>
              <a:t>TDX</a:t>
            </a:r>
            <a:r>
              <a:rPr lang="en-US" sz="1600" dirty="0"/>
              <a:t> via their webpage OR OneCampus </a:t>
            </a:r>
            <a:r>
              <a:rPr lang="en-US" sz="1400" i="1" dirty="0"/>
              <a:t>onepurdue.purdue.edu</a:t>
            </a:r>
            <a:endParaRPr lang="en-US" sz="1600" i="1" dirty="0"/>
          </a:p>
          <a:p>
            <a:pPr marL="342900" indent="-342900">
              <a:buFont typeface="+mj-lt"/>
              <a:buAutoNum type="arabicPeriod"/>
            </a:pPr>
            <a:r>
              <a:rPr lang="en-US" sz="1600" dirty="0"/>
              <a:t>Search “business center” to locate the link for Purchasing Center forms</a:t>
            </a:r>
          </a:p>
          <a:p>
            <a:pPr marL="342900" indent="-342900">
              <a:buFont typeface="+mj-lt"/>
              <a:buAutoNum type="arabicPeriod"/>
            </a:pPr>
            <a:r>
              <a:rPr lang="en-US" sz="1600" dirty="0"/>
              <a:t>Click the Business Center Purchasing Center Forms</a:t>
            </a:r>
          </a:p>
          <a:p>
            <a:pPr marL="0" indent="0">
              <a:buNone/>
            </a:pPr>
            <a:r>
              <a:rPr lang="en-US" sz="1600" dirty="0"/>
              <a:t>	</a:t>
            </a:r>
            <a:endParaRPr lang="en-US" dirty="0"/>
          </a:p>
          <a:p>
            <a:pPr marL="525780" lvl="1" indent="-342900">
              <a:buFont typeface="+mj-lt"/>
              <a:buAutoNum type="arabicPeriod"/>
            </a:pPr>
            <a:endParaRPr lang="en-US" dirty="0"/>
          </a:p>
          <a:p>
            <a:pPr marL="342900" indent="-342900">
              <a:buFont typeface="+mj-lt"/>
              <a:buAutoNum type="arabicPeriod"/>
            </a:pPr>
            <a:endParaRPr lang="en-US" dirty="0"/>
          </a:p>
          <a:p>
            <a:pPr marL="0" indent="0">
              <a:buNone/>
            </a:pPr>
            <a:r>
              <a:rPr lang="en-US" dirty="0"/>
              <a:t>4. </a:t>
            </a:r>
            <a:r>
              <a:rPr lang="en-US" sz="1600" dirty="0"/>
              <a:t>Locate the service needed, then select the black box with gold text to initiate the      form request   </a:t>
            </a:r>
          </a:p>
          <a:p>
            <a:pPr marL="342900" indent="-342900">
              <a:buFont typeface="+mj-lt"/>
              <a:buAutoNum type="arabicPeriod"/>
            </a:pPr>
            <a:endParaRPr lang="en-US" dirty="0"/>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36</a:t>
            </a:fld>
            <a:endParaRPr lang="en-US" dirty="0"/>
          </a:p>
        </p:txBody>
      </p:sp>
      <p:pic>
        <p:nvPicPr>
          <p:cNvPr id="8" name="Picture 7">
            <a:extLst>
              <a:ext uri="{FF2B5EF4-FFF2-40B4-BE49-F238E27FC236}">
                <a16:creationId xmlns:a16="http://schemas.microsoft.com/office/drawing/2014/main" id="{159513F0-F6A0-43CC-95AA-7E0B3112CE5A}"/>
              </a:ext>
            </a:extLst>
          </p:cNvPr>
          <p:cNvPicPr>
            <a:picLocks noChangeAspect="1"/>
          </p:cNvPicPr>
          <p:nvPr/>
        </p:nvPicPr>
        <p:blipFill>
          <a:blip r:embed="rId3"/>
          <a:stretch>
            <a:fillRect/>
          </a:stretch>
        </p:blipFill>
        <p:spPr>
          <a:xfrm>
            <a:off x="3271250" y="2311546"/>
            <a:ext cx="2228965" cy="654084"/>
          </a:xfrm>
          <a:prstGeom prst="rect">
            <a:avLst/>
          </a:prstGeom>
        </p:spPr>
      </p:pic>
      <p:pic>
        <p:nvPicPr>
          <p:cNvPr id="10" name="Picture 9">
            <a:extLst>
              <a:ext uri="{FF2B5EF4-FFF2-40B4-BE49-F238E27FC236}">
                <a16:creationId xmlns:a16="http://schemas.microsoft.com/office/drawing/2014/main" id="{5F5A292F-EAFA-472A-A65E-DA4454B9696C}"/>
              </a:ext>
            </a:extLst>
          </p:cNvPr>
          <p:cNvPicPr>
            <a:picLocks noChangeAspect="1"/>
          </p:cNvPicPr>
          <p:nvPr/>
        </p:nvPicPr>
        <p:blipFill>
          <a:blip r:embed="rId4"/>
          <a:stretch>
            <a:fillRect/>
          </a:stretch>
        </p:blipFill>
        <p:spPr>
          <a:xfrm>
            <a:off x="3829026" y="3594141"/>
            <a:ext cx="1123974" cy="2271042"/>
          </a:xfrm>
          <a:prstGeom prst="rect">
            <a:avLst/>
          </a:prstGeom>
        </p:spPr>
      </p:pic>
    </p:spTree>
    <p:extLst>
      <p:ext uri="{BB962C8B-B14F-4D97-AF65-F5344CB8AC3E}">
        <p14:creationId xmlns:p14="http://schemas.microsoft.com/office/powerpoint/2010/main" val="3054972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49101" y="1279802"/>
            <a:ext cx="7484534" cy="4816197"/>
          </a:xfrm>
        </p:spPr>
        <p:txBody>
          <a:bodyPr>
            <a:normAutofit/>
          </a:bodyPr>
          <a:lstStyle/>
          <a:p>
            <a:pPr marL="0" indent="0" algn="ctr">
              <a:buNone/>
            </a:pPr>
            <a:r>
              <a:rPr lang="en-US" dirty="0"/>
              <a:t>Submitting Ticket </a:t>
            </a:r>
            <a:r>
              <a:rPr lang="en-US" i="1" dirty="0" err="1"/>
              <a:t>cont</a:t>
            </a:r>
            <a:endParaRPr lang="en-US" dirty="0"/>
          </a:p>
          <a:p>
            <a:pPr marL="0" indent="0">
              <a:buNone/>
            </a:pPr>
            <a:r>
              <a:rPr lang="en-US" sz="1600" dirty="0"/>
              <a:t>5. On each specific form, the requestor name should auto-populate from the user sign in</a:t>
            </a:r>
          </a:p>
          <a:p>
            <a:pPr marL="0" indent="0">
              <a:buNone/>
            </a:pPr>
            <a:endParaRPr lang="en-US" sz="1600" dirty="0"/>
          </a:p>
          <a:p>
            <a:pPr marL="0" indent="0">
              <a:buNone/>
            </a:pPr>
            <a:r>
              <a:rPr lang="en-US" sz="1600" dirty="0"/>
              <a:t>6. Acct/Dept field is a required field that must be selected in order to move forward</a:t>
            </a:r>
          </a:p>
          <a:p>
            <a:pPr lvl="1"/>
            <a:r>
              <a:rPr lang="en-US" sz="1400" i="1" dirty="0">
                <a:effectLst/>
                <a:latin typeface="Calibri" panose="020F0502020204030204" pitchFamily="34" charset="0"/>
                <a:ea typeface="Calibri" panose="020F0502020204030204" pitchFamily="34" charset="0"/>
                <a:cs typeface="Calibri" panose="020F0502020204030204" pitchFamily="34" charset="0"/>
              </a:rPr>
              <a:t>In the Acct/Dept field, you can start typing WL School of Business Administration and it will auto fill for you. </a:t>
            </a:r>
          </a:p>
          <a:p>
            <a:pPr lvl="1"/>
            <a:r>
              <a:rPr lang="en-US" sz="1400" i="1" dirty="0">
                <a:latin typeface="Calibri" panose="020F0502020204030204" pitchFamily="34" charset="0"/>
                <a:ea typeface="Calibri" panose="020F0502020204030204" pitchFamily="34" charset="0"/>
                <a:cs typeface="Calibri" panose="020F0502020204030204" pitchFamily="34" charset="0"/>
              </a:rPr>
              <a:t>This field ensures the request is delivered to the appropriate Procurement Center</a:t>
            </a:r>
          </a:p>
          <a:p>
            <a:pPr lvl="1"/>
            <a:r>
              <a:rPr lang="en-US" sz="1400" i="1" dirty="0">
                <a:effectLst/>
                <a:latin typeface="Calibri" panose="020F0502020204030204" pitchFamily="34" charset="0"/>
                <a:ea typeface="Calibri" panose="020F0502020204030204" pitchFamily="34" charset="0"/>
                <a:cs typeface="Calibri" panose="020F0502020204030204" pitchFamily="34" charset="0"/>
              </a:rPr>
              <a:t>Customers can use the magnifying glass to a</a:t>
            </a:r>
            <a:r>
              <a:rPr lang="en-US" sz="1400" i="1" dirty="0">
                <a:latin typeface="Calibri" panose="020F0502020204030204" pitchFamily="34" charset="0"/>
                <a:ea typeface="Calibri" panose="020F0502020204030204" pitchFamily="34" charset="0"/>
                <a:cs typeface="Calibri" panose="020F0502020204030204" pitchFamily="34" charset="0"/>
              </a:rPr>
              <a:t>id in search- either enter a department name or responsible cost center number</a:t>
            </a:r>
            <a:endParaRPr lang="en-US" sz="1400" i="1" dirty="0">
              <a:effectLst/>
              <a:latin typeface="Aptos"/>
              <a:ea typeface="Calibri" panose="020F0502020204030204" pitchFamily="34" charset="0"/>
              <a:cs typeface="Calibri" panose="020F0502020204030204" pitchFamily="34" charset="0"/>
            </a:endParaRPr>
          </a:p>
          <a:p>
            <a:pPr marL="0" indent="0">
              <a:buNone/>
            </a:pPr>
            <a:endParaRPr lang="en-US" sz="1600" dirty="0"/>
          </a:p>
          <a:p>
            <a:pPr marL="342900" indent="-342900">
              <a:buFont typeface="+mj-lt"/>
              <a:buAutoNum type="arabicPeriod"/>
            </a:pPr>
            <a:endParaRPr lang="en-US" sz="1600" i="1" dirty="0"/>
          </a:p>
          <a:p>
            <a:pPr marL="342900" indent="-342900">
              <a:buFont typeface="+mj-lt"/>
              <a:buAutoNum type="arabicPeriod"/>
            </a:pPr>
            <a:endParaRPr lang="en-US" dirty="0"/>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37</a:t>
            </a:fld>
            <a:endParaRPr lang="en-US" dirty="0"/>
          </a:p>
        </p:txBody>
      </p:sp>
      <p:pic>
        <p:nvPicPr>
          <p:cNvPr id="8" name="Picture 7">
            <a:extLst>
              <a:ext uri="{FF2B5EF4-FFF2-40B4-BE49-F238E27FC236}">
                <a16:creationId xmlns:a16="http://schemas.microsoft.com/office/drawing/2014/main" id="{CD40858B-93D4-4979-83B8-26917A9EBFA4}"/>
              </a:ext>
            </a:extLst>
          </p:cNvPr>
          <p:cNvPicPr>
            <a:picLocks noChangeAspect="1"/>
          </p:cNvPicPr>
          <p:nvPr/>
        </p:nvPicPr>
        <p:blipFill>
          <a:blip r:embed="rId2"/>
          <a:stretch>
            <a:fillRect/>
          </a:stretch>
        </p:blipFill>
        <p:spPr>
          <a:xfrm>
            <a:off x="2489201" y="4073131"/>
            <a:ext cx="3877516" cy="1835391"/>
          </a:xfrm>
          <a:prstGeom prst="rect">
            <a:avLst/>
          </a:prstGeom>
        </p:spPr>
      </p:pic>
    </p:spTree>
    <p:extLst>
      <p:ext uri="{BB962C8B-B14F-4D97-AF65-F5344CB8AC3E}">
        <p14:creationId xmlns:p14="http://schemas.microsoft.com/office/powerpoint/2010/main" val="3245593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49101" y="1279802"/>
            <a:ext cx="7484534" cy="4816197"/>
          </a:xfrm>
        </p:spPr>
        <p:txBody>
          <a:bodyPr>
            <a:normAutofit fontScale="92500" lnSpcReduction="10000"/>
          </a:bodyPr>
          <a:lstStyle/>
          <a:p>
            <a:pPr marL="0" indent="0" algn="ctr">
              <a:buNone/>
            </a:pPr>
            <a:r>
              <a:rPr lang="en-US" dirty="0"/>
              <a:t>Submitting Ticket</a:t>
            </a:r>
            <a:r>
              <a:rPr lang="en-US" i="1" dirty="0"/>
              <a:t> </a:t>
            </a:r>
            <a:r>
              <a:rPr lang="en-US" i="1" dirty="0" err="1"/>
              <a:t>cont</a:t>
            </a:r>
            <a:endParaRPr lang="en-US" dirty="0"/>
          </a:p>
          <a:p>
            <a:pPr marL="0" indent="0" algn="ctr">
              <a:buNone/>
            </a:pPr>
            <a:endParaRPr lang="en-US" sz="1700" dirty="0"/>
          </a:p>
          <a:p>
            <a:pPr marL="0" indent="0">
              <a:buNone/>
            </a:pPr>
            <a:r>
              <a:rPr lang="en-US" sz="1700" dirty="0"/>
              <a:t>7. </a:t>
            </a:r>
            <a:r>
              <a:rPr lang="en-US" sz="1700" i="1" dirty="0"/>
              <a:t>Please Note: </a:t>
            </a:r>
            <a:r>
              <a:rPr lang="en-US" sz="1700" dirty="0"/>
              <a:t>All fields will have a black circle with a ? icon    .  When selecting, a text language will appear that will explain in additional guidance on completing this portion of the request.</a:t>
            </a:r>
          </a:p>
          <a:p>
            <a:pPr marL="0" indent="0">
              <a:buNone/>
            </a:pPr>
            <a:endParaRPr lang="en-US" sz="1700" dirty="0"/>
          </a:p>
          <a:p>
            <a:pPr marL="0" indent="0">
              <a:buNone/>
            </a:pPr>
            <a:r>
              <a:rPr lang="en-US" sz="1700" dirty="0"/>
              <a:t>8. In the “Tell us about your request” be sure to complete all </a:t>
            </a:r>
            <a:r>
              <a:rPr lang="en-US" sz="1700" dirty="0">
                <a:solidFill>
                  <a:srgbClr val="FF0000"/>
                </a:solidFill>
              </a:rPr>
              <a:t>RED asterisk (*) </a:t>
            </a:r>
            <a:r>
              <a:rPr lang="en-US" sz="1700" dirty="0"/>
              <a:t>to formally submit each request.</a:t>
            </a:r>
          </a:p>
          <a:p>
            <a:pPr marL="0" indent="0">
              <a:buNone/>
            </a:pPr>
            <a:endParaRPr lang="en-US" sz="1700" dirty="0"/>
          </a:p>
          <a:p>
            <a:pPr marL="0" indent="0">
              <a:buNone/>
            </a:pPr>
            <a:r>
              <a:rPr lang="en-US" sz="1700" dirty="0"/>
              <a:t>9. Be sure to attach supporting documentation where relevant and provide justification for all requests to allow for a smoother process.</a:t>
            </a:r>
          </a:p>
          <a:p>
            <a:pPr marL="0" indent="0">
              <a:buNone/>
            </a:pPr>
            <a:endParaRPr lang="en-US" sz="1700" dirty="0"/>
          </a:p>
          <a:p>
            <a:pPr marL="0" indent="0">
              <a:buNone/>
            </a:pPr>
            <a:r>
              <a:rPr lang="en-US" sz="1700" dirty="0"/>
              <a:t>10. When finished, submit via the gold “Submit” button. </a:t>
            </a:r>
          </a:p>
          <a:p>
            <a:pPr marL="342900" indent="-342900">
              <a:buFont typeface="+mj-lt"/>
              <a:buAutoNum type="arabicPeriod"/>
            </a:pPr>
            <a:endParaRPr lang="en-US" sz="1700" i="1" dirty="0"/>
          </a:p>
          <a:p>
            <a:pPr marL="0" indent="0">
              <a:buNone/>
            </a:pPr>
            <a:r>
              <a:rPr lang="en-US" sz="1700" dirty="0"/>
              <a:t>11. Once successfully submitted, the requestor submitting the request will receive an email response providing a link to easy access back to the ticket queue for tickets already submitted.</a:t>
            </a:r>
          </a:p>
          <a:p>
            <a:pPr marL="0" indent="0">
              <a:buNone/>
            </a:pPr>
            <a:endParaRPr lang="en-US" sz="1700" dirty="0"/>
          </a:p>
          <a:p>
            <a:pPr marL="0" indent="0">
              <a:buNone/>
            </a:pPr>
            <a:r>
              <a:rPr lang="en-US" sz="1700" dirty="0"/>
              <a:t>12. The respective service center will receive and handle the request and will communicate to the requestor via the system.</a:t>
            </a:r>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38</a:t>
            </a:fld>
            <a:endParaRPr lang="en-US" dirty="0"/>
          </a:p>
        </p:txBody>
      </p:sp>
      <p:pic>
        <p:nvPicPr>
          <p:cNvPr id="9" name="Picture 8">
            <a:extLst>
              <a:ext uri="{FF2B5EF4-FFF2-40B4-BE49-F238E27FC236}">
                <a16:creationId xmlns:a16="http://schemas.microsoft.com/office/drawing/2014/main" id="{F349A711-5A02-465E-9D97-C7E2E2FE266D}"/>
              </a:ext>
            </a:extLst>
          </p:cNvPr>
          <p:cNvPicPr>
            <a:picLocks noChangeAspect="1"/>
          </p:cNvPicPr>
          <p:nvPr/>
        </p:nvPicPr>
        <p:blipFill>
          <a:blip r:embed="rId2"/>
          <a:stretch>
            <a:fillRect/>
          </a:stretch>
        </p:blipFill>
        <p:spPr>
          <a:xfrm>
            <a:off x="5892799" y="3777761"/>
            <a:ext cx="626534" cy="434888"/>
          </a:xfrm>
          <a:prstGeom prst="rect">
            <a:avLst/>
          </a:prstGeom>
        </p:spPr>
      </p:pic>
      <p:pic>
        <p:nvPicPr>
          <p:cNvPr id="11" name="Picture 10">
            <a:extLst>
              <a:ext uri="{FF2B5EF4-FFF2-40B4-BE49-F238E27FC236}">
                <a16:creationId xmlns:a16="http://schemas.microsoft.com/office/drawing/2014/main" id="{C2B13114-5A20-4757-B89F-7FC5E29A3980}"/>
              </a:ext>
            </a:extLst>
          </p:cNvPr>
          <p:cNvPicPr>
            <a:picLocks noChangeAspect="1"/>
          </p:cNvPicPr>
          <p:nvPr/>
        </p:nvPicPr>
        <p:blipFill>
          <a:blip r:embed="rId3"/>
          <a:stretch>
            <a:fillRect/>
          </a:stretch>
        </p:blipFill>
        <p:spPr>
          <a:xfrm>
            <a:off x="6120336" y="1769783"/>
            <a:ext cx="171459" cy="171459"/>
          </a:xfrm>
          <a:prstGeom prst="rect">
            <a:avLst/>
          </a:prstGeom>
        </p:spPr>
      </p:pic>
    </p:spTree>
    <p:extLst>
      <p:ext uri="{BB962C8B-B14F-4D97-AF65-F5344CB8AC3E}">
        <p14:creationId xmlns:p14="http://schemas.microsoft.com/office/powerpoint/2010/main" val="865088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685800" y="1279802"/>
            <a:ext cx="7755467" cy="4816197"/>
          </a:xfrm>
        </p:spPr>
        <p:txBody>
          <a:bodyPr>
            <a:normAutofit fontScale="92500" lnSpcReduction="20000"/>
          </a:bodyPr>
          <a:lstStyle/>
          <a:p>
            <a:pPr marL="0" indent="0" algn="ctr">
              <a:buNone/>
            </a:pPr>
            <a:r>
              <a:rPr lang="en-US" dirty="0"/>
              <a:t>Submitting Ticket</a:t>
            </a:r>
            <a:r>
              <a:rPr lang="en-US" i="1" dirty="0"/>
              <a:t> </a:t>
            </a:r>
            <a:r>
              <a:rPr lang="en-US" i="1" dirty="0" err="1"/>
              <a:t>cont</a:t>
            </a:r>
            <a:endParaRPr lang="en-US" dirty="0"/>
          </a:p>
          <a:p>
            <a:pPr marL="0" indent="0" algn="ctr">
              <a:buNone/>
            </a:pPr>
            <a:endParaRPr lang="en-US" sz="1700" dirty="0"/>
          </a:p>
          <a:p>
            <a:pPr marL="0" indent="0">
              <a:buNone/>
            </a:pPr>
            <a:r>
              <a:rPr lang="en-US" sz="1700" dirty="0"/>
              <a:t>13. Attachments can be loaded from the “browse” feature of the form.</a:t>
            </a:r>
          </a:p>
          <a:p>
            <a:pPr marL="0" indent="0">
              <a:buNone/>
            </a:pPr>
            <a:endParaRPr lang="en-US" sz="1700" dirty="0"/>
          </a:p>
          <a:p>
            <a:r>
              <a:rPr lang="en-US" sz="1500" dirty="0"/>
              <a:t>If the file is too large, an error will be displayed and there are 2 additional options for submitting an attachment</a:t>
            </a:r>
          </a:p>
          <a:p>
            <a:pPr lvl="1">
              <a:buFont typeface="Wingdings" panose="05000000000000000000" pitchFamily="2" charset="2"/>
              <a:buChar char="v"/>
            </a:pPr>
            <a:r>
              <a:rPr lang="en-US" sz="1500" dirty="0"/>
              <a:t>Option 1: Reply to the email confirmation/ticket you receive; attach the file and send via email</a:t>
            </a:r>
          </a:p>
          <a:p>
            <a:pPr lvl="1">
              <a:buFont typeface="Wingdings" panose="05000000000000000000" pitchFamily="2" charset="2"/>
              <a:buChar char="v"/>
            </a:pPr>
            <a:r>
              <a:rPr lang="en-US" sz="1500" dirty="0"/>
              <a:t>Option 2: Login to service.purdue.edu </a:t>
            </a:r>
          </a:p>
          <a:p>
            <a:pPr lvl="2">
              <a:buFont typeface="Courier New" panose="02070309020205020404" pitchFamily="49" charset="0"/>
              <a:buChar char="o"/>
            </a:pPr>
            <a:r>
              <a:rPr lang="en-US" sz="1500" dirty="0"/>
              <a:t>Click “Services” in the top banner</a:t>
            </a:r>
          </a:p>
          <a:p>
            <a:pPr lvl="2">
              <a:buFont typeface="Courier New" panose="02070309020205020404" pitchFamily="49" charset="0"/>
              <a:buChar char="o"/>
            </a:pPr>
            <a:r>
              <a:rPr lang="en-US" sz="1500" dirty="0"/>
              <a:t>Select “Ticket Requests” from the sub-banner </a:t>
            </a:r>
          </a:p>
          <a:p>
            <a:pPr marL="457200" lvl="2" indent="0">
              <a:buNone/>
            </a:pPr>
            <a:r>
              <a:rPr lang="en-US" sz="1500" dirty="0"/>
              <a:t>	on the next page</a:t>
            </a:r>
          </a:p>
          <a:p>
            <a:pPr lvl="2">
              <a:buFont typeface="Courier New" panose="02070309020205020404" pitchFamily="49" charset="0"/>
              <a:buChar char="o"/>
            </a:pPr>
            <a:r>
              <a:rPr lang="en-US" sz="1500" dirty="0"/>
              <a:t>Scroll down and navigate to the applicable ticket</a:t>
            </a:r>
          </a:p>
          <a:p>
            <a:pPr lvl="2">
              <a:buFont typeface="Courier New" panose="02070309020205020404" pitchFamily="49" charset="0"/>
              <a:buChar char="o"/>
            </a:pPr>
            <a:r>
              <a:rPr lang="en-US" sz="1500" dirty="0"/>
              <a:t>Click the ticket title</a:t>
            </a:r>
          </a:p>
          <a:p>
            <a:pPr lvl="2">
              <a:buFont typeface="Courier New" panose="02070309020205020404" pitchFamily="49" charset="0"/>
              <a:buChar char="o"/>
            </a:pPr>
            <a:r>
              <a:rPr lang="en-US" sz="1500" dirty="0"/>
              <a:t>Locate the attachments box on the right of screen</a:t>
            </a:r>
          </a:p>
          <a:p>
            <a:pPr lvl="2">
              <a:buFont typeface="Courier New" panose="02070309020205020404" pitchFamily="49" charset="0"/>
              <a:buChar char="o"/>
            </a:pPr>
            <a:r>
              <a:rPr lang="en-US" sz="1500" dirty="0"/>
              <a:t>Drag &amp; Drop the file needing to be attached</a:t>
            </a:r>
          </a:p>
          <a:p>
            <a:pPr marL="685800" lvl="3" indent="0">
              <a:buNone/>
            </a:pPr>
            <a:endParaRPr lang="en-US" dirty="0"/>
          </a:p>
          <a:p>
            <a:pPr marL="685800" lvl="3" indent="0">
              <a:buNone/>
            </a:pPr>
            <a:r>
              <a:rPr lang="en-US" dirty="0"/>
              <a:t> </a:t>
            </a:r>
          </a:p>
          <a:p>
            <a:pPr marL="0" indent="0">
              <a:buNone/>
            </a:pPr>
            <a:r>
              <a:rPr lang="en-US" dirty="0"/>
              <a:t> </a:t>
            </a:r>
            <a:endParaRPr lang="en-US" sz="2000" dirty="0"/>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39</a:t>
            </a:fld>
            <a:endParaRPr lang="en-US" dirty="0"/>
          </a:p>
        </p:txBody>
      </p:sp>
      <p:pic>
        <p:nvPicPr>
          <p:cNvPr id="8" name="Picture 7">
            <a:extLst>
              <a:ext uri="{FF2B5EF4-FFF2-40B4-BE49-F238E27FC236}">
                <a16:creationId xmlns:a16="http://schemas.microsoft.com/office/drawing/2014/main" id="{DF9AFF57-57CF-40C9-8A56-73EB8A2C8DF2}"/>
              </a:ext>
            </a:extLst>
          </p:cNvPr>
          <p:cNvPicPr>
            <a:picLocks noChangeAspect="1"/>
          </p:cNvPicPr>
          <p:nvPr/>
        </p:nvPicPr>
        <p:blipFill>
          <a:blip r:embed="rId2"/>
          <a:stretch>
            <a:fillRect/>
          </a:stretch>
        </p:blipFill>
        <p:spPr>
          <a:xfrm>
            <a:off x="5283200" y="2829198"/>
            <a:ext cx="3005667" cy="3079324"/>
          </a:xfrm>
          <a:prstGeom prst="rect">
            <a:avLst/>
          </a:prstGeom>
        </p:spPr>
      </p:pic>
    </p:spTree>
    <p:extLst>
      <p:ext uri="{BB962C8B-B14F-4D97-AF65-F5344CB8AC3E}">
        <p14:creationId xmlns:p14="http://schemas.microsoft.com/office/powerpoint/2010/main" val="3203222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61B5B-0C2C-7C66-FB85-510C7FE8C908}"/>
              </a:ext>
            </a:extLst>
          </p:cNvPr>
          <p:cNvSpPr>
            <a:spLocks noGrp="1"/>
          </p:cNvSpPr>
          <p:nvPr>
            <p:ph type="ctrTitle"/>
          </p:nvPr>
        </p:nvSpPr>
        <p:spPr/>
        <p:txBody>
          <a:bodyPr/>
          <a:lstStyle/>
          <a:p>
            <a:pPr algn="ctr"/>
            <a:r>
              <a:rPr lang="en-US" dirty="0">
                <a:latin typeface="Acumin Pro ExtraCondensed"/>
              </a:rPr>
              <a:t>Business Office</a:t>
            </a:r>
            <a:endParaRPr lang="en-US" dirty="0"/>
          </a:p>
        </p:txBody>
      </p:sp>
      <p:sp>
        <p:nvSpPr>
          <p:cNvPr id="3" name="Subtitle 2">
            <a:extLst>
              <a:ext uri="{FF2B5EF4-FFF2-40B4-BE49-F238E27FC236}">
                <a16:creationId xmlns:a16="http://schemas.microsoft.com/office/drawing/2014/main" id="{8B2A5F73-93CE-E558-38A9-53320FE4A5A1}"/>
              </a:ext>
            </a:extLst>
          </p:cNvPr>
          <p:cNvSpPr>
            <a:spLocks noGrp="1"/>
          </p:cNvSpPr>
          <p:nvPr>
            <p:ph type="subTitle" idx="1"/>
          </p:nvPr>
        </p:nvSpPr>
        <p:spPr>
          <a:xfrm>
            <a:off x="1165521" y="891668"/>
            <a:ext cx="6925731" cy="341599"/>
          </a:xfrm>
        </p:spPr>
        <p:txBody>
          <a:bodyPr/>
          <a:lstStyle/>
          <a:p>
            <a:pPr algn="ctr"/>
            <a:r>
              <a:rPr lang="en-US" dirty="0">
                <a:latin typeface="Acumin Pro SemiCondensed"/>
              </a:rPr>
              <a:t>Non-Employee Decision Chart</a:t>
            </a:r>
            <a:endParaRPr lang="en-US" dirty="0"/>
          </a:p>
        </p:txBody>
      </p:sp>
      <p:sp>
        <p:nvSpPr>
          <p:cNvPr id="5" name="Date Placeholder 4">
            <a:extLst>
              <a:ext uri="{FF2B5EF4-FFF2-40B4-BE49-F238E27FC236}">
                <a16:creationId xmlns:a16="http://schemas.microsoft.com/office/drawing/2014/main" id="{07E90C01-2947-F447-7DE6-3A93B541060F}"/>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85F857F5-C706-BA14-ACDC-A582F7209FEA}"/>
              </a:ext>
            </a:extLst>
          </p:cNvPr>
          <p:cNvSpPr>
            <a:spLocks noGrp="1"/>
          </p:cNvSpPr>
          <p:nvPr>
            <p:ph type="sldNum" sz="quarter" idx="12"/>
          </p:nvPr>
        </p:nvSpPr>
        <p:spPr/>
        <p:txBody>
          <a:bodyPr/>
          <a:lstStyle/>
          <a:p>
            <a:fld id="{8A7A6979-0714-4377-B894-6BE4C2D6E202}" type="slidenum">
              <a:rPr lang="en-US" smtClean="0"/>
              <a:pPr/>
              <a:t>4</a:t>
            </a:fld>
            <a:endParaRPr lang="en-US" dirty="0"/>
          </a:p>
        </p:txBody>
      </p:sp>
      <p:graphicFrame>
        <p:nvGraphicFramePr>
          <p:cNvPr id="8" name="Diagram 7">
            <a:extLst>
              <a:ext uri="{FF2B5EF4-FFF2-40B4-BE49-F238E27FC236}">
                <a16:creationId xmlns:a16="http://schemas.microsoft.com/office/drawing/2014/main" id="{EEEC55DD-91D5-451F-A472-D739B10591BA}"/>
              </a:ext>
            </a:extLst>
          </p:cNvPr>
          <p:cNvGraphicFramePr/>
          <p:nvPr>
            <p:extLst>
              <p:ext uri="{D42A27DB-BD31-4B8C-83A1-F6EECF244321}">
                <p14:modId xmlns:p14="http://schemas.microsoft.com/office/powerpoint/2010/main" val="711981297"/>
              </p:ext>
            </p:extLst>
          </p:nvPr>
        </p:nvGraphicFramePr>
        <p:xfrm>
          <a:off x="1388534" y="1443876"/>
          <a:ext cx="6654978" cy="4503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874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685800" y="1279802"/>
            <a:ext cx="7755467" cy="4816197"/>
          </a:xfrm>
        </p:spPr>
        <p:txBody>
          <a:bodyPr>
            <a:normAutofit/>
          </a:bodyPr>
          <a:lstStyle/>
          <a:p>
            <a:pPr marL="0" indent="0" algn="ctr">
              <a:buNone/>
            </a:pPr>
            <a:r>
              <a:rPr lang="en-US" dirty="0"/>
              <a:t>How to Access Previously Submitted Tickets</a:t>
            </a:r>
          </a:p>
          <a:p>
            <a:pPr marL="0" indent="0" algn="ctr">
              <a:buNone/>
            </a:pPr>
            <a:endParaRPr lang="en-US" dirty="0"/>
          </a:p>
          <a:p>
            <a:pPr marL="0" indent="0">
              <a:buNone/>
            </a:pPr>
            <a:r>
              <a:rPr lang="en-US" sz="1600" dirty="0"/>
              <a:t>1. Once a service request is submitted, ticket requests can be monitored by the requestor by logging into the service.purdue.edu and visiting “Ticket Requests.”</a:t>
            </a:r>
          </a:p>
          <a:p>
            <a:pPr marL="685800" lvl="3" indent="0">
              <a:buNone/>
            </a:pPr>
            <a:endParaRPr lang="en-US" dirty="0"/>
          </a:p>
          <a:p>
            <a:pPr marL="685800" lvl="3" indent="0">
              <a:buNone/>
            </a:pPr>
            <a:endParaRPr lang="en-US" dirty="0"/>
          </a:p>
          <a:p>
            <a:pPr marL="0" indent="0">
              <a:buNone/>
            </a:pPr>
            <a:r>
              <a:rPr lang="en-US" sz="1600" dirty="0"/>
              <a:t>2. After selecting Ticket Requests, the next screen will provide a search function but also a list of service requests submitted by the end user OR the contact if added to the request.</a:t>
            </a:r>
          </a:p>
          <a:p>
            <a:pPr lvl="1">
              <a:buFont typeface="Wingdings" panose="05000000000000000000" pitchFamily="2" charset="2"/>
              <a:buChar char="v"/>
            </a:pPr>
            <a:r>
              <a:rPr lang="en-US" sz="1400" dirty="0"/>
              <a:t>There is also search function to quickly find a specific request</a:t>
            </a:r>
          </a:p>
          <a:p>
            <a:pPr marL="228600" lvl="1" indent="0">
              <a:buNone/>
            </a:pPr>
            <a:endParaRPr lang="en-US" sz="1400" dirty="0"/>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40</a:t>
            </a:fld>
            <a:endParaRPr lang="en-US" dirty="0"/>
          </a:p>
        </p:txBody>
      </p:sp>
      <p:pic>
        <p:nvPicPr>
          <p:cNvPr id="9" name="Picture 8">
            <a:extLst>
              <a:ext uri="{FF2B5EF4-FFF2-40B4-BE49-F238E27FC236}">
                <a16:creationId xmlns:a16="http://schemas.microsoft.com/office/drawing/2014/main" id="{61861FC8-2E14-42A0-9BB7-32638F97A329}"/>
              </a:ext>
            </a:extLst>
          </p:cNvPr>
          <p:cNvPicPr>
            <a:picLocks noChangeAspect="1"/>
          </p:cNvPicPr>
          <p:nvPr/>
        </p:nvPicPr>
        <p:blipFill>
          <a:blip r:embed="rId2"/>
          <a:stretch>
            <a:fillRect/>
          </a:stretch>
        </p:blipFill>
        <p:spPr>
          <a:xfrm>
            <a:off x="2540000" y="2417024"/>
            <a:ext cx="3556000" cy="451809"/>
          </a:xfrm>
          <a:prstGeom prst="rect">
            <a:avLst/>
          </a:prstGeom>
        </p:spPr>
      </p:pic>
      <p:pic>
        <p:nvPicPr>
          <p:cNvPr id="12" name="Picture 11">
            <a:extLst>
              <a:ext uri="{FF2B5EF4-FFF2-40B4-BE49-F238E27FC236}">
                <a16:creationId xmlns:a16="http://schemas.microsoft.com/office/drawing/2014/main" id="{BE3DCC2C-9353-4B3B-8ADC-8457471E449B}"/>
              </a:ext>
            </a:extLst>
          </p:cNvPr>
          <p:cNvPicPr>
            <a:picLocks noChangeAspect="1"/>
          </p:cNvPicPr>
          <p:nvPr/>
        </p:nvPicPr>
        <p:blipFill>
          <a:blip r:embed="rId3"/>
          <a:stretch>
            <a:fillRect/>
          </a:stretch>
        </p:blipFill>
        <p:spPr>
          <a:xfrm>
            <a:off x="2158999" y="4215509"/>
            <a:ext cx="4470401" cy="1812757"/>
          </a:xfrm>
          <a:prstGeom prst="rect">
            <a:avLst/>
          </a:prstGeom>
        </p:spPr>
      </p:pic>
    </p:spTree>
    <p:extLst>
      <p:ext uri="{BB962C8B-B14F-4D97-AF65-F5344CB8AC3E}">
        <p14:creationId xmlns:p14="http://schemas.microsoft.com/office/powerpoint/2010/main" val="2442223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 </a:t>
            </a:r>
            <a:r>
              <a:rPr lang="en-US" dirty="0">
                <a:hlinkClick r:id="rId2"/>
              </a:rPr>
              <a:t>FAQs</a:t>
            </a:r>
            <a:endParaRPr lang="en-US" dirty="0"/>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49101" y="1279803"/>
            <a:ext cx="7484534" cy="3241397"/>
          </a:xfrm>
        </p:spPr>
        <p:txBody>
          <a:bodyPr>
            <a:normAutofit/>
          </a:bodyPr>
          <a:lstStyle/>
          <a:p>
            <a:pPr>
              <a:buFont typeface="Wingdings" panose="05000000000000000000" pitchFamily="2" charset="2"/>
              <a:buChar char="q"/>
            </a:pPr>
            <a:r>
              <a:rPr lang="en-US" sz="1600" dirty="0"/>
              <a:t>Is there an easier way to access service requests?</a:t>
            </a:r>
          </a:p>
          <a:p>
            <a:pPr lvl="1">
              <a:buFont typeface="Wingdings" panose="05000000000000000000" pitchFamily="2" charset="2"/>
              <a:buChar char="§"/>
            </a:pPr>
            <a:r>
              <a:rPr lang="en-US" sz="1400" dirty="0"/>
              <a:t>Yes. Once familiar with using </a:t>
            </a:r>
            <a:r>
              <a:rPr lang="en-US" sz="1400" b="1" i="1" dirty="0"/>
              <a:t>Purchasing Center Services – Business Office</a:t>
            </a:r>
            <a:r>
              <a:rPr lang="en-US" sz="1400" dirty="0"/>
              <a:t> a “My Favorites” link can be added for quicker access in placing service requests which will populate a favorite list on the main service tool bar.</a:t>
            </a:r>
          </a:p>
          <a:p>
            <a:pPr marL="228600" lvl="1" indent="0">
              <a:buNone/>
            </a:pPr>
            <a:endParaRPr lang="en-US" sz="1400" dirty="0"/>
          </a:p>
          <a:p>
            <a:pPr marL="228600" lvl="1" indent="0">
              <a:buNone/>
            </a:pPr>
            <a:endParaRPr lang="en-US" sz="1400" dirty="0"/>
          </a:p>
          <a:p>
            <a:pPr marL="228600" lvl="1" indent="0">
              <a:buNone/>
            </a:pPr>
            <a:endParaRPr lang="en-US" sz="1400" dirty="0"/>
          </a:p>
          <a:p>
            <a:pPr marL="228600" lvl="1" indent="0">
              <a:buNone/>
            </a:pPr>
            <a:endParaRPr lang="en-US" sz="1400" dirty="0"/>
          </a:p>
          <a:p>
            <a:pPr>
              <a:buFont typeface="Wingdings" panose="05000000000000000000" pitchFamily="2" charset="2"/>
              <a:buChar char="q"/>
            </a:pPr>
            <a:r>
              <a:rPr lang="en-US" sz="1600" dirty="0"/>
              <a:t>Can I send restricted &amp; sensitive information through the TDX forms?</a:t>
            </a:r>
          </a:p>
          <a:p>
            <a:pPr lvl="1">
              <a:buFont typeface="Wingdings" panose="05000000000000000000" pitchFamily="2" charset="2"/>
              <a:buChar char="§"/>
            </a:pPr>
            <a:r>
              <a:rPr lang="en-US" sz="1400" dirty="0"/>
              <a:t>Yes, TDX meets Purdue’s security requirements for protected data as it requires authentication through the Boiler Key system.</a:t>
            </a:r>
          </a:p>
          <a:p>
            <a:pPr marL="228600" lvl="1" indent="0">
              <a:buNone/>
            </a:pPr>
            <a:endParaRPr lang="en-US" sz="1400" dirty="0"/>
          </a:p>
          <a:p>
            <a:pPr marL="228600" lvl="1" indent="0">
              <a:buNone/>
            </a:pPr>
            <a:endParaRPr lang="en-US" sz="1400" dirty="0"/>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41</a:t>
            </a:fld>
            <a:endParaRPr lang="en-US" dirty="0"/>
          </a:p>
        </p:txBody>
      </p:sp>
      <p:pic>
        <p:nvPicPr>
          <p:cNvPr id="8" name="Picture 7">
            <a:extLst>
              <a:ext uri="{FF2B5EF4-FFF2-40B4-BE49-F238E27FC236}">
                <a16:creationId xmlns:a16="http://schemas.microsoft.com/office/drawing/2014/main" id="{AD2B62D4-D66A-4EC3-91B6-EA2ED6761AEE}"/>
              </a:ext>
            </a:extLst>
          </p:cNvPr>
          <p:cNvPicPr>
            <a:picLocks noChangeAspect="1"/>
          </p:cNvPicPr>
          <p:nvPr/>
        </p:nvPicPr>
        <p:blipFill>
          <a:blip r:embed="rId3"/>
          <a:stretch>
            <a:fillRect/>
          </a:stretch>
        </p:blipFill>
        <p:spPr>
          <a:xfrm>
            <a:off x="3426083" y="2333609"/>
            <a:ext cx="2330570" cy="615982"/>
          </a:xfrm>
          <a:prstGeom prst="rect">
            <a:avLst/>
          </a:prstGeom>
        </p:spPr>
      </p:pic>
      <p:pic>
        <p:nvPicPr>
          <p:cNvPr id="10" name="Picture 9">
            <a:extLst>
              <a:ext uri="{FF2B5EF4-FFF2-40B4-BE49-F238E27FC236}">
                <a16:creationId xmlns:a16="http://schemas.microsoft.com/office/drawing/2014/main" id="{01FEFAF5-9F9C-433F-9CC2-FD82205BEA87}"/>
              </a:ext>
            </a:extLst>
          </p:cNvPr>
          <p:cNvPicPr>
            <a:picLocks noChangeAspect="1"/>
          </p:cNvPicPr>
          <p:nvPr/>
        </p:nvPicPr>
        <p:blipFill>
          <a:blip r:embed="rId4"/>
          <a:stretch>
            <a:fillRect/>
          </a:stretch>
        </p:blipFill>
        <p:spPr>
          <a:xfrm>
            <a:off x="2466870" y="3012974"/>
            <a:ext cx="4057859" cy="577880"/>
          </a:xfrm>
          <a:prstGeom prst="rect">
            <a:avLst/>
          </a:prstGeom>
        </p:spPr>
      </p:pic>
      <p:pic>
        <p:nvPicPr>
          <p:cNvPr id="2052" name="Picture 4" descr="Get Answers to Your Questions with FAQ Cliparts">
            <a:extLst>
              <a:ext uri="{FF2B5EF4-FFF2-40B4-BE49-F238E27FC236}">
                <a16:creationId xmlns:a16="http://schemas.microsoft.com/office/drawing/2014/main" id="{6F7433B5-E540-4705-A749-CB65480822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6019" y="4981375"/>
            <a:ext cx="1350698" cy="140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207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52B0-865B-4EE8-AC00-742CD5822B93}"/>
              </a:ext>
            </a:extLst>
          </p:cNvPr>
          <p:cNvSpPr>
            <a:spLocks noGrp="1"/>
          </p:cNvSpPr>
          <p:nvPr>
            <p:ph type="ctrTitle"/>
          </p:nvPr>
        </p:nvSpPr>
        <p:spPr/>
        <p:txBody>
          <a:bodyPr/>
          <a:lstStyle/>
          <a:p>
            <a:pPr algn="ctr"/>
            <a:r>
              <a:rPr lang="en-US" dirty="0"/>
              <a:t>Business Office</a:t>
            </a:r>
          </a:p>
        </p:txBody>
      </p:sp>
      <p:sp>
        <p:nvSpPr>
          <p:cNvPr id="4" name="Text Placeholder 3">
            <a:extLst>
              <a:ext uri="{FF2B5EF4-FFF2-40B4-BE49-F238E27FC236}">
                <a16:creationId xmlns:a16="http://schemas.microsoft.com/office/drawing/2014/main" id="{6C33154F-8AD4-4287-A44F-B0671AA6A6EF}"/>
              </a:ext>
            </a:extLst>
          </p:cNvPr>
          <p:cNvSpPr>
            <a:spLocks noGrp="1"/>
          </p:cNvSpPr>
          <p:nvPr>
            <p:ph type="body" sz="quarter" idx="14"/>
          </p:nvPr>
        </p:nvSpPr>
        <p:spPr>
          <a:xfrm>
            <a:off x="863600" y="1437984"/>
            <a:ext cx="7342946" cy="4626075"/>
          </a:xfrm>
        </p:spPr>
        <p:txBody>
          <a:bodyPr vert="horz" lIns="0" tIns="0" rIns="0" bIns="0" rtlCol="0" anchor="t">
            <a:normAutofit/>
          </a:bodyPr>
          <a:lstStyle/>
          <a:p>
            <a:pPr lvl="1"/>
            <a:r>
              <a:rPr lang="en-US" dirty="0"/>
              <a:t>Forms completed in different ink colors</a:t>
            </a:r>
          </a:p>
          <a:p>
            <a:pPr lvl="1"/>
            <a:r>
              <a:rPr lang="en-US" dirty="0"/>
              <a:t>Description of Services/Reason for Payment on PC form left blank or too vague (be specific)</a:t>
            </a:r>
          </a:p>
          <a:p>
            <a:pPr lvl="1"/>
            <a:r>
              <a:rPr lang="en-US" dirty="0"/>
              <a:t>No answer to “Have you been paid by Purdue Before” on PC form</a:t>
            </a:r>
          </a:p>
          <a:p>
            <a:pPr lvl="1"/>
            <a:r>
              <a:rPr lang="en-US" dirty="0"/>
              <a:t>Missing signatures</a:t>
            </a:r>
          </a:p>
          <a:p>
            <a:pPr lvl="2"/>
            <a:r>
              <a:rPr lang="en-US" dirty="0"/>
              <a:t>Non-authenticated electronic signature on Sub W9</a:t>
            </a:r>
          </a:p>
          <a:p>
            <a:pPr lvl="2"/>
            <a:r>
              <a:rPr lang="en-US" dirty="0"/>
              <a:t>DocuSign was not used for Digital Signature </a:t>
            </a:r>
          </a:p>
          <a:p>
            <a:pPr marL="457200" lvl="2" indent="0">
              <a:buNone/>
            </a:pPr>
            <a:r>
              <a:rPr lang="en-US" dirty="0"/>
              <a:t>    on PC From</a:t>
            </a:r>
          </a:p>
          <a:p>
            <a:pPr lvl="1"/>
            <a:r>
              <a:rPr lang="en-US" dirty="0"/>
              <a:t>Signatures are in wrong fields</a:t>
            </a:r>
          </a:p>
          <a:p>
            <a:pPr lvl="1"/>
            <a:r>
              <a:rPr lang="en-US" dirty="0"/>
              <a:t>Reimbursement amount is not provided on PC form</a:t>
            </a:r>
          </a:p>
          <a:p>
            <a:pPr lvl="1"/>
            <a:r>
              <a:rPr lang="en-US" dirty="0"/>
              <a:t>Checking or Savings not marked</a:t>
            </a:r>
          </a:p>
          <a:p>
            <a:pPr lvl="1"/>
            <a:r>
              <a:rPr lang="en-US" dirty="0">
                <a:ea typeface="+mn-lt"/>
                <a:cs typeface="+mn-lt"/>
              </a:rPr>
              <a:t>Address has changed since last payment/for both the Employee and Non-Employee</a:t>
            </a:r>
          </a:p>
          <a:p>
            <a:pPr marL="228600" lvl="1" indent="0">
              <a:buNone/>
            </a:pPr>
            <a:endParaRPr lang="en-US" dirty="0"/>
          </a:p>
        </p:txBody>
      </p:sp>
      <p:sp>
        <p:nvSpPr>
          <p:cNvPr id="5" name="Date Placeholder 4">
            <a:extLst>
              <a:ext uri="{FF2B5EF4-FFF2-40B4-BE49-F238E27FC236}">
                <a16:creationId xmlns:a16="http://schemas.microsoft.com/office/drawing/2014/main" id="{17713C4E-F573-4E41-A4A1-36E648B259C9}"/>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C4600CA8-43B8-45F7-82A9-9B2CE6353FAF}"/>
              </a:ext>
            </a:extLst>
          </p:cNvPr>
          <p:cNvSpPr>
            <a:spLocks noGrp="1"/>
          </p:cNvSpPr>
          <p:nvPr>
            <p:ph type="sldNum" sz="quarter" idx="12"/>
          </p:nvPr>
        </p:nvSpPr>
        <p:spPr/>
        <p:txBody>
          <a:bodyPr/>
          <a:lstStyle/>
          <a:p>
            <a:fld id="{8A7A6979-0714-4377-B894-6BE4C2D6E202}" type="slidenum">
              <a:rPr lang="en-US" smtClean="0"/>
              <a:pPr/>
              <a:t>42</a:t>
            </a:fld>
            <a:endParaRPr lang="en-US" dirty="0"/>
          </a:p>
        </p:txBody>
      </p:sp>
      <p:sp>
        <p:nvSpPr>
          <p:cNvPr id="7" name="Subtitle 2">
            <a:extLst>
              <a:ext uri="{FF2B5EF4-FFF2-40B4-BE49-F238E27FC236}">
                <a16:creationId xmlns:a16="http://schemas.microsoft.com/office/drawing/2014/main" id="{8C42D098-170A-4D58-88D7-3FBF426FA2B2}"/>
              </a:ext>
            </a:extLst>
          </p:cNvPr>
          <p:cNvSpPr>
            <a:spLocks noGrp="1"/>
          </p:cNvSpPr>
          <p:nvPr>
            <p:ph type="subTitle" idx="1"/>
          </p:nvPr>
        </p:nvSpPr>
        <p:spPr>
          <a:xfrm>
            <a:off x="1035952" y="957559"/>
            <a:ext cx="6925731" cy="276999"/>
          </a:xfrm>
        </p:spPr>
        <p:txBody>
          <a:bodyPr/>
          <a:lstStyle/>
          <a:p>
            <a:pPr algn="ctr"/>
            <a:r>
              <a:rPr lang="en-US" sz="1800" dirty="0"/>
              <a:t>Why is my document being rejected?</a:t>
            </a:r>
          </a:p>
        </p:txBody>
      </p:sp>
      <p:pic>
        <p:nvPicPr>
          <p:cNvPr id="2050" name="Picture 2" descr="Rejection Stock Illustrations, Cliparts and Royalty Free ...">
            <a:extLst>
              <a:ext uri="{FF2B5EF4-FFF2-40B4-BE49-F238E27FC236}">
                <a16:creationId xmlns:a16="http://schemas.microsoft.com/office/drawing/2014/main" id="{C9465189-3533-4AB8-9FC7-EB5B6DF49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1898" y="3007581"/>
            <a:ext cx="2143126" cy="168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801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8000-9C34-F3FA-2079-C9D01E463EC0}"/>
              </a:ext>
            </a:extLst>
          </p:cNvPr>
          <p:cNvSpPr>
            <a:spLocks noGrp="1"/>
          </p:cNvSpPr>
          <p:nvPr>
            <p:ph type="ctrTitle"/>
          </p:nvPr>
        </p:nvSpPr>
        <p:spPr/>
        <p:txBody>
          <a:bodyPr/>
          <a:lstStyle/>
          <a:p>
            <a:pPr algn="ctr"/>
            <a:r>
              <a:rPr lang="en-US" dirty="0"/>
              <a:t>Business</a:t>
            </a:r>
            <a:r>
              <a:rPr lang="en-US" dirty="0">
                <a:latin typeface="Acumin Pro ExtraCondensed"/>
              </a:rPr>
              <a:t> Office</a:t>
            </a:r>
            <a:endParaRPr lang="en-US" dirty="0"/>
          </a:p>
        </p:txBody>
      </p:sp>
      <p:sp>
        <p:nvSpPr>
          <p:cNvPr id="3" name="Subtitle 2">
            <a:extLst>
              <a:ext uri="{FF2B5EF4-FFF2-40B4-BE49-F238E27FC236}">
                <a16:creationId xmlns:a16="http://schemas.microsoft.com/office/drawing/2014/main" id="{13866E95-82CE-39E4-C87B-932D8B1ADD04}"/>
              </a:ext>
            </a:extLst>
          </p:cNvPr>
          <p:cNvSpPr>
            <a:spLocks noGrp="1"/>
          </p:cNvSpPr>
          <p:nvPr>
            <p:ph type="subTitle" idx="1"/>
          </p:nvPr>
        </p:nvSpPr>
        <p:spPr>
          <a:xfrm>
            <a:off x="915635" y="910178"/>
            <a:ext cx="6925731" cy="1204563"/>
          </a:xfrm>
        </p:spPr>
        <p:txBody>
          <a:bodyPr/>
          <a:lstStyle/>
          <a:p>
            <a:pPr algn="ctr"/>
            <a:r>
              <a:rPr lang="en-US" sz="1800" dirty="0">
                <a:latin typeface="Acumin Pro SemiCondensed"/>
              </a:rPr>
              <a:t>Why is my document being rejected?</a:t>
            </a:r>
            <a:endParaRPr lang="en-US" sz="1800" b="0">
              <a:latin typeface="Acumin Pro SemiCondensed"/>
            </a:endParaRPr>
          </a:p>
          <a:p>
            <a:pPr algn="ctr"/>
            <a:r>
              <a:rPr lang="en-US" sz="1800" dirty="0">
                <a:latin typeface="Acumin Pro SemiCondensed"/>
              </a:rPr>
              <a:t>Continued...</a:t>
            </a:r>
            <a:endParaRPr lang="en-US" sz="1800" dirty="0"/>
          </a:p>
          <a:p>
            <a:endParaRPr lang="en-US" dirty="0"/>
          </a:p>
        </p:txBody>
      </p:sp>
      <p:sp>
        <p:nvSpPr>
          <p:cNvPr id="4" name="Text Placeholder 3">
            <a:extLst>
              <a:ext uri="{FF2B5EF4-FFF2-40B4-BE49-F238E27FC236}">
                <a16:creationId xmlns:a16="http://schemas.microsoft.com/office/drawing/2014/main" id="{EC0E1271-DE88-0734-C2FF-28AB5A285EA4}"/>
              </a:ext>
            </a:extLst>
          </p:cNvPr>
          <p:cNvSpPr>
            <a:spLocks noGrp="1"/>
          </p:cNvSpPr>
          <p:nvPr>
            <p:ph type="body" sz="quarter" idx="14"/>
          </p:nvPr>
        </p:nvSpPr>
        <p:spPr>
          <a:xfrm>
            <a:off x="747655" y="1917388"/>
            <a:ext cx="7643906" cy="4142685"/>
          </a:xfrm>
        </p:spPr>
        <p:txBody>
          <a:bodyPr vert="horz" lIns="0" tIns="0" rIns="0" bIns="0" rtlCol="0" anchor="t">
            <a:normAutofit/>
          </a:bodyPr>
          <a:lstStyle/>
          <a:p>
            <a:pPr lvl="1">
              <a:buClr>
                <a:srgbClr val="555960"/>
              </a:buClr>
              <a:buFont typeface="Arial" charset="2"/>
              <a:buChar char="•"/>
            </a:pPr>
            <a:r>
              <a:rPr lang="en-US" dirty="0">
                <a:ea typeface="+mn-lt"/>
                <a:cs typeface="+mn-lt"/>
              </a:rPr>
              <a:t>Account not provided</a:t>
            </a:r>
          </a:p>
          <a:p>
            <a:pPr lvl="1">
              <a:buClr>
                <a:srgbClr val="555960"/>
              </a:buClr>
              <a:buFont typeface="Arial" charset="2"/>
              <a:buChar char="•"/>
            </a:pPr>
            <a:r>
              <a:rPr lang="en-US" dirty="0">
                <a:ea typeface="+mn-lt"/>
                <a:cs typeface="+mn-lt"/>
              </a:rPr>
              <a:t>GL code not provided</a:t>
            </a:r>
          </a:p>
          <a:p>
            <a:pPr lvl="1">
              <a:buClr>
                <a:srgbClr val="555960"/>
              </a:buClr>
              <a:buFont typeface="Arial" charset="2"/>
              <a:buChar char="•"/>
            </a:pPr>
            <a:r>
              <a:rPr lang="en-US" dirty="0"/>
              <a:t>Last 4 digits of the Tax ID field on the PC form is blank</a:t>
            </a:r>
          </a:p>
          <a:p>
            <a:pPr lvl="1">
              <a:buClr>
                <a:srgbClr val="555960"/>
              </a:buClr>
              <a:buFont typeface="Arial" charset="2"/>
              <a:buChar char="•"/>
            </a:pPr>
            <a:r>
              <a:rPr lang="en-US" dirty="0">
                <a:ea typeface="+mn-lt"/>
                <a:cs typeface="+mn-lt"/>
              </a:rPr>
              <a:t>Tax ID should be formatted either XXX-XX-XXXX or XX-XXXXXXX on Sub W9</a:t>
            </a:r>
            <a:endParaRPr lang="en-US" dirty="0"/>
          </a:p>
          <a:p>
            <a:pPr lvl="1">
              <a:buClr>
                <a:srgbClr val="555960"/>
              </a:buClr>
              <a:buFont typeface="Arial" charset="2"/>
              <a:buChar char="•"/>
            </a:pPr>
            <a:r>
              <a:rPr lang="en-US" dirty="0"/>
              <a:t>Citizenship is not provided</a:t>
            </a:r>
          </a:p>
          <a:p>
            <a:pPr lvl="1">
              <a:buClr>
                <a:srgbClr val="555960"/>
              </a:buClr>
              <a:buFont typeface="Arial" charset="2"/>
              <a:buChar char="•"/>
            </a:pPr>
            <a:r>
              <a:rPr lang="en-US" dirty="0"/>
              <a:t>Type of business is left blank</a:t>
            </a:r>
          </a:p>
          <a:p>
            <a:pPr lvl="1">
              <a:buClr>
                <a:srgbClr val="555960"/>
              </a:buClr>
              <a:buFont typeface="Arial" charset="2"/>
              <a:buChar char="•"/>
            </a:pPr>
            <a:r>
              <a:rPr lang="en-US" dirty="0"/>
              <a:t>SOW question is not answered on PC form</a:t>
            </a:r>
          </a:p>
          <a:p>
            <a:pPr lvl="1">
              <a:buClr>
                <a:srgbClr val="555960"/>
              </a:buClr>
              <a:buFont typeface="Arial" charset="2"/>
              <a:buChar char="•"/>
            </a:pPr>
            <a:r>
              <a:rPr lang="en-US" dirty="0"/>
              <a:t>EOBOC couldn’t reach individual to verify banking info </a:t>
            </a:r>
            <a:r>
              <a:rPr lang="en-US" i="1" dirty="0"/>
              <a:t>(V</a:t>
            </a:r>
            <a:r>
              <a:rPr lang="en-US" sz="1400" i="1" dirty="0"/>
              <a:t>erbal verification is required)</a:t>
            </a:r>
          </a:p>
          <a:p>
            <a:pPr lvl="1">
              <a:buFont typeface="Arial,Sans-Serif" panose="020B0604020202020204" pitchFamily="34" charset="0"/>
            </a:pPr>
            <a:r>
              <a:rPr lang="en-US" dirty="0">
                <a:ea typeface="+mn-lt"/>
                <a:cs typeface="+mn-lt"/>
              </a:rPr>
              <a:t>Employee address must match address in Success Factors</a:t>
            </a:r>
          </a:p>
          <a:p>
            <a:pPr lvl="2">
              <a:buFont typeface="Arial,Sans-Serif" panose="020B0604020202020204" pitchFamily="34" charset="0"/>
            </a:pPr>
            <a:r>
              <a:rPr lang="en-US" dirty="0">
                <a:ea typeface="+mn-lt"/>
                <a:cs typeface="+mn-lt"/>
              </a:rPr>
              <a:t>All contact information must match what is currently on file</a:t>
            </a:r>
          </a:p>
          <a:p>
            <a:pPr marL="228600" lvl="1" indent="0">
              <a:buClr>
                <a:srgbClr val="555960"/>
              </a:buClr>
              <a:buNone/>
            </a:pPr>
            <a:endParaRPr lang="en-US" sz="1400" i="1" dirty="0"/>
          </a:p>
          <a:p>
            <a:endParaRPr lang="en-US" dirty="0"/>
          </a:p>
        </p:txBody>
      </p:sp>
      <p:sp>
        <p:nvSpPr>
          <p:cNvPr id="5" name="Date Placeholder 4">
            <a:extLst>
              <a:ext uri="{FF2B5EF4-FFF2-40B4-BE49-F238E27FC236}">
                <a16:creationId xmlns:a16="http://schemas.microsoft.com/office/drawing/2014/main" id="{086CF167-D174-47FF-A5A0-311875A4230B}"/>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B82E8221-BA01-3995-3DC7-007FC3A56318}"/>
              </a:ext>
            </a:extLst>
          </p:cNvPr>
          <p:cNvSpPr>
            <a:spLocks noGrp="1"/>
          </p:cNvSpPr>
          <p:nvPr>
            <p:ph type="sldNum" sz="quarter" idx="12"/>
          </p:nvPr>
        </p:nvSpPr>
        <p:spPr/>
        <p:txBody>
          <a:bodyPr/>
          <a:lstStyle/>
          <a:p>
            <a:fld id="{8A7A6979-0714-4377-B894-6BE4C2D6E202}" type="slidenum">
              <a:rPr lang="en-US" smtClean="0"/>
              <a:pPr/>
              <a:t>43</a:t>
            </a:fld>
            <a:endParaRPr lang="en-US" dirty="0"/>
          </a:p>
        </p:txBody>
      </p:sp>
    </p:spTree>
    <p:extLst>
      <p:ext uri="{BB962C8B-B14F-4D97-AF65-F5344CB8AC3E}">
        <p14:creationId xmlns:p14="http://schemas.microsoft.com/office/powerpoint/2010/main" val="991542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6F75-7D2A-490A-AAF5-22E916EE8724}"/>
              </a:ext>
            </a:extLst>
          </p:cNvPr>
          <p:cNvSpPr>
            <a:spLocks noGrp="1"/>
          </p:cNvSpPr>
          <p:nvPr>
            <p:ph type="ctrTitle"/>
          </p:nvPr>
        </p:nvSpPr>
        <p:spPr/>
        <p:txBody>
          <a:bodyPr/>
          <a:lstStyle/>
          <a:p>
            <a:pPr algn="ctr"/>
            <a:r>
              <a:rPr lang="en-US" dirty="0"/>
              <a:t>Business Office</a:t>
            </a:r>
          </a:p>
        </p:txBody>
      </p:sp>
      <p:sp>
        <p:nvSpPr>
          <p:cNvPr id="4" name="Text Placeholder 3">
            <a:extLst>
              <a:ext uri="{FF2B5EF4-FFF2-40B4-BE49-F238E27FC236}">
                <a16:creationId xmlns:a16="http://schemas.microsoft.com/office/drawing/2014/main" id="{B2C9DFBD-15D8-44D6-82DE-6FC3BE40CE15}"/>
              </a:ext>
            </a:extLst>
          </p:cNvPr>
          <p:cNvSpPr>
            <a:spLocks noGrp="1"/>
          </p:cNvSpPr>
          <p:nvPr>
            <p:ph type="body" sz="quarter" idx="14"/>
          </p:nvPr>
        </p:nvSpPr>
        <p:spPr>
          <a:xfrm>
            <a:off x="1136880" y="1353813"/>
            <a:ext cx="7069666" cy="4239902"/>
          </a:xfrm>
        </p:spPr>
        <p:txBody>
          <a:bodyPr vert="horz" lIns="0" tIns="0" rIns="0" bIns="0" rtlCol="0" anchor="t">
            <a:normAutofit lnSpcReduction="10000"/>
          </a:bodyPr>
          <a:lstStyle/>
          <a:p>
            <a:pPr lvl="1"/>
            <a:r>
              <a:rPr lang="en-US" sz="1800" dirty="0"/>
              <a:t>Documents should be exchanged between the Non-Employee and Guests via FileLocker due to the sensitive information being provided</a:t>
            </a:r>
          </a:p>
          <a:p>
            <a:pPr lvl="2"/>
            <a:r>
              <a:rPr lang="en-US" dirty="0"/>
              <a:t>To request documents be sent via FileLocker from a Non-Employee and Guests, a link will need to be sent to them via FileLocker in order for them to upload their documents</a:t>
            </a:r>
          </a:p>
          <a:p>
            <a:pPr lvl="3"/>
            <a:r>
              <a:rPr lang="en-US" dirty="0"/>
              <a:t>Click “Request Upload” tab in FileLocker</a:t>
            </a:r>
          </a:p>
          <a:p>
            <a:pPr lvl="4"/>
            <a:r>
              <a:rPr lang="en-US" dirty="0"/>
              <a:t>For a single upload, enter the person’s email and click “Create Request”</a:t>
            </a:r>
          </a:p>
          <a:p>
            <a:pPr lvl="4"/>
            <a:r>
              <a:rPr lang="en-US" dirty="0"/>
              <a:t>For multiple uploads, click on all boxes, create a password and click “Create Request”</a:t>
            </a:r>
          </a:p>
          <a:p>
            <a:pPr lvl="2"/>
            <a:r>
              <a:rPr lang="en-US" dirty="0"/>
              <a:t>There are further instructions located on the Business Office Intranet page within the </a:t>
            </a:r>
            <a:r>
              <a:rPr lang="en-US" dirty="0">
                <a:hlinkClick r:id="rId2"/>
              </a:rPr>
              <a:t>Glacier Process document</a:t>
            </a:r>
            <a:endParaRPr lang="en-US" dirty="0"/>
          </a:p>
          <a:p>
            <a:pPr lvl="2"/>
            <a:r>
              <a:rPr lang="en-US" dirty="0">
                <a:hlinkClick r:id="rId3"/>
              </a:rPr>
              <a:t>Helpful “How to” </a:t>
            </a:r>
            <a:r>
              <a:rPr lang="en-US" dirty="0"/>
              <a:t>use Filelocker</a:t>
            </a:r>
          </a:p>
          <a:p>
            <a:pPr marL="457200" lvl="2" indent="0">
              <a:buNone/>
            </a:pPr>
            <a:endParaRPr lang="en-US" dirty="0"/>
          </a:p>
        </p:txBody>
      </p:sp>
      <p:sp>
        <p:nvSpPr>
          <p:cNvPr id="5" name="Date Placeholder 4">
            <a:extLst>
              <a:ext uri="{FF2B5EF4-FFF2-40B4-BE49-F238E27FC236}">
                <a16:creationId xmlns:a16="http://schemas.microsoft.com/office/drawing/2014/main" id="{75B95496-D08E-40FC-918B-F3500C857EB6}"/>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071F494D-47CD-4EDA-9701-2DEA1B260938}"/>
              </a:ext>
            </a:extLst>
          </p:cNvPr>
          <p:cNvSpPr>
            <a:spLocks noGrp="1"/>
          </p:cNvSpPr>
          <p:nvPr>
            <p:ph type="sldNum" sz="quarter" idx="12"/>
          </p:nvPr>
        </p:nvSpPr>
        <p:spPr/>
        <p:txBody>
          <a:bodyPr/>
          <a:lstStyle/>
          <a:p>
            <a:fld id="{8A7A6979-0714-4377-B894-6BE4C2D6E202}" type="slidenum">
              <a:rPr lang="en-US" smtClean="0"/>
              <a:pPr/>
              <a:t>44</a:t>
            </a:fld>
            <a:endParaRPr lang="en-US" dirty="0"/>
          </a:p>
        </p:txBody>
      </p:sp>
      <p:sp>
        <p:nvSpPr>
          <p:cNvPr id="7" name="Subtitle 2">
            <a:extLst>
              <a:ext uri="{FF2B5EF4-FFF2-40B4-BE49-F238E27FC236}">
                <a16:creationId xmlns:a16="http://schemas.microsoft.com/office/drawing/2014/main" id="{4808545A-A71F-4A09-A6F6-FF36C012EA75}"/>
              </a:ext>
            </a:extLst>
          </p:cNvPr>
          <p:cNvSpPr>
            <a:spLocks noGrp="1"/>
          </p:cNvSpPr>
          <p:nvPr>
            <p:ph type="subTitle" idx="1"/>
          </p:nvPr>
        </p:nvSpPr>
        <p:spPr>
          <a:xfrm>
            <a:off x="1097935" y="1012214"/>
            <a:ext cx="6925731" cy="341599"/>
          </a:xfrm>
        </p:spPr>
        <p:txBody>
          <a:bodyPr/>
          <a:lstStyle/>
          <a:p>
            <a:pPr algn="ctr"/>
            <a:r>
              <a:rPr lang="en-US" dirty="0"/>
              <a:t>How to use FileLocker</a:t>
            </a:r>
          </a:p>
        </p:txBody>
      </p:sp>
      <p:pic>
        <p:nvPicPr>
          <p:cNvPr id="8" name="Picture 7">
            <a:extLst>
              <a:ext uri="{FF2B5EF4-FFF2-40B4-BE49-F238E27FC236}">
                <a16:creationId xmlns:a16="http://schemas.microsoft.com/office/drawing/2014/main" id="{D561D975-5E6B-4ED1-8E54-C8ABB3A1BBB6}"/>
              </a:ext>
            </a:extLst>
          </p:cNvPr>
          <p:cNvPicPr>
            <a:picLocks noChangeAspect="1"/>
          </p:cNvPicPr>
          <p:nvPr/>
        </p:nvPicPr>
        <p:blipFill>
          <a:blip r:embed="rId4"/>
          <a:stretch>
            <a:fillRect/>
          </a:stretch>
        </p:blipFill>
        <p:spPr>
          <a:xfrm>
            <a:off x="2923631" y="5335648"/>
            <a:ext cx="3496163" cy="1143160"/>
          </a:xfrm>
          <a:prstGeom prst="rect">
            <a:avLst/>
          </a:prstGeom>
        </p:spPr>
      </p:pic>
    </p:spTree>
    <p:extLst>
      <p:ext uri="{BB962C8B-B14F-4D97-AF65-F5344CB8AC3E}">
        <p14:creationId xmlns:p14="http://schemas.microsoft.com/office/powerpoint/2010/main" val="1131116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A590B-88A0-4E85-9260-2FB28248FE3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B534F30-81EB-4F34-AC75-2FADE06663BB}"/>
              </a:ext>
            </a:extLst>
          </p:cNvPr>
          <p:cNvSpPr>
            <a:spLocks noGrp="1"/>
          </p:cNvSpPr>
          <p:nvPr>
            <p:ph type="subTitle" idx="1"/>
          </p:nvPr>
        </p:nvSpPr>
        <p:spPr/>
        <p:txBody>
          <a:bodyPr/>
          <a:lstStyle/>
          <a:p>
            <a:pPr algn="ctr"/>
            <a:r>
              <a:rPr lang="en-US" dirty="0"/>
              <a:t>How to use DocuSign</a:t>
            </a:r>
          </a:p>
        </p:txBody>
      </p:sp>
      <p:sp>
        <p:nvSpPr>
          <p:cNvPr id="4" name="Text Placeholder 3">
            <a:extLst>
              <a:ext uri="{FF2B5EF4-FFF2-40B4-BE49-F238E27FC236}">
                <a16:creationId xmlns:a16="http://schemas.microsoft.com/office/drawing/2014/main" id="{5E432425-EA2A-4BE7-876D-668209A4A4BF}"/>
              </a:ext>
            </a:extLst>
          </p:cNvPr>
          <p:cNvSpPr>
            <a:spLocks noGrp="1"/>
          </p:cNvSpPr>
          <p:nvPr>
            <p:ph type="body" sz="quarter" idx="14"/>
          </p:nvPr>
        </p:nvSpPr>
        <p:spPr/>
        <p:txBody>
          <a:bodyPr/>
          <a:lstStyle/>
          <a:p>
            <a:r>
              <a:rPr lang="en-US" dirty="0"/>
              <a:t>Helpful “How to” use DocuSign</a:t>
            </a:r>
          </a:p>
          <a:p>
            <a:pPr lvl="1"/>
            <a:r>
              <a:rPr lang="en-US" dirty="0"/>
              <a:t>For Signers</a:t>
            </a:r>
          </a:p>
          <a:p>
            <a:pPr lvl="1"/>
            <a:r>
              <a:rPr lang="en-US" dirty="0"/>
              <a:t>For Senders</a:t>
            </a:r>
          </a:p>
          <a:p>
            <a:pPr lvl="2"/>
            <a:r>
              <a:rPr lang="en-US" sz="1400" dirty="0">
                <a:hlinkClick r:id="rId2"/>
              </a:rPr>
              <a:t>https://www.itap.purdue.edu/services/docusign.html</a:t>
            </a:r>
            <a:endParaRPr lang="en-US" sz="1400" dirty="0"/>
          </a:p>
          <a:p>
            <a:pPr marL="0" indent="0">
              <a:buNone/>
            </a:pPr>
            <a:endParaRPr lang="en-US" dirty="0"/>
          </a:p>
          <a:p>
            <a:pPr marL="0" indent="0">
              <a:buNone/>
            </a:pPr>
            <a:endParaRPr lang="en-US" dirty="0"/>
          </a:p>
        </p:txBody>
      </p:sp>
      <p:sp>
        <p:nvSpPr>
          <p:cNvPr id="5" name="Date Placeholder 4">
            <a:extLst>
              <a:ext uri="{FF2B5EF4-FFF2-40B4-BE49-F238E27FC236}">
                <a16:creationId xmlns:a16="http://schemas.microsoft.com/office/drawing/2014/main" id="{95AF3998-A989-4EB4-850E-BC06A51220CA}"/>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3EF58A1D-2C37-4029-A2EC-26E4B751F741}"/>
              </a:ext>
            </a:extLst>
          </p:cNvPr>
          <p:cNvSpPr>
            <a:spLocks noGrp="1"/>
          </p:cNvSpPr>
          <p:nvPr>
            <p:ph type="sldNum" sz="quarter" idx="12"/>
          </p:nvPr>
        </p:nvSpPr>
        <p:spPr/>
        <p:txBody>
          <a:bodyPr/>
          <a:lstStyle/>
          <a:p>
            <a:fld id="{8A7A6979-0714-4377-B894-6BE4C2D6E202}" type="slidenum">
              <a:rPr lang="en-US" smtClean="0"/>
              <a:pPr/>
              <a:t>45</a:t>
            </a:fld>
            <a:endParaRPr lang="en-US" dirty="0"/>
          </a:p>
        </p:txBody>
      </p:sp>
      <p:pic>
        <p:nvPicPr>
          <p:cNvPr id="8" name="Picture 7">
            <a:extLst>
              <a:ext uri="{FF2B5EF4-FFF2-40B4-BE49-F238E27FC236}">
                <a16:creationId xmlns:a16="http://schemas.microsoft.com/office/drawing/2014/main" id="{F3CF7823-7DD4-466B-AFEB-529E832C19B5}"/>
              </a:ext>
            </a:extLst>
          </p:cNvPr>
          <p:cNvPicPr>
            <a:picLocks noChangeAspect="1"/>
          </p:cNvPicPr>
          <p:nvPr/>
        </p:nvPicPr>
        <p:blipFill>
          <a:blip r:embed="rId3"/>
          <a:stretch>
            <a:fillRect/>
          </a:stretch>
        </p:blipFill>
        <p:spPr>
          <a:xfrm>
            <a:off x="2726557" y="3623156"/>
            <a:ext cx="3419952" cy="1171739"/>
          </a:xfrm>
          <a:prstGeom prst="rect">
            <a:avLst/>
          </a:prstGeom>
        </p:spPr>
      </p:pic>
    </p:spTree>
    <p:extLst>
      <p:ext uri="{BB962C8B-B14F-4D97-AF65-F5344CB8AC3E}">
        <p14:creationId xmlns:p14="http://schemas.microsoft.com/office/powerpoint/2010/main" val="3590477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097935" y="1487148"/>
            <a:ext cx="6925731" cy="338554"/>
          </a:xfrm>
        </p:spPr>
        <p:txBody>
          <a:bodyPr/>
          <a:lstStyle/>
          <a:p>
            <a:pPr algn="ctr"/>
            <a:r>
              <a:rPr lang="en-US" dirty="0"/>
              <a:t>GL (General Ledger) List</a:t>
            </a:r>
          </a:p>
        </p:txBody>
      </p:sp>
      <p:sp>
        <p:nvSpPr>
          <p:cNvPr id="4" name="Body Text">
            <a:extLst>
              <a:ext uri="{FF2B5EF4-FFF2-40B4-BE49-F238E27FC236}">
                <a16:creationId xmlns:a16="http://schemas.microsoft.com/office/drawing/2014/main" id="{7A7B447E-5843-7B4B-A9B6-7B67AE885DBD}"/>
              </a:ext>
            </a:extLst>
          </p:cNvPr>
          <p:cNvSpPr>
            <a:spLocks noGrp="1"/>
          </p:cNvSpPr>
          <p:nvPr>
            <p:ph type="body" sz="quarter" idx="14"/>
          </p:nvPr>
        </p:nvSpPr>
        <p:spPr>
          <a:xfrm>
            <a:off x="880851" y="1980171"/>
            <a:ext cx="7810497" cy="1448830"/>
          </a:xfrm>
        </p:spPr>
        <p:txBody>
          <a:bodyPr vert="horz" lIns="0" tIns="0" rIns="0" bIns="0" rtlCol="0" anchor="t">
            <a:normAutofit lnSpcReduction="10000"/>
          </a:bodyPr>
          <a:lstStyle/>
          <a:p>
            <a:pPr lvl="0"/>
            <a:r>
              <a:rPr lang="en-US" sz="1600" dirty="0">
                <a:latin typeface="Acumin Pro"/>
              </a:rPr>
              <a:t>GL is the code describing the type of expense </a:t>
            </a:r>
          </a:p>
          <a:p>
            <a:pPr lvl="0"/>
            <a:endParaRPr lang="en-US" sz="1600" dirty="0"/>
          </a:p>
          <a:p>
            <a:pPr lvl="0"/>
            <a:r>
              <a:rPr lang="en-US" sz="1600" dirty="0"/>
              <a:t>Need to use the common GL list provided by the business office</a:t>
            </a:r>
          </a:p>
          <a:p>
            <a:pPr lvl="1"/>
            <a:r>
              <a:rPr lang="en-US" sz="1400" i="1" dirty="0"/>
              <a:t>Found on </a:t>
            </a:r>
            <a:r>
              <a:rPr lang="en-US" sz="1400" i="1" dirty="0">
                <a:hlinkClick r:id="rId3"/>
              </a:rPr>
              <a:t>Business Office Intranet </a:t>
            </a:r>
            <a:r>
              <a:rPr lang="en-US" sz="1400" i="1" dirty="0"/>
              <a:t>page</a:t>
            </a:r>
          </a:p>
          <a:p>
            <a:pPr lvl="0"/>
            <a:endParaRPr lang="en-US" sz="1600" dirty="0"/>
          </a:p>
          <a:p>
            <a:pPr lvl="0"/>
            <a:r>
              <a:rPr lang="en-US" sz="1600" dirty="0"/>
              <a:t>If unsure of what GL code to use, please contact the business office</a:t>
            </a:r>
          </a:p>
          <a:p>
            <a:pPr lvl="0"/>
            <a:endParaRPr lang="en-US" dirty="0"/>
          </a:p>
          <a:p>
            <a:pPr lvl="0"/>
            <a:endParaRPr lang="en-US" dirty="0"/>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46</a:t>
            </a:fld>
            <a:endParaRPr lang="en-US" dirty="0"/>
          </a:p>
        </p:txBody>
      </p:sp>
      <p:pic>
        <p:nvPicPr>
          <p:cNvPr id="3074" name="Picture 2" descr="953 Monthly Expenses Icon Images, Stock Photos, 3D objects, &amp; Vectors |  Shutterstock">
            <a:extLst>
              <a:ext uri="{FF2B5EF4-FFF2-40B4-BE49-F238E27FC236}">
                <a16:creationId xmlns:a16="http://schemas.microsoft.com/office/drawing/2014/main" id="{8EC0EA1C-C376-40EA-832E-FDE79AD64E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6432" y="3429001"/>
            <a:ext cx="2102235" cy="194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251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128503" y="1006612"/>
            <a:ext cx="6925731" cy="338554"/>
          </a:xfrm>
        </p:spPr>
        <p:txBody>
          <a:bodyPr/>
          <a:lstStyle/>
          <a:p>
            <a:pPr algn="ctr"/>
            <a:r>
              <a:rPr lang="en-US" dirty="0">
                <a:hlinkClick r:id="rId3"/>
              </a:rPr>
              <a:t>Common GL List</a:t>
            </a:r>
            <a:endParaRPr lang="en-US" dirty="0"/>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47</a:t>
            </a:fld>
            <a:endParaRPr lang="en-US" dirty="0"/>
          </a:p>
        </p:txBody>
      </p:sp>
      <p:pic>
        <p:nvPicPr>
          <p:cNvPr id="7" name="Picture 6">
            <a:extLst>
              <a:ext uri="{FF2B5EF4-FFF2-40B4-BE49-F238E27FC236}">
                <a16:creationId xmlns:a16="http://schemas.microsoft.com/office/drawing/2014/main" id="{BC734D37-396D-4EFB-915B-A167ACDC8127}"/>
              </a:ext>
            </a:extLst>
          </p:cNvPr>
          <p:cNvPicPr>
            <a:picLocks noChangeAspect="1"/>
          </p:cNvPicPr>
          <p:nvPr/>
        </p:nvPicPr>
        <p:blipFill>
          <a:blip r:embed="rId4"/>
          <a:stretch>
            <a:fillRect/>
          </a:stretch>
        </p:blipFill>
        <p:spPr>
          <a:xfrm>
            <a:off x="2218149" y="1512366"/>
            <a:ext cx="4572235" cy="4229317"/>
          </a:xfrm>
          <a:prstGeom prst="rect">
            <a:avLst/>
          </a:prstGeom>
        </p:spPr>
      </p:pic>
    </p:spTree>
    <p:extLst>
      <p:ext uri="{BB962C8B-B14F-4D97-AF65-F5344CB8AC3E}">
        <p14:creationId xmlns:p14="http://schemas.microsoft.com/office/powerpoint/2010/main" val="3218805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128503" y="1006612"/>
            <a:ext cx="6925731" cy="276999"/>
          </a:xfrm>
        </p:spPr>
        <p:txBody>
          <a:bodyPr/>
          <a:lstStyle/>
          <a:p>
            <a:pPr algn="ctr"/>
            <a:r>
              <a:rPr lang="en-US" sz="1800" dirty="0">
                <a:hlinkClick r:id="rId3"/>
              </a:rPr>
              <a:t>Common GL List</a:t>
            </a:r>
            <a:r>
              <a:rPr lang="en-US" sz="1800" dirty="0"/>
              <a:t> </a:t>
            </a:r>
            <a:r>
              <a:rPr lang="en-US" sz="1800" b="0" i="1" dirty="0"/>
              <a:t>continued</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48</a:t>
            </a:fld>
            <a:endParaRPr lang="en-US" dirty="0"/>
          </a:p>
        </p:txBody>
      </p:sp>
      <p:pic>
        <p:nvPicPr>
          <p:cNvPr id="8" name="Picture 7">
            <a:extLst>
              <a:ext uri="{FF2B5EF4-FFF2-40B4-BE49-F238E27FC236}">
                <a16:creationId xmlns:a16="http://schemas.microsoft.com/office/drawing/2014/main" id="{F6814619-1E55-4469-801F-51D0942FF2C8}"/>
              </a:ext>
            </a:extLst>
          </p:cNvPr>
          <p:cNvPicPr>
            <a:picLocks noChangeAspect="1"/>
          </p:cNvPicPr>
          <p:nvPr/>
        </p:nvPicPr>
        <p:blipFill>
          <a:blip r:embed="rId4"/>
          <a:stretch>
            <a:fillRect/>
          </a:stretch>
        </p:blipFill>
        <p:spPr>
          <a:xfrm>
            <a:off x="2232326" y="1340745"/>
            <a:ext cx="4259337" cy="1453255"/>
          </a:xfrm>
          <a:prstGeom prst="rect">
            <a:avLst/>
          </a:prstGeom>
        </p:spPr>
      </p:pic>
      <p:pic>
        <p:nvPicPr>
          <p:cNvPr id="10" name="Picture 9">
            <a:extLst>
              <a:ext uri="{FF2B5EF4-FFF2-40B4-BE49-F238E27FC236}">
                <a16:creationId xmlns:a16="http://schemas.microsoft.com/office/drawing/2014/main" id="{8954C452-F3BB-4902-A3D7-CEFF83381D4C}"/>
              </a:ext>
            </a:extLst>
          </p:cNvPr>
          <p:cNvPicPr>
            <a:picLocks noChangeAspect="1"/>
          </p:cNvPicPr>
          <p:nvPr/>
        </p:nvPicPr>
        <p:blipFill>
          <a:blip r:embed="rId5"/>
          <a:stretch>
            <a:fillRect/>
          </a:stretch>
        </p:blipFill>
        <p:spPr>
          <a:xfrm>
            <a:off x="2232327" y="2808801"/>
            <a:ext cx="4259336" cy="3179672"/>
          </a:xfrm>
          <a:prstGeom prst="rect">
            <a:avLst/>
          </a:prstGeom>
        </p:spPr>
      </p:pic>
    </p:spTree>
    <p:extLst>
      <p:ext uri="{BB962C8B-B14F-4D97-AF65-F5344CB8AC3E}">
        <p14:creationId xmlns:p14="http://schemas.microsoft.com/office/powerpoint/2010/main" val="24575807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128503" y="1006612"/>
            <a:ext cx="6925731" cy="276999"/>
          </a:xfrm>
        </p:spPr>
        <p:txBody>
          <a:bodyPr/>
          <a:lstStyle/>
          <a:p>
            <a:pPr algn="ctr"/>
            <a:r>
              <a:rPr lang="en-US" sz="1800" dirty="0">
                <a:hlinkClick r:id="rId3"/>
              </a:rPr>
              <a:t>Common GL List</a:t>
            </a:r>
            <a:r>
              <a:rPr lang="en-US" sz="1800" dirty="0"/>
              <a:t> </a:t>
            </a:r>
            <a:r>
              <a:rPr lang="en-US" sz="1800" b="0" i="1" dirty="0"/>
              <a:t>continued</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49</a:t>
            </a:fld>
            <a:endParaRPr lang="en-US" dirty="0"/>
          </a:p>
        </p:txBody>
      </p:sp>
      <p:pic>
        <p:nvPicPr>
          <p:cNvPr id="7" name="Picture 6">
            <a:extLst>
              <a:ext uri="{FF2B5EF4-FFF2-40B4-BE49-F238E27FC236}">
                <a16:creationId xmlns:a16="http://schemas.microsoft.com/office/drawing/2014/main" id="{02F8A9D1-BE9F-4D1C-8F49-52E9F55BC918}"/>
              </a:ext>
            </a:extLst>
          </p:cNvPr>
          <p:cNvPicPr>
            <a:picLocks noChangeAspect="1"/>
          </p:cNvPicPr>
          <p:nvPr/>
        </p:nvPicPr>
        <p:blipFill>
          <a:blip r:embed="rId4"/>
          <a:stretch>
            <a:fillRect/>
          </a:stretch>
        </p:blipFill>
        <p:spPr>
          <a:xfrm>
            <a:off x="1928833" y="1455790"/>
            <a:ext cx="4955293" cy="4259209"/>
          </a:xfrm>
          <a:prstGeom prst="rect">
            <a:avLst/>
          </a:prstGeom>
        </p:spPr>
      </p:pic>
    </p:spTree>
    <p:extLst>
      <p:ext uri="{BB962C8B-B14F-4D97-AF65-F5344CB8AC3E}">
        <p14:creationId xmlns:p14="http://schemas.microsoft.com/office/powerpoint/2010/main" val="39799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49C6-3A07-F804-4108-9FF7E72FFBE0}"/>
              </a:ext>
            </a:extLst>
          </p:cNvPr>
          <p:cNvSpPr>
            <a:spLocks noGrp="1"/>
          </p:cNvSpPr>
          <p:nvPr>
            <p:ph type="ctrTitle"/>
          </p:nvPr>
        </p:nvSpPr>
        <p:spPr/>
        <p:txBody>
          <a:bodyPr/>
          <a:lstStyle/>
          <a:p>
            <a:pPr algn="ctr"/>
            <a:r>
              <a:rPr lang="en-US" dirty="0">
                <a:latin typeface="Acumin Pro ExtraCondensed"/>
              </a:rPr>
              <a:t>Business Office</a:t>
            </a:r>
            <a:endParaRPr lang="en-US" dirty="0"/>
          </a:p>
        </p:txBody>
      </p:sp>
      <p:sp>
        <p:nvSpPr>
          <p:cNvPr id="3" name="Subtitle 2">
            <a:extLst>
              <a:ext uri="{FF2B5EF4-FFF2-40B4-BE49-F238E27FC236}">
                <a16:creationId xmlns:a16="http://schemas.microsoft.com/office/drawing/2014/main" id="{DB96194C-A161-FDA8-82D9-69C6A25935C3}"/>
              </a:ext>
            </a:extLst>
          </p:cNvPr>
          <p:cNvSpPr>
            <a:spLocks noGrp="1"/>
          </p:cNvSpPr>
          <p:nvPr>
            <p:ph type="subTitle" idx="1"/>
          </p:nvPr>
        </p:nvSpPr>
        <p:spPr>
          <a:xfrm>
            <a:off x="1128501" y="882413"/>
            <a:ext cx="6925731" cy="341599"/>
          </a:xfrm>
        </p:spPr>
        <p:txBody>
          <a:bodyPr/>
          <a:lstStyle/>
          <a:p>
            <a:pPr algn="ctr"/>
            <a:r>
              <a:rPr lang="en-US" dirty="0">
                <a:latin typeface="Acumin Pro SemiCondensed"/>
              </a:rPr>
              <a:t>Non-Employee Decision Chart</a:t>
            </a:r>
          </a:p>
        </p:txBody>
      </p:sp>
      <p:sp>
        <p:nvSpPr>
          <p:cNvPr id="5" name="Date Placeholder 4">
            <a:extLst>
              <a:ext uri="{FF2B5EF4-FFF2-40B4-BE49-F238E27FC236}">
                <a16:creationId xmlns:a16="http://schemas.microsoft.com/office/drawing/2014/main" id="{A79C6B5D-F4F6-A3E0-62E4-D86388F44E5C}"/>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E0C45569-A419-A430-AC0C-AF9545682BCC}"/>
              </a:ext>
            </a:extLst>
          </p:cNvPr>
          <p:cNvSpPr>
            <a:spLocks noGrp="1"/>
          </p:cNvSpPr>
          <p:nvPr>
            <p:ph type="sldNum" sz="quarter" idx="12"/>
          </p:nvPr>
        </p:nvSpPr>
        <p:spPr/>
        <p:txBody>
          <a:bodyPr/>
          <a:lstStyle/>
          <a:p>
            <a:fld id="{8A7A6979-0714-4377-B894-6BE4C2D6E202}" type="slidenum">
              <a:rPr lang="en-US" smtClean="0"/>
              <a:pPr/>
              <a:t>5</a:t>
            </a:fld>
            <a:endParaRPr lang="en-US" dirty="0"/>
          </a:p>
        </p:txBody>
      </p:sp>
      <p:graphicFrame>
        <p:nvGraphicFramePr>
          <p:cNvPr id="8" name="Diagram 7">
            <a:extLst>
              <a:ext uri="{FF2B5EF4-FFF2-40B4-BE49-F238E27FC236}">
                <a16:creationId xmlns:a16="http://schemas.microsoft.com/office/drawing/2014/main" id="{5D0E94D4-69C9-4D47-A399-92723972353F}"/>
              </a:ext>
            </a:extLst>
          </p:cNvPr>
          <p:cNvGraphicFramePr/>
          <p:nvPr>
            <p:extLst>
              <p:ext uri="{D42A27DB-BD31-4B8C-83A1-F6EECF244321}">
                <p14:modId xmlns:p14="http://schemas.microsoft.com/office/powerpoint/2010/main" val="1383206130"/>
              </p:ext>
            </p:extLst>
          </p:nvPr>
        </p:nvGraphicFramePr>
        <p:xfrm>
          <a:off x="1388534" y="1443876"/>
          <a:ext cx="6654978" cy="4503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3688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B3C6-C5D0-44F3-A6B9-49F2BE1BCF8F}"/>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183C596D-530D-43FD-8AA9-DB38A5FF39A2}"/>
              </a:ext>
            </a:extLst>
          </p:cNvPr>
          <p:cNvSpPr>
            <a:spLocks noGrp="1"/>
          </p:cNvSpPr>
          <p:nvPr>
            <p:ph type="subTitle" idx="1"/>
          </p:nvPr>
        </p:nvSpPr>
        <p:spPr>
          <a:xfrm>
            <a:off x="1072971" y="956453"/>
            <a:ext cx="6925731" cy="341599"/>
          </a:xfrm>
        </p:spPr>
        <p:txBody>
          <a:bodyPr/>
          <a:lstStyle/>
          <a:p>
            <a:pPr algn="ctr"/>
            <a:r>
              <a:rPr lang="en-US" dirty="0"/>
              <a:t>Tips &amp; Tricks</a:t>
            </a:r>
          </a:p>
        </p:txBody>
      </p:sp>
      <p:sp>
        <p:nvSpPr>
          <p:cNvPr id="4" name="Text Placeholder 3">
            <a:extLst>
              <a:ext uri="{FF2B5EF4-FFF2-40B4-BE49-F238E27FC236}">
                <a16:creationId xmlns:a16="http://schemas.microsoft.com/office/drawing/2014/main" id="{0B2E4E2F-C3EA-459F-BF3E-E977487A6004}"/>
              </a:ext>
            </a:extLst>
          </p:cNvPr>
          <p:cNvSpPr>
            <a:spLocks noGrp="1"/>
          </p:cNvSpPr>
          <p:nvPr>
            <p:ph type="body" sz="quarter" idx="14"/>
          </p:nvPr>
        </p:nvSpPr>
        <p:spPr>
          <a:xfrm>
            <a:off x="738400" y="1371339"/>
            <a:ext cx="7669960" cy="4531399"/>
          </a:xfrm>
        </p:spPr>
        <p:txBody>
          <a:bodyPr vert="horz" lIns="0" tIns="0" rIns="0" bIns="0" rtlCol="0" anchor="t">
            <a:normAutofit/>
          </a:bodyPr>
          <a:lstStyle/>
          <a:p>
            <a:r>
              <a:rPr lang="en-US" sz="1600" dirty="0">
                <a:latin typeface="Acumin Pro"/>
              </a:rPr>
              <a:t>Review every section of the forms before submitting to EOBOC via TDX. Once they send it back with errors to be fixed it delays reimbursement payment. </a:t>
            </a:r>
          </a:p>
          <a:p>
            <a:endParaRPr lang="en-US" sz="1600" dirty="0">
              <a:latin typeface="Acumin Pro"/>
            </a:endParaRPr>
          </a:p>
          <a:p>
            <a:r>
              <a:rPr lang="en-US" sz="1600" dirty="0">
                <a:latin typeface="Acumin Pro"/>
              </a:rPr>
              <a:t>When submitting Hospitality expenses, please place in the Comments section of TDX the Business Purpose</a:t>
            </a:r>
          </a:p>
          <a:p>
            <a:endParaRPr lang="en-US" sz="1600" dirty="0">
              <a:latin typeface="Acumin Pro"/>
            </a:endParaRPr>
          </a:p>
          <a:p>
            <a:r>
              <a:rPr lang="en-US" sz="1600" dirty="0">
                <a:latin typeface="Acumin Pro"/>
              </a:rPr>
              <a:t>EOBOC would like the forms put together in this order, in PDF Format: Payee Cert, Sub W-9, Receipts, and E-mail (Glacier if applicable). </a:t>
            </a:r>
            <a:endParaRPr lang="en-US" dirty="0"/>
          </a:p>
          <a:p>
            <a:pPr marL="0" indent="0">
              <a:buNone/>
            </a:pPr>
            <a:endParaRPr lang="en-US" sz="1600" dirty="0">
              <a:latin typeface="Acumin Pro"/>
            </a:endParaRPr>
          </a:p>
        </p:txBody>
      </p:sp>
      <p:sp>
        <p:nvSpPr>
          <p:cNvPr id="5" name="Date Placeholder 4">
            <a:extLst>
              <a:ext uri="{FF2B5EF4-FFF2-40B4-BE49-F238E27FC236}">
                <a16:creationId xmlns:a16="http://schemas.microsoft.com/office/drawing/2014/main" id="{F304AD85-4944-4FB1-90D6-2AE635B2F18F}"/>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FCB97D36-C0BA-4840-94EE-8EB315C1DE64}"/>
              </a:ext>
            </a:extLst>
          </p:cNvPr>
          <p:cNvSpPr>
            <a:spLocks noGrp="1"/>
          </p:cNvSpPr>
          <p:nvPr>
            <p:ph type="sldNum" sz="quarter" idx="12"/>
          </p:nvPr>
        </p:nvSpPr>
        <p:spPr/>
        <p:txBody>
          <a:bodyPr/>
          <a:lstStyle/>
          <a:p>
            <a:fld id="{8A7A6979-0714-4377-B894-6BE4C2D6E202}" type="slidenum">
              <a:rPr lang="en-US" smtClean="0"/>
              <a:pPr/>
              <a:t>50</a:t>
            </a:fld>
            <a:endParaRPr lang="en-US" dirty="0"/>
          </a:p>
        </p:txBody>
      </p:sp>
    </p:spTree>
    <p:extLst>
      <p:ext uri="{BB962C8B-B14F-4D97-AF65-F5344CB8AC3E}">
        <p14:creationId xmlns:p14="http://schemas.microsoft.com/office/powerpoint/2010/main" val="1119452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4B46-4B5E-4511-9219-48A73D715E1D}"/>
              </a:ext>
            </a:extLst>
          </p:cNvPr>
          <p:cNvSpPr>
            <a:spLocks noGrp="1"/>
          </p:cNvSpPr>
          <p:nvPr>
            <p:ph type="ctrTitle"/>
          </p:nvPr>
        </p:nvSpPr>
        <p:spPr/>
        <p:txBody>
          <a:bodyPr/>
          <a:lstStyle/>
          <a:p>
            <a:pPr algn="ctr"/>
            <a:r>
              <a:rPr lang="en-US" dirty="0"/>
              <a:t>Contact Information</a:t>
            </a:r>
          </a:p>
        </p:txBody>
      </p:sp>
      <p:sp>
        <p:nvSpPr>
          <p:cNvPr id="4" name="Text Placeholder 3">
            <a:extLst>
              <a:ext uri="{FF2B5EF4-FFF2-40B4-BE49-F238E27FC236}">
                <a16:creationId xmlns:a16="http://schemas.microsoft.com/office/drawing/2014/main" id="{7F645488-ACF4-4C8E-9328-036A09DC931E}"/>
              </a:ext>
            </a:extLst>
          </p:cNvPr>
          <p:cNvSpPr>
            <a:spLocks noGrp="1"/>
          </p:cNvSpPr>
          <p:nvPr>
            <p:ph type="body" sz="quarter" idx="14"/>
          </p:nvPr>
        </p:nvSpPr>
        <p:spPr>
          <a:xfrm>
            <a:off x="1346200" y="1434788"/>
            <a:ext cx="3776133" cy="4288679"/>
          </a:xfrm>
        </p:spPr>
        <p:txBody>
          <a:bodyPr>
            <a:normAutofit lnSpcReduction="10000"/>
          </a:bodyPr>
          <a:lstStyle/>
          <a:p>
            <a:r>
              <a:rPr lang="en-US" dirty="0"/>
              <a:t>EOBOC Procurement:</a:t>
            </a:r>
          </a:p>
          <a:p>
            <a:pPr lvl="1"/>
            <a:r>
              <a:rPr lang="en-US" dirty="0">
                <a:hlinkClick r:id="rId2"/>
              </a:rPr>
              <a:t>procureeo@purdue.edu</a:t>
            </a:r>
            <a:r>
              <a:rPr lang="en-US" dirty="0"/>
              <a:t> </a:t>
            </a:r>
          </a:p>
          <a:p>
            <a:endParaRPr lang="en-US" dirty="0"/>
          </a:p>
          <a:p>
            <a:r>
              <a:rPr lang="en-US" dirty="0"/>
              <a:t>General Business Office:</a:t>
            </a:r>
          </a:p>
          <a:p>
            <a:pPr lvl="1"/>
            <a:r>
              <a:rPr lang="en-US" dirty="0">
                <a:hlinkClick r:id="rId3"/>
              </a:rPr>
              <a:t>busproc@purdue.edu</a:t>
            </a:r>
            <a:r>
              <a:rPr lang="en-US" dirty="0"/>
              <a:t> </a:t>
            </a:r>
          </a:p>
          <a:p>
            <a:pPr marL="228600" lvl="1" indent="0">
              <a:buNone/>
            </a:pPr>
            <a:endParaRPr lang="en-US" dirty="0"/>
          </a:p>
          <a:p>
            <a:r>
              <a:rPr lang="en-US" dirty="0"/>
              <a:t>Saundra (Sandy) Johnson</a:t>
            </a:r>
          </a:p>
          <a:p>
            <a:pPr lvl="1"/>
            <a:r>
              <a:rPr lang="en-US" dirty="0">
                <a:hlinkClick r:id="rId4"/>
              </a:rPr>
              <a:t>john1794@purdue.edu</a:t>
            </a:r>
            <a:r>
              <a:rPr lang="en-US" dirty="0"/>
              <a:t>	</a:t>
            </a:r>
          </a:p>
          <a:p>
            <a:endParaRPr lang="en-US" dirty="0"/>
          </a:p>
          <a:p>
            <a:r>
              <a:rPr lang="en-US" dirty="0"/>
              <a:t>Heather Underwood</a:t>
            </a:r>
          </a:p>
          <a:p>
            <a:pPr lvl="1"/>
            <a:r>
              <a:rPr lang="en-US" dirty="0">
                <a:hlinkClick r:id="rId5"/>
              </a:rPr>
              <a:t>hunderwo@purdue.edu</a:t>
            </a:r>
            <a:endParaRPr lang="en-US" dirty="0"/>
          </a:p>
          <a:p>
            <a:endParaRPr lang="en-US" dirty="0"/>
          </a:p>
          <a:p>
            <a:r>
              <a:rPr lang="en-US" dirty="0"/>
              <a:t>Michelle Gentry</a:t>
            </a:r>
          </a:p>
          <a:p>
            <a:pPr lvl="1"/>
            <a:r>
              <a:rPr lang="en-US" dirty="0">
                <a:hlinkClick r:id="rId6"/>
              </a:rPr>
              <a:t>mlgentry@purdue.edu</a:t>
            </a:r>
            <a:r>
              <a:rPr lang="en-US" dirty="0"/>
              <a:t> 	</a:t>
            </a:r>
          </a:p>
        </p:txBody>
      </p:sp>
      <p:sp>
        <p:nvSpPr>
          <p:cNvPr id="5" name="Date Placeholder 4">
            <a:extLst>
              <a:ext uri="{FF2B5EF4-FFF2-40B4-BE49-F238E27FC236}">
                <a16:creationId xmlns:a16="http://schemas.microsoft.com/office/drawing/2014/main" id="{C699A337-F674-4D8D-A152-D6FBAFF0FE25}"/>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28905C1F-8F80-4836-811F-37D54A4DFCEF}"/>
              </a:ext>
            </a:extLst>
          </p:cNvPr>
          <p:cNvSpPr>
            <a:spLocks noGrp="1"/>
          </p:cNvSpPr>
          <p:nvPr>
            <p:ph type="sldNum" sz="quarter" idx="12"/>
          </p:nvPr>
        </p:nvSpPr>
        <p:spPr/>
        <p:txBody>
          <a:bodyPr/>
          <a:lstStyle/>
          <a:p>
            <a:fld id="{8A7A6979-0714-4377-B894-6BE4C2D6E202}" type="slidenum">
              <a:rPr lang="en-US" smtClean="0"/>
              <a:pPr/>
              <a:t>51</a:t>
            </a:fld>
            <a:endParaRPr lang="en-US" dirty="0"/>
          </a:p>
        </p:txBody>
      </p:sp>
      <p:pic>
        <p:nvPicPr>
          <p:cNvPr id="4098" name="Picture 2" descr="Contact Us Stock Illustrations – 16,265 ...">
            <a:extLst>
              <a:ext uri="{FF2B5EF4-FFF2-40B4-BE49-F238E27FC236}">
                <a16:creationId xmlns:a16="http://schemas.microsoft.com/office/drawing/2014/main" id="{13BF6C81-7B99-46B2-AF6F-35193F6133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1734" y="219841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043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3354486-2A6A-DD4E-9A8D-861B2E201A1F}"/>
              </a:ext>
            </a:extLst>
          </p:cNvPr>
          <p:cNvSpPr>
            <a:spLocks noGrp="1"/>
          </p:cNvSpPr>
          <p:nvPr>
            <p:ph type="ctrTitle"/>
          </p:nvPr>
        </p:nvSpPr>
        <p:spPr>
          <a:xfrm>
            <a:off x="1415497" y="300885"/>
            <a:ext cx="5933959" cy="461115"/>
          </a:xfrm>
        </p:spPr>
        <p:txBody>
          <a:bodyPr/>
          <a:lstStyle/>
          <a:p>
            <a:pPr algn="ctr"/>
            <a:r>
              <a:rPr lang="en-US" sz="4400" dirty="0"/>
              <a:t>Business Office Contacts</a:t>
            </a:r>
            <a:br>
              <a:rPr lang="en-US" dirty="0"/>
            </a:br>
            <a:endParaRPr lang="en-US" sz="2800" dirty="0"/>
          </a:p>
        </p:txBody>
      </p:sp>
      <p:sp>
        <p:nvSpPr>
          <p:cNvPr id="3" name="Subtitle 2">
            <a:extLst>
              <a:ext uri="{FF2B5EF4-FFF2-40B4-BE49-F238E27FC236}">
                <a16:creationId xmlns:a16="http://schemas.microsoft.com/office/drawing/2014/main" id="{2797EB05-1FC4-4E2C-922A-C7EB8522CC94}"/>
              </a:ext>
            </a:extLst>
          </p:cNvPr>
          <p:cNvSpPr>
            <a:spLocks noGrp="1"/>
          </p:cNvSpPr>
          <p:nvPr>
            <p:ph type="subTitle" idx="1"/>
          </p:nvPr>
        </p:nvSpPr>
        <p:spPr>
          <a:xfrm>
            <a:off x="2270042" y="2228213"/>
            <a:ext cx="4224867" cy="3447098"/>
          </a:xfrm>
        </p:spPr>
        <p:txBody>
          <a:bodyPr/>
          <a:lstStyle/>
          <a:p>
            <a:pPr marL="342900" indent="-342900">
              <a:spcBef>
                <a:spcPts val="600"/>
              </a:spcBef>
              <a:buFont typeface="Arial" panose="020B0604020202020204" pitchFamily="34" charset="0"/>
              <a:buChar char="•"/>
            </a:pPr>
            <a:r>
              <a:rPr lang="en-US" sz="1600" dirty="0">
                <a:solidFill>
                  <a:schemeClr val="accent1">
                    <a:lumMod val="75000"/>
                  </a:schemeClr>
                </a:solidFill>
              </a:rPr>
              <a:t>Adam Wilson, DFA</a:t>
            </a:r>
          </a:p>
          <a:p>
            <a:pPr marL="342900" indent="-342900">
              <a:spcBef>
                <a:spcPts val="600"/>
              </a:spcBef>
              <a:buFont typeface="Arial" panose="020B0604020202020204" pitchFamily="34" charset="0"/>
              <a:buChar char="•"/>
            </a:pPr>
            <a:r>
              <a:rPr lang="en-US" sz="1600" dirty="0">
                <a:solidFill>
                  <a:schemeClr val="accent1">
                    <a:lumMod val="75000"/>
                  </a:schemeClr>
                </a:solidFill>
              </a:rPr>
              <a:t>Heather Underwood, Business Manager</a:t>
            </a:r>
          </a:p>
          <a:p>
            <a:pPr marL="342900" indent="-342900">
              <a:spcBef>
                <a:spcPts val="600"/>
              </a:spcBef>
              <a:buFont typeface="Arial" panose="020B0604020202020204" pitchFamily="34" charset="0"/>
              <a:buChar char="•"/>
            </a:pPr>
            <a:r>
              <a:rPr lang="en-US" sz="1600" dirty="0">
                <a:solidFill>
                  <a:schemeClr val="accent1">
                    <a:lumMod val="75000"/>
                  </a:schemeClr>
                </a:solidFill>
              </a:rPr>
              <a:t>Reece Dewell, Business Manager</a:t>
            </a:r>
          </a:p>
          <a:p>
            <a:pPr marL="342900" indent="-342900">
              <a:spcBef>
                <a:spcPts val="600"/>
              </a:spcBef>
              <a:buFont typeface="Arial" panose="020B0604020202020204" pitchFamily="34" charset="0"/>
              <a:buChar char="•"/>
            </a:pPr>
            <a:r>
              <a:rPr lang="en-US" sz="1600" dirty="0">
                <a:solidFill>
                  <a:schemeClr val="accent1">
                    <a:lumMod val="75000"/>
                  </a:schemeClr>
                </a:solidFill>
              </a:rPr>
              <a:t>Michelle Gentry, Lead Business Asst.</a:t>
            </a:r>
          </a:p>
          <a:p>
            <a:pPr>
              <a:spcBef>
                <a:spcPts val="600"/>
              </a:spcBef>
            </a:pPr>
            <a:r>
              <a:rPr lang="en-US" sz="1400" i="1" dirty="0">
                <a:solidFill>
                  <a:schemeClr val="accent1">
                    <a:lumMod val="75000"/>
                  </a:schemeClr>
                </a:solidFill>
              </a:rPr>
              <a:t>                ~Payroll</a:t>
            </a:r>
          </a:p>
          <a:p>
            <a:pPr marL="342900" indent="-342900">
              <a:spcBef>
                <a:spcPts val="600"/>
              </a:spcBef>
              <a:buFont typeface="Arial" panose="020B0604020202020204" pitchFamily="34" charset="0"/>
              <a:buChar char="•"/>
            </a:pPr>
            <a:r>
              <a:rPr lang="en-US" sz="1600" dirty="0">
                <a:solidFill>
                  <a:schemeClr val="accent1">
                    <a:lumMod val="75000"/>
                  </a:schemeClr>
                </a:solidFill>
              </a:rPr>
              <a:t>Sandy Johnson, Business Asst.</a:t>
            </a:r>
            <a:endParaRPr lang="en-US" sz="1600" b="0" dirty="0">
              <a:solidFill>
                <a:schemeClr val="accent1">
                  <a:lumMod val="75000"/>
                </a:schemeClr>
              </a:solidFill>
              <a:latin typeface="+mn-lt"/>
            </a:endParaRPr>
          </a:p>
          <a:p>
            <a:pPr>
              <a:spcBef>
                <a:spcPts val="600"/>
              </a:spcBef>
            </a:pPr>
            <a:r>
              <a:rPr lang="en-US" sz="1400" i="1" dirty="0">
                <a:solidFill>
                  <a:schemeClr val="accent1">
                    <a:lumMod val="75000"/>
                  </a:schemeClr>
                </a:solidFill>
              </a:rPr>
              <a:t>                ~Reimbursements, Credit Cards</a:t>
            </a:r>
          </a:p>
          <a:p>
            <a:pPr marL="342900" indent="-342900">
              <a:spcBef>
                <a:spcPts val="600"/>
              </a:spcBef>
              <a:buFont typeface="Arial" panose="020B0604020202020204" pitchFamily="34" charset="0"/>
              <a:buChar char="•"/>
            </a:pPr>
            <a:r>
              <a:rPr lang="en-US" sz="1600" dirty="0">
                <a:solidFill>
                  <a:schemeClr val="accent1">
                    <a:lumMod val="75000"/>
                  </a:schemeClr>
                </a:solidFill>
              </a:rPr>
              <a:t>Jonathan Maj, Research Acct Specialist</a:t>
            </a:r>
          </a:p>
          <a:p>
            <a:pPr>
              <a:spcBef>
                <a:spcPts val="600"/>
              </a:spcBef>
            </a:pPr>
            <a:r>
              <a:rPr lang="en-US" sz="1600" dirty="0">
                <a:solidFill>
                  <a:schemeClr val="accent1">
                    <a:lumMod val="75000"/>
                  </a:schemeClr>
                </a:solidFill>
              </a:rPr>
              <a:t>             </a:t>
            </a:r>
            <a:r>
              <a:rPr lang="en-US" sz="1400" i="1" dirty="0">
                <a:solidFill>
                  <a:schemeClr val="accent1">
                    <a:lumMod val="75000"/>
                  </a:schemeClr>
                </a:solidFill>
              </a:rPr>
              <a:t>~Grants</a:t>
            </a:r>
          </a:p>
          <a:p>
            <a:pPr marL="342900" indent="-342900">
              <a:spcBef>
                <a:spcPts val="600"/>
              </a:spcBef>
              <a:buFont typeface="Arial" panose="020B0604020202020204" pitchFamily="34" charset="0"/>
              <a:buChar char="•"/>
            </a:pPr>
            <a:r>
              <a:rPr lang="en-US" sz="1600" dirty="0">
                <a:solidFill>
                  <a:schemeClr val="accent1">
                    <a:lumMod val="75000"/>
                  </a:schemeClr>
                </a:solidFill>
              </a:rPr>
              <a:t>Patty Whaley, Financial Analyst</a:t>
            </a:r>
          </a:p>
          <a:p>
            <a:pPr>
              <a:spcBef>
                <a:spcPts val="600"/>
              </a:spcBef>
            </a:pPr>
            <a:r>
              <a:rPr lang="en-US" sz="1800" dirty="0">
                <a:solidFill>
                  <a:schemeClr val="accent1">
                    <a:lumMod val="75000"/>
                  </a:schemeClr>
                </a:solidFill>
              </a:rPr>
              <a:t>            </a:t>
            </a:r>
            <a:r>
              <a:rPr lang="en-US" sz="1600" dirty="0">
                <a:solidFill>
                  <a:schemeClr val="accent1">
                    <a:lumMod val="75000"/>
                  </a:schemeClr>
                </a:solidFill>
              </a:rPr>
              <a:t>              </a:t>
            </a:r>
            <a:endParaRPr lang="en-US" sz="1600" i="1" dirty="0">
              <a:solidFill>
                <a:schemeClr val="accent1">
                  <a:lumMod val="75000"/>
                </a:schemeClr>
              </a:solidFill>
            </a:endParaRPr>
          </a:p>
        </p:txBody>
      </p:sp>
      <p:sp>
        <p:nvSpPr>
          <p:cNvPr id="4" name="Date">
            <a:extLst>
              <a:ext uri="{FF2B5EF4-FFF2-40B4-BE49-F238E27FC236}">
                <a16:creationId xmlns:a16="http://schemas.microsoft.com/office/drawing/2014/main" id="{0B04DDC6-A6C5-6D40-8160-BEDB0CF8C6DD}"/>
              </a:ext>
            </a:extLst>
          </p:cNvPr>
          <p:cNvSpPr>
            <a:spLocks noGrp="1"/>
          </p:cNvSpPr>
          <p:nvPr>
            <p:ph type="dt" sz="half" idx="10"/>
          </p:nvPr>
        </p:nvSpPr>
        <p:spPr/>
        <p:txBody>
          <a:bodyPr/>
          <a:lstStyle/>
          <a:p>
            <a:fld id="{049DC8E1-D369-0F48-9062-BB068AFD07CE}" type="datetime1">
              <a:rPr lang="en-US" smtClean="0"/>
              <a:pPr/>
              <a:t>8/8/2024</a:t>
            </a:fld>
            <a:endParaRPr lang="en-US" dirty="0"/>
          </a:p>
        </p:txBody>
      </p:sp>
      <p:sp>
        <p:nvSpPr>
          <p:cNvPr id="5" name="Slide Number">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52</a:t>
            </a:fld>
            <a:endParaRPr lang="en-US" dirty="0"/>
          </a:p>
        </p:txBody>
      </p:sp>
      <p:pic>
        <p:nvPicPr>
          <p:cNvPr id="5122" name="Picture 2" descr="Images – Browse 155 Stock Photos ...">
            <a:extLst>
              <a:ext uri="{FF2B5EF4-FFF2-40B4-BE49-F238E27FC236}">
                <a16:creationId xmlns:a16="http://schemas.microsoft.com/office/drawing/2014/main" id="{A08D0E55-65B5-465D-89A0-6D3B2BBD1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25" y="855863"/>
            <a:ext cx="1879720" cy="127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11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53</a:t>
            </a:fld>
            <a:endParaRPr lang="en-US" dirty="0"/>
          </a:p>
        </p:txBody>
      </p:sp>
      <p:pic>
        <p:nvPicPr>
          <p:cNvPr id="6146" name="Picture 2" descr="Any Questions Stock Illustrations – 845 ...">
            <a:extLst>
              <a:ext uri="{FF2B5EF4-FFF2-40B4-BE49-F238E27FC236}">
                <a16:creationId xmlns:a16="http://schemas.microsoft.com/office/drawing/2014/main" id="{1C74C60E-56BF-4005-BEB0-524FB669B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2738438"/>
            <a:ext cx="331470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2302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dirty="0" smtClean="0"/>
              <a:pPr/>
              <a:t>54</a:t>
            </a:fld>
            <a:endParaRPr lang="en-US" dirty="0"/>
          </a:p>
        </p:txBody>
      </p:sp>
      <p:pic>
        <p:nvPicPr>
          <p:cNvPr id="7170" name="Picture 2" descr="Volunteer clipart free clipart images 2 ...">
            <a:extLst>
              <a:ext uri="{FF2B5EF4-FFF2-40B4-BE49-F238E27FC236}">
                <a16:creationId xmlns:a16="http://schemas.microsoft.com/office/drawing/2014/main" id="{12797737-E981-4130-9040-4111E27F8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376" y="1971924"/>
            <a:ext cx="3061252" cy="280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33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BBA7-82C8-550A-9DE0-8D43F95F2A96}"/>
              </a:ext>
            </a:extLst>
          </p:cNvPr>
          <p:cNvSpPr>
            <a:spLocks noGrp="1"/>
          </p:cNvSpPr>
          <p:nvPr>
            <p:ph type="ctrTitle"/>
          </p:nvPr>
        </p:nvSpPr>
        <p:spPr/>
        <p:txBody>
          <a:bodyPr/>
          <a:lstStyle/>
          <a:p>
            <a:pPr algn="ctr"/>
            <a:r>
              <a:rPr lang="en-US" dirty="0">
                <a:latin typeface="Acumin Pro ExtraCondensed"/>
              </a:rPr>
              <a:t>Business Office</a:t>
            </a:r>
            <a:endParaRPr lang="en-US" dirty="0"/>
          </a:p>
        </p:txBody>
      </p:sp>
      <p:sp>
        <p:nvSpPr>
          <p:cNvPr id="3" name="Subtitle 2">
            <a:extLst>
              <a:ext uri="{FF2B5EF4-FFF2-40B4-BE49-F238E27FC236}">
                <a16:creationId xmlns:a16="http://schemas.microsoft.com/office/drawing/2014/main" id="{73C7299A-3D46-1B27-2A5F-A696CFE83416}"/>
              </a:ext>
            </a:extLst>
          </p:cNvPr>
          <p:cNvSpPr>
            <a:spLocks noGrp="1"/>
          </p:cNvSpPr>
          <p:nvPr>
            <p:ph type="subTitle" idx="1"/>
          </p:nvPr>
        </p:nvSpPr>
        <p:spPr>
          <a:xfrm>
            <a:off x="1156266" y="919433"/>
            <a:ext cx="6925731" cy="341599"/>
          </a:xfrm>
        </p:spPr>
        <p:txBody>
          <a:bodyPr/>
          <a:lstStyle/>
          <a:p>
            <a:pPr algn="ctr"/>
            <a:r>
              <a:rPr lang="en-US" dirty="0">
                <a:latin typeface="Acumin Pro SemiCondensed"/>
              </a:rPr>
              <a:t>Non-Employee Decision Chart</a:t>
            </a:r>
            <a:endParaRPr lang="en-US" dirty="0"/>
          </a:p>
        </p:txBody>
      </p:sp>
      <p:sp>
        <p:nvSpPr>
          <p:cNvPr id="5" name="Date Placeholder 4">
            <a:extLst>
              <a:ext uri="{FF2B5EF4-FFF2-40B4-BE49-F238E27FC236}">
                <a16:creationId xmlns:a16="http://schemas.microsoft.com/office/drawing/2014/main" id="{9CC40DDA-6739-B66E-6211-0EC4C83F3779}"/>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31E08B18-BAB7-1C7B-5396-40758609426F}"/>
              </a:ext>
            </a:extLst>
          </p:cNvPr>
          <p:cNvSpPr>
            <a:spLocks noGrp="1"/>
          </p:cNvSpPr>
          <p:nvPr>
            <p:ph type="sldNum" sz="quarter" idx="12"/>
          </p:nvPr>
        </p:nvSpPr>
        <p:spPr/>
        <p:txBody>
          <a:bodyPr/>
          <a:lstStyle/>
          <a:p>
            <a:fld id="{8A7A6979-0714-4377-B894-6BE4C2D6E202}" type="slidenum">
              <a:rPr lang="en-US" smtClean="0"/>
              <a:pPr/>
              <a:t>6</a:t>
            </a:fld>
            <a:endParaRPr lang="en-US" dirty="0"/>
          </a:p>
        </p:txBody>
      </p:sp>
      <p:graphicFrame>
        <p:nvGraphicFramePr>
          <p:cNvPr id="8" name="Diagram 7">
            <a:extLst>
              <a:ext uri="{FF2B5EF4-FFF2-40B4-BE49-F238E27FC236}">
                <a16:creationId xmlns:a16="http://schemas.microsoft.com/office/drawing/2014/main" id="{8C061E10-B6D1-40EB-9CF3-BCD7EB0027D5}"/>
              </a:ext>
            </a:extLst>
          </p:cNvPr>
          <p:cNvGraphicFramePr/>
          <p:nvPr>
            <p:extLst>
              <p:ext uri="{D42A27DB-BD31-4B8C-83A1-F6EECF244321}">
                <p14:modId xmlns:p14="http://schemas.microsoft.com/office/powerpoint/2010/main" val="3166062453"/>
              </p:ext>
            </p:extLst>
          </p:nvPr>
        </p:nvGraphicFramePr>
        <p:xfrm>
          <a:off x="1388534" y="1443876"/>
          <a:ext cx="6654978" cy="4503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815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Non Employee Travel Reimbursement Decision Chart</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7</a:t>
            </a:fld>
            <a:endParaRPr lang="en-US" dirty="0"/>
          </a:p>
        </p:txBody>
      </p:sp>
      <p:graphicFrame>
        <p:nvGraphicFramePr>
          <p:cNvPr id="7" name="Diagram 6">
            <a:extLst>
              <a:ext uri="{FF2B5EF4-FFF2-40B4-BE49-F238E27FC236}">
                <a16:creationId xmlns:a16="http://schemas.microsoft.com/office/drawing/2014/main" id="{1D6C5519-0006-4CC3-9E0D-866E6CBE65C9}"/>
              </a:ext>
            </a:extLst>
          </p:cNvPr>
          <p:cNvGraphicFramePr/>
          <p:nvPr>
            <p:extLst>
              <p:ext uri="{D42A27DB-BD31-4B8C-83A1-F6EECF244321}">
                <p14:modId xmlns:p14="http://schemas.microsoft.com/office/powerpoint/2010/main" val="2265200826"/>
              </p:ext>
            </p:extLst>
          </p:nvPr>
        </p:nvGraphicFramePr>
        <p:xfrm>
          <a:off x="1388534" y="1443876"/>
          <a:ext cx="6654978" cy="4503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9773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Prospective Employee Decision Chart</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8</a:t>
            </a:fld>
            <a:endParaRPr lang="en-US" dirty="0"/>
          </a:p>
        </p:txBody>
      </p:sp>
      <p:graphicFrame>
        <p:nvGraphicFramePr>
          <p:cNvPr id="7" name="Diagram 6">
            <a:extLst>
              <a:ext uri="{FF2B5EF4-FFF2-40B4-BE49-F238E27FC236}">
                <a16:creationId xmlns:a16="http://schemas.microsoft.com/office/drawing/2014/main" id="{1D6C5519-0006-4CC3-9E0D-866E6CBE65C9}"/>
              </a:ext>
            </a:extLst>
          </p:cNvPr>
          <p:cNvGraphicFramePr/>
          <p:nvPr>
            <p:extLst>
              <p:ext uri="{D42A27DB-BD31-4B8C-83A1-F6EECF244321}">
                <p14:modId xmlns:p14="http://schemas.microsoft.com/office/powerpoint/2010/main" val="397461609"/>
              </p:ext>
            </p:extLst>
          </p:nvPr>
        </p:nvGraphicFramePr>
        <p:xfrm>
          <a:off x="1388534" y="1443876"/>
          <a:ext cx="6654978" cy="4503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960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Student Decision Chart</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8/8/2024</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9</a:t>
            </a:fld>
            <a:endParaRPr lang="en-US" dirty="0"/>
          </a:p>
        </p:txBody>
      </p:sp>
      <p:graphicFrame>
        <p:nvGraphicFramePr>
          <p:cNvPr id="7" name="Diagram 6">
            <a:extLst>
              <a:ext uri="{FF2B5EF4-FFF2-40B4-BE49-F238E27FC236}">
                <a16:creationId xmlns:a16="http://schemas.microsoft.com/office/drawing/2014/main" id="{1D6C5519-0006-4CC3-9E0D-866E6CBE65C9}"/>
              </a:ext>
            </a:extLst>
          </p:cNvPr>
          <p:cNvGraphicFramePr/>
          <p:nvPr>
            <p:extLst>
              <p:ext uri="{D42A27DB-BD31-4B8C-83A1-F6EECF244321}">
                <p14:modId xmlns:p14="http://schemas.microsoft.com/office/powerpoint/2010/main" val="3165232124"/>
              </p:ext>
            </p:extLst>
          </p:nvPr>
        </p:nvGraphicFramePr>
        <p:xfrm>
          <a:off x="1388534" y="1443876"/>
          <a:ext cx="6654978" cy="4503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2311107"/>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A6968510-3104-4858-AB5D-EC219EC51E28}" vid="{447CA9B2-36C1-4369-83B9-6C1097348E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C082F8C5BA5F4297C0EA867AD8C0A4" ma:contentTypeVersion="2" ma:contentTypeDescription="Create a new document." ma:contentTypeScope="" ma:versionID="fdb653bccef6656258289880ee83db63">
  <xsd:schema xmlns:xsd="http://www.w3.org/2001/XMLSchema" xmlns:xs="http://www.w3.org/2001/XMLSchema" xmlns:p="http://schemas.microsoft.com/office/2006/metadata/properties" xmlns:ns2="72f4af81-274a-44a5-84f2-03b81382dafc" targetNamespace="http://schemas.microsoft.com/office/2006/metadata/properties" ma:root="true" ma:fieldsID="dc8284b35c84f637c9edba47e943d714" ns2:_="">
    <xsd:import namespace="72f4af81-274a-44a5-84f2-03b81382daf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f4af81-274a-44a5-84f2-03b81382da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668807-693B-4DF9-B14C-BCB8ABCD7E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f4af81-274a-44a5-84f2-03b81382d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E438AA-4B1F-4652-AD0A-D695FE831696}">
  <ds:schemaRefs>
    <ds:schemaRef ds:uri="http://schemas.microsoft.com/sharepoint/v3/contenttype/forms"/>
  </ds:schemaRefs>
</ds:datastoreItem>
</file>

<file path=customXml/itemProps3.xml><?xml version="1.0" encoding="utf-8"?>
<ds:datastoreItem xmlns:ds="http://schemas.openxmlformats.org/officeDocument/2006/customXml" ds:itemID="{B915A373-EDD3-4DE3-A354-523F09C442B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BRAND-PPT-TEMPLATE_StdScreen_Embedded-Brand-Fonts_Cross-Platform_Black</Template>
  <TotalTime>3296</TotalTime>
  <Words>4425</Words>
  <Application>Microsoft Office PowerPoint</Application>
  <PresentationFormat>On-screen Show (4:3)</PresentationFormat>
  <Paragraphs>683</Paragraphs>
  <Slides>54</Slides>
  <Notes>8</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70" baseType="lpstr">
      <vt:lpstr>Acumin Pro ExtraCondensed</vt:lpstr>
      <vt:lpstr>Acumin Pro Semibold</vt:lpstr>
      <vt:lpstr>United Sans Cd Md</vt:lpstr>
      <vt:lpstr>Acumin Pro SemiCondensed</vt:lpstr>
      <vt:lpstr>Acumin Pro ExtraCondensed Smbd</vt:lpstr>
      <vt:lpstr>Arial,Sans-Serif</vt:lpstr>
      <vt:lpstr>Acumin Pro Medium</vt:lpstr>
      <vt:lpstr>Wingdings</vt:lpstr>
      <vt:lpstr>Courier New</vt:lpstr>
      <vt:lpstr>Calibri</vt:lpstr>
      <vt:lpstr>Aptos</vt:lpstr>
      <vt:lpstr>Acumin Pro</vt:lpstr>
      <vt:lpstr>United Sans Rg Md</vt:lpstr>
      <vt:lpstr>Arial</vt:lpstr>
      <vt:lpstr>Purdue2</vt:lpstr>
      <vt:lpstr>Acrobat Document</vt:lpstr>
      <vt:lpstr>Business Office     Reimbursement Process</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Contact Information</vt:lpstr>
      <vt:lpstr>Business Office Contacts </vt:lpstr>
      <vt:lpstr>Business Office</vt:lpstr>
      <vt:lpstr>Business Office</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Underwood, Heather D</dc:creator>
  <cp:lastModifiedBy>Underwood, Heather D</cp:lastModifiedBy>
  <cp:revision>654</cp:revision>
  <dcterms:created xsi:type="dcterms:W3CDTF">2022-09-08T19:23:38Z</dcterms:created>
  <dcterms:modified xsi:type="dcterms:W3CDTF">2024-08-08T21:02:55Z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0x01010020C082F8C5BA5F4297C0EA867AD8C0A4</vt:lpwstr>
  </property>
  <property fmtid="{D5CDD505-2E9C-101B-9397-08002B2CF9AE}" pid="3" name="MSIP_Label_4044bd30-2ed7-4c9d-9d12-46200872a97b_Enabled">
    <vt:lpwstr>true</vt:lpwstr>
  </property>
  <property fmtid="{D5CDD505-2E9C-101B-9397-08002B2CF9AE}" pid="4" name="MSIP_Label_4044bd30-2ed7-4c9d-9d12-46200872a97b_SetDate">
    <vt:lpwstr>2023-02-10T13:56:33Z</vt:lpwstr>
  </property>
  <property fmtid="{D5CDD505-2E9C-101B-9397-08002B2CF9AE}" pid="5" name="MSIP_Label_4044bd30-2ed7-4c9d-9d12-46200872a97b_Method">
    <vt:lpwstr>Standard</vt:lpwstr>
  </property>
  <property fmtid="{D5CDD505-2E9C-101B-9397-08002B2CF9AE}" pid="6" name="MSIP_Label_4044bd30-2ed7-4c9d-9d12-46200872a97b_Name">
    <vt:lpwstr>defa4170-0d19-0005-0004-bc88714345d2</vt:lpwstr>
  </property>
  <property fmtid="{D5CDD505-2E9C-101B-9397-08002B2CF9AE}" pid="7" name="MSIP_Label_4044bd30-2ed7-4c9d-9d12-46200872a97b_SiteId">
    <vt:lpwstr>4130bd39-7c53-419c-b1e5-8758d6d63f21</vt:lpwstr>
  </property>
  <property fmtid="{D5CDD505-2E9C-101B-9397-08002B2CF9AE}" pid="8" name="MSIP_Label_4044bd30-2ed7-4c9d-9d12-46200872a97b_ActionId">
    <vt:lpwstr>f16c60cf-e515-47a7-b6d1-0e0d87575a07</vt:lpwstr>
  </property>
  <property fmtid="{D5CDD505-2E9C-101B-9397-08002B2CF9AE}" pid="9" name="MSIP_Label_4044bd30-2ed7-4c9d-9d12-46200872a97b_ContentBits">
    <vt:lpwstr>0</vt:lpwstr>
  </property>
</Properties>
</file>